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F25518A9-B687-4302-9395-2322403C6656}" type="datetimeFigureOut">
              <a:rPr lang="en-US" dirty="0"/>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l-GR" smtClean="0"/>
              <a:t>Στυλ κύριου τίτλου</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1A99A684-0CB7-41E9-A4DF-5D1C2CA5BF6F}" type="datetimeFigureOut">
              <a:rPr lang="en-US" dirty="0"/>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l-GR" smtClean="0"/>
              <a:t>Στυλ κύριου τίτλου</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FEDD7C35-9E19-4518-A4B2-3B09CD8CC756}" type="datetimeFigureOut">
              <a:rPr lang="en-US" dirty="0"/>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l-GR" smtClean="0"/>
              <a:t>Στυλ κύριου τίτλου</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26196DA8-8897-4DDF-BFB6-5D83863C837A}" type="datetimeFigureOut">
              <a:rPr lang="en-US" dirty="0"/>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l-GR" smtClean="0"/>
              <a:t>Στυλ κύριου τίτλου</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3" name="Date Placeholder 2"/>
          <p:cNvSpPr>
            <a:spLocks noGrp="1"/>
          </p:cNvSpPr>
          <p:nvPr>
            <p:ph type="dt" sz="half" idx="10"/>
          </p:nvPr>
        </p:nvSpPr>
        <p:spPr/>
        <p:txBody>
          <a:bodyPr/>
          <a:lstStyle/>
          <a:p>
            <a:fld id="{DCBBA708-C5F0-412D-90E2-1919F0D196AE}" type="datetimeFigureOut">
              <a:rPr lang="en-US" dirty="0"/>
              <a:t>1/22/2023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l-GR" smtClean="0"/>
              <a:t>Στυλ κύριου τίτλου</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3" name="Date Placeholder 2"/>
          <p:cNvSpPr>
            <a:spLocks noGrp="1"/>
          </p:cNvSpPr>
          <p:nvPr>
            <p:ph type="dt" sz="half" idx="10"/>
          </p:nvPr>
        </p:nvSpPr>
        <p:spPr/>
        <p:txBody>
          <a:bodyPr/>
          <a:lstStyle/>
          <a:p>
            <a:fld id="{A9C8F8FA-EF43-4642-9368-3F4E33039BD9}" type="datetimeFigureOut">
              <a:rPr lang="en-US" dirty="0"/>
              <a:t>1/22/2023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1/22/2023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l-GR" smtClean="0"/>
              <a:t>Στυλ κύριου τίτλου</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AEB9C5D3-0140-4E75-8D7F-C0623D06DFD7}" type="datetimeFigureOut">
              <a:rPr lang="en-US" dirty="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680322" y="3030008"/>
            <a:ext cx="4698355" cy="2906179"/>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5594123" y="3030008"/>
            <a:ext cx="4700059" cy="2906179"/>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1/22/2023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1/22/2023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1/22/2023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l-GR" smtClean="0"/>
              <a:t>Στυλ κύριου τίτλου</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73AE0757-B101-4811-9189-10EB2F458E2D}" type="datetimeFigureOut">
              <a:rPr lang="en-US" dirty="0"/>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7EBDC078-589F-40E3-816C-EE21D62B5BBA}" type="datetimeFigureOut">
              <a:rPr lang="en-US" dirty="0"/>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1/22/2023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France" TargetMode="External"/><Relationship Id="rId2" Type="http://schemas.openxmlformats.org/officeDocument/2006/relationships/hyperlink" Target="https://en.wikipedia.org/wiki/Besan%C3%A7on" TargetMode="External"/><Relationship Id="rId1" Type="http://schemas.openxmlformats.org/officeDocument/2006/relationships/slideLayout" Target="../slideLayouts/slideLayout2.xml"/><Relationship Id="rId6" Type="http://schemas.openxmlformats.org/officeDocument/2006/relationships/hyperlink" Target="https://en.wikipedia.org/wiki/Auguste_and_Louis_Lumi%C3%A8re" TargetMode="External"/><Relationship Id="rId5" Type="http://schemas.openxmlformats.org/officeDocument/2006/relationships/hyperlink" Target="https://en.wikipedia.org/wiki/La_Martiniere_Lyon" TargetMode="External"/><Relationship Id="rId4" Type="http://schemas.openxmlformats.org/officeDocument/2006/relationships/hyperlink" Target="https://en.wikipedia.org/wiki/Lyon"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madehow.com/inventorbios/36/Auguste-Lumi-re-and-Louis-Lumi-re.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chor="ctr"/>
          <a:lstStyle/>
          <a:p>
            <a:r>
              <a:rPr lang="en-US" dirty="0" err="1"/>
              <a:t>Auguste</a:t>
            </a:r>
            <a:r>
              <a:rPr lang="en-US" dirty="0"/>
              <a:t> </a:t>
            </a:r>
            <a:r>
              <a:rPr lang="en-US" dirty="0" smtClean="0"/>
              <a:t>and</a:t>
            </a:r>
            <a:r>
              <a:rPr lang="en-US" dirty="0"/>
              <a:t/>
            </a:r>
            <a:br>
              <a:rPr lang="en-US" dirty="0"/>
            </a:br>
            <a:r>
              <a:rPr lang="en-US" dirty="0" smtClean="0"/>
              <a:t>   Louis Lumière  </a:t>
            </a:r>
            <a:endParaRPr lang="el-GR" dirty="0"/>
          </a:p>
        </p:txBody>
      </p:sp>
      <p:sp>
        <p:nvSpPr>
          <p:cNvPr id="3" name="Υπότιτλος 2"/>
          <p:cNvSpPr>
            <a:spLocks noGrp="1"/>
          </p:cNvSpPr>
          <p:nvPr>
            <p:ph type="subTitle" idx="1"/>
          </p:nvPr>
        </p:nvSpPr>
        <p:spPr>
          <a:xfrm>
            <a:off x="95250" y="4394039"/>
            <a:ext cx="8391525" cy="1117687"/>
          </a:xfrm>
        </p:spPr>
        <p:txBody>
          <a:bodyPr anchor="ctr">
            <a:noAutofit/>
          </a:bodyPr>
          <a:lstStyle/>
          <a:p>
            <a:r>
              <a:rPr lang="en-US" sz="3600" dirty="0" err="1" smtClean="0"/>
              <a:t>Auguste</a:t>
            </a:r>
            <a:r>
              <a:rPr lang="en-US" sz="3600" dirty="0" smtClean="0"/>
              <a:t> and Louis Lumière invented the cinema</a:t>
            </a:r>
            <a:endParaRPr lang="el-GR" sz="3600" dirty="0"/>
          </a:p>
        </p:txBody>
      </p:sp>
    </p:spTree>
    <p:extLst>
      <p:ext uri="{BB962C8B-B14F-4D97-AF65-F5344CB8AC3E}">
        <p14:creationId xmlns:p14="http://schemas.microsoft.com/office/powerpoint/2010/main" val="411524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Information about the two inventors</a:t>
            </a:r>
            <a:endParaRPr lang="el-GR" dirty="0"/>
          </a:p>
        </p:txBody>
      </p:sp>
      <p:sp>
        <p:nvSpPr>
          <p:cNvPr id="3" name="Θέση περιεχομένου 2"/>
          <p:cNvSpPr>
            <a:spLocks noGrp="1"/>
          </p:cNvSpPr>
          <p:nvPr>
            <p:ph idx="1"/>
          </p:nvPr>
        </p:nvSpPr>
        <p:spPr>
          <a:xfrm>
            <a:off x="680321" y="2336872"/>
            <a:ext cx="9613861" cy="3930577"/>
          </a:xfrm>
        </p:spPr>
        <p:txBody>
          <a:bodyPr>
            <a:normAutofit fontScale="25000" lnSpcReduction="20000"/>
          </a:bodyPr>
          <a:lstStyle/>
          <a:p>
            <a:r>
              <a:rPr lang="en-US" sz="8300" dirty="0" err="1">
                <a:effectLst/>
              </a:rPr>
              <a:t>Auguste</a:t>
            </a:r>
            <a:r>
              <a:rPr lang="en-US" sz="8300" dirty="0">
                <a:effectLst/>
              </a:rPr>
              <a:t> and Louis </a:t>
            </a:r>
            <a:r>
              <a:rPr lang="en-US" sz="8300" dirty="0" smtClean="0">
                <a:effectLst/>
              </a:rPr>
              <a:t>Lumière were brothers. </a:t>
            </a:r>
            <a:r>
              <a:rPr lang="en-US" sz="8300" dirty="0" err="1" smtClean="0">
                <a:effectLst/>
              </a:rPr>
              <a:t>Auguste</a:t>
            </a:r>
            <a:r>
              <a:rPr lang="en-US" sz="8300" dirty="0" smtClean="0">
                <a:effectLst/>
              </a:rPr>
              <a:t> was born in 19 of October in 1862. His brother </a:t>
            </a:r>
            <a:r>
              <a:rPr lang="en-US" sz="8300" dirty="0">
                <a:effectLst/>
              </a:rPr>
              <a:t>Louis </a:t>
            </a:r>
            <a:r>
              <a:rPr lang="en-US" sz="8300" dirty="0" smtClean="0">
                <a:effectLst/>
              </a:rPr>
              <a:t>Lumière was born in 5 of October in 1864. </a:t>
            </a:r>
            <a:r>
              <a:rPr lang="en-US" sz="8300" dirty="0">
                <a:effectLst/>
              </a:rPr>
              <a:t>The Lumière brothers were born in </a:t>
            </a:r>
            <a:r>
              <a:rPr lang="en-US" sz="8300" dirty="0" err="1">
                <a:effectLst/>
                <a:hlinkClick r:id="rId2" tooltip="Besançon"/>
              </a:rPr>
              <a:t>Besançon</a:t>
            </a:r>
            <a:r>
              <a:rPr lang="en-US" sz="8300" dirty="0">
                <a:effectLst/>
              </a:rPr>
              <a:t>, </a:t>
            </a:r>
            <a:r>
              <a:rPr lang="en-US" sz="8300" dirty="0">
                <a:effectLst/>
                <a:hlinkClick r:id="rId3" tooltip="France"/>
              </a:rPr>
              <a:t>France</a:t>
            </a:r>
            <a:r>
              <a:rPr lang="en-US" sz="8300" dirty="0">
                <a:effectLst/>
              </a:rPr>
              <a:t>, to Charles-Antoine Lumière (1840–1911</a:t>
            </a:r>
            <a:r>
              <a:rPr lang="en-US" sz="8300" dirty="0" smtClean="0">
                <a:effectLst/>
              </a:rPr>
              <a:t>)</a:t>
            </a:r>
            <a:r>
              <a:rPr lang="en-US" sz="8300" dirty="0">
                <a:effectLst/>
              </a:rPr>
              <a:t> and Jeanne </a:t>
            </a:r>
            <a:r>
              <a:rPr lang="en-US" sz="8300" dirty="0" err="1">
                <a:effectLst/>
              </a:rPr>
              <a:t>Joséphine</a:t>
            </a:r>
            <a:r>
              <a:rPr lang="en-US" sz="8300" dirty="0">
                <a:effectLst/>
              </a:rPr>
              <a:t> </a:t>
            </a:r>
            <a:r>
              <a:rPr lang="en-US" sz="8300" dirty="0" err="1">
                <a:effectLst/>
              </a:rPr>
              <a:t>Costille</a:t>
            </a:r>
            <a:r>
              <a:rPr lang="en-US" sz="8300" dirty="0">
                <a:effectLst/>
              </a:rPr>
              <a:t> Lumière, who were married in 1861 and moved to </a:t>
            </a:r>
            <a:r>
              <a:rPr lang="en-US" sz="8300" dirty="0" err="1">
                <a:effectLst/>
              </a:rPr>
              <a:t>Besançon</a:t>
            </a:r>
            <a:r>
              <a:rPr lang="en-US" sz="8300" dirty="0">
                <a:effectLst/>
              </a:rPr>
              <a:t>, setting up a small photographic portrait studio where </a:t>
            </a:r>
            <a:r>
              <a:rPr lang="en-US" sz="8300" dirty="0" err="1">
                <a:effectLst/>
              </a:rPr>
              <a:t>Auguste</a:t>
            </a:r>
            <a:r>
              <a:rPr lang="en-US" sz="8300" dirty="0">
                <a:effectLst/>
              </a:rPr>
              <a:t> and Louis were born. They moved to </a:t>
            </a:r>
            <a:r>
              <a:rPr lang="en-US" sz="8300" dirty="0">
                <a:effectLst/>
                <a:hlinkClick r:id="rId4" tooltip="Lyon"/>
              </a:rPr>
              <a:t>Lyon</a:t>
            </a:r>
            <a:r>
              <a:rPr lang="en-US" sz="8300" dirty="0">
                <a:effectLst/>
              </a:rPr>
              <a:t> in 1870, where son Edouard and three daughters were born. </a:t>
            </a:r>
            <a:r>
              <a:rPr lang="en-US" sz="8300" dirty="0" err="1">
                <a:effectLst/>
              </a:rPr>
              <a:t>Auguste</a:t>
            </a:r>
            <a:r>
              <a:rPr lang="en-US" sz="8300" dirty="0">
                <a:effectLst/>
              </a:rPr>
              <a:t> and Louis both attended </a:t>
            </a:r>
            <a:r>
              <a:rPr lang="en-US" sz="8300" dirty="0">
                <a:effectLst/>
                <a:hlinkClick r:id="rId5" tooltip="La Martiniere Lyon"/>
              </a:rPr>
              <a:t>La </a:t>
            </a:r>
            <a:r>
              <a:rPr lang="en-US" sz="8300" dirty="0" err="1">
                <a:effectLst/>
                <a:hlinkClick r:id="rId5" tooltip="La Martiniere Lyon"/>
              </a:rPr>
              <a:t>Martiniere</a:t>
            </a:r>
            <a:r>
              <a:rPr lang="en-US" sz="8300" dirty="0">
                <a:effectLst/>
              </a:rPr>
              <a:t>, the largest technical school in Lyon</a:t>
            </a:r>
            <a:r>
              <a:rPr lang="en-US" sz="8300" dirty="0" smtClean="0">
                <a:effectLst/>
              </a:rPr>
              <a:t>.</a:t>
            </a:r>
            <a:r>
              <a:rPr lang="en-US" sz="8300" dirty="0">
                <a:effectLst/>
              </a:rPr>
              <a:t> Their father Charles-Antoine set up a small factory producing photographic plates, but even with Louis and a young sister working from 5 a.m. to 11 p.m. it teetered on the verge of bankruptcy, and by 1882 it looked as if they would fail. When </a:t>
            </a:r>
            <a:r>
              <a:rPr lang="en-US" sz="8300" dirty="0" err="1">
                <a:effectLst/>
              </a:rPr>
              <a:t>Auguste</a:t>
            </a:r>
            <a:r>
              <a:rPr lang="en-US" sz="8300" dirty="0">
                <a:effectLst/>
              </a:rPr>
              <a:t> returned from military service, the boys designed the machines necessary to automate their father's plate production and devised a very successful new photo plate, 'etiquettes </a:t>
            </a:r>
            <a:r>
              <a:rPr lang="en-US" sz="8300" dirty="0" err="1">
                <a:effectLst/>
              </a:rPr>
              <a:t>bleue</a:t>
            </a:r>
            <a:r>
              <a:rPr lang="en-US" sz="8300" dirty="0">
                <a:effectLst/>
              </a:rPr>
              <a:t>', and by 1884 the factory employed a dozen workers</a:t>
            </a:r>
            <a:r>
              <a:rPr lang="en-US" sz="8300" dirty="0" smtClean="0">
                <a:effectLst/>
              </a:rPr>
              <a:t>. </a:t>
            </a:r>
            <a:r>
              <a:rPr lang="en-US" sz="8300" dirty="0">
                <a:effectLst/>
              </a:rPr>
              <a:t>Louis Lumière died in Bandol, France, on June 6, 1948. </a:t>
            </a:r>
            <a:r>
              <a:rPr lang="en-US" sz="8300" dirty="0" err="1">
                <a:effectLst/>
              </a:rPr>
              <a:t>Auguste</a:t>
            </a:r>
            <a:r>
              <a:rPr lang="en-US" sz="8300" dirty="0">
                <a:effectLst/>
              </a:rPr>
              <a:t> died in Lyons on April 10, 1954.</a:t>
            </a:r>
          </a:p>
          <a:p>
            <a:pPr marL="0" indent="0">
              <a:buNone/>
            </a:pPr>
            <a:r>
              <a:rPr lang="el-GR" sz="8300" dirty="0" smtClean="0">
                <a:effectLst/>
              </a:rPr>
              <a:t>Πηγή: </a:t>
            </a:r>
            <a:r>
              <a:rPr lang="en-US" sz="8300" dirty="0">
                <a:effectLst/>
                <a:hlinkClick r:id="rId6"/>
              </a:rPr>
              <a:t>https://</a:t>
            </a:r>
            <a:r>
              <a:rPr lang="en-US" sz="8300" dirty="0" smtClean="0">
                <a:effectLst/>
                <a:hlinkClick r:id="rId6"/>
              </a:rPr>
              <a:t>en.wikipedia.org/wiki/Auguste_and_Louis_Lumi%C3%A8re</a:t>
            </a:r>
            <a:r>
              <a:rPr lang="el-GR" sz="8300" dirty="0" smtClean="0">
                <a:effectLst/>
              </a:rPr>
              <a:t> </a:t>
            </a:r>
            <a:r>
              <a:rPr lang="en-US" sz="8300" dirty="0">
                <a:effectLst/>
              </a:rPr>
              <a:t/>
            </a:r>
            <a:br>
              <a:rPr lang="en-US" sz="8300" dirty="0">
                <a:effectLst/>
              </a:rPr>
            </a:br>
            <a:r>
              <a:rPr lang="en-US" dirty="0">
                <a:effectLst/>
              </a:rPr>
              <a:t/>
            </a:r>
            <a:br>
              <a:rPr lang="en-US" dirty="0">
                <a:effectLst/>
              </a:rPr>
            </a:br>
            <a:endParaRPr lang="el-GR" dirty="0"/>
          </a:p>
        </p:txBody>
      </p:sp>
    </p:spTree>
    <p:extLst>
      <p:ext uri="{BB962C8B-B14F-4D97-AF65-F5344CB8AC3E}">
        <p14:creationId xmlns:p14="http://schemas.microsoft.com/office/powerpoint/2010/main" val="2622209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The invention ( the cinema )</a:t>
            </a:r>
            <a:endParaRPr lang="el-GR" dirty="0"/>
          </a:p>
        </p:txBody>
      </p:sp>
      <p:sp>
        <p:nvSpPr>
          <p:cNvPr id="3" name="Θέση περιεχομένου 2"/>
          <p:cNvSpPr>
            <a:spLocks noGrp="1"/>
          </p:cNvSpPr>
          <p:nvPr>
            <p:ph idx="1"/>
          </p:nvPr>
        </p:nvSpPr>
        <p:spPr>
          <a:xfrm>
            <a:off x="561975" y="2336872"/>
            <a:ext cx="9903657" cy="5292653"/>
          </a:xfrm>
        </p:spPr>
        <p:txBody>
          <a:bodyPr>
            <a:normAutofit fontScale="25000" lnSpcReduction="20000"/>
          </a:bodyPr>
          <a:lstStyle/>
          <a:p>
            <a:r>
              <a:rPr lang="en-US" sz="6000" dirty="0">
                <a:effectLst/>
              </a:rPr>
              <a:t>Inspired by Thomas Alva Edison's kinetoscope, the brothers set out to </a:t>
            </a:r>
            <a:r>
              <a:rPr lang="en-US" sz="6000" dirty="0" err="1">
                <a:effectLst/>
              </a:rPr>
              <a:t>developan</a:t>
            </a:r>
            <a:r>
              <a:rPr lang="en-US" sz="6000" dirty="0">
                <a:effectLst/>
              </a:rPr>
              <a:t> improved film projection system. In February 1895, they took out a </a:t>
            </a:r>
            <a:r>
              <a:rPr lang="en-US" sz="6000" dirty="0" err="1">
                <a:effectLst/>
              </a:rPr>
              <a:t>patenton</a:t>
            </a:r>
            <a:r>
              <a:rPr lang="en-US" sz="6000" dirty="0">
                <a:effectLst/>
              </a:rPr>
              <a:t> their </a:t>
            </a:r>
            <a:r>
              <a:rPr lang="en-US" sz="6000" dirty="0" err="1">
                <a:effectLst/>
              </a:rPr>
              <a:t>cinÄmatographe</a:t>
            </a:r>
            <a:r>
              <a:rPr lang="en-US" sz="6000" dirty="0">
                <a:effectLst/>
              </a:rPr>
              <a:t>, an apparatus that not only took pictures but also later projected them. Using a claw movement that advanced the frames of the film 12 times per second, the </a:t>
            </a:r>
            <a:r>
              <a:rPr lang="en-US" sz="6000" dirty="0" err="1">
                <a:effectLst/>
              </a:rPr>
              <a:t>cinÄmatographe</a:t>
            </a:r>
            <a:r>
              <a:rPr lang="en-US" sz="6000" dirty="0">
                <a:effectLst/>
              </a:rPr>
              <a:t> projected still images on a screen separated by moments of blackness. The images lingered on the viewer's retina, and the viewer thus perceived a moving image. The </a:t>
            </a:r>
            <a:r>
              <a:rPr lang="en-US" sz="6000" dirty="0" err="1">
                <a:effectLst/>
              </a:rPr>
              <a:t>Lumières</a:t>
            </a:r>
            <a:r>
              <a:rPr lang="en-US" sz="6000" dirty="0">
                <a:effectLst/>
              </a:rPr>
              <a:t> described their invention as having "scientific curiosity, but...no commercial future whatsoever." Public opinion soon proved them wrong</a:t>
            </a:r>
            <a:r>
              <a:rPr lang="en-US" sz="6000" dirty="0" smtClean="0">
                <a:effectLst/>
              </a:rPr>
              <a:t>. </a:t>
            </a:r>
            <a:r>
              <a:rPr lang="en-US" sz="6000" dirty="0">
                <a:effectLst/>
              </a:rPr>
              <a:t>On December 28, 1895, in front of a paying audience at the Grand Cafe in Paris, the brothers staged a twenty-minute program of ten films, including one </a:t>
            </a:r>
            <a:r>
              <a:rPr lang="en-US" sz="6000" dirty="0" err="1">
                <a:effectLst/>
              </a:rPr>
              <a:t>ofa</a:t>
            </a:r>
            <a:r>
              <a:rPr lang="en-US" sz="6000" dirty="0">
                <a:effectLst/>
              </a:rPr>
              <a:t> train as it entered a station, moving straight toward the camera. The </a:t>
            </a:r>
            <a:r>
              <a:rPr lang="en-US" sz="6000" dirty="0" err="1">
                <a:effectLst/>
              </a:rPr>
              <a:t>filmcreated</a:t>
            </a:r>
            <a:r>
              <a:rPr lang="en-US" sz="6000" dirty="0">
                <a:effectLst/>
              </a:rPr>
              <a:t> panic in the audience; several women are said to have fainted. The event has gone down in history as the first public cinema performance. </a:t>
            </a:r>
            <a:r>
              <a:rPr lang="en-US" sz="6000" dirty="0" err="1">
                <a:effectLst/>
              </a:rPr>
              <a:t>Withinfive</a:t>
            </a:r>
            <a:r>
              <a:rPr lang="en-US" sz="6000" dirty="0">
                <a:effectLst/>
              </a:rPr>
              <a:t> years of the invention of the </a:t>
            </a:r>
            <a:r>
              <a:rPr lang="en-US" sz="6000" dirty="0" err="1">
                <a:effectLst/>
              </a:rPr>
              <a:t>cinÄmatographe</a:t>
            </a:r>
            <a:r>
              <a:rPr lang="en-US" sz="6000" dirty="0">
                <a:effectLst/>
              </a:rPr>
              <a:t>--during which time </a:t>
            </a:r>
            <a:r>
              <a:rPr lang="en-US" sz="6000" dirty="0" err="1">
                <a:effectLst/>
              </a:rPr>
              <a:t>theLumières</a:t>
            </a:r>
            <a:r>
              <a:rPr lang="en-US" sz="6000" dirty="0">
                <a:effectLst/>
              </a:rPr>
              <a:t> promoted it throughout Europe--motion pictures were being made in every developed country in the world. The </a:t>
            </a:r>
            <a:r>
              <a:rPr lang="en-US" sz="6000" dirty="0" err="1">
                <a:effectLst/>
              </a:rPr>
              <a:t>Lumières</a:t>
            </a:r>
            <a:r>
              <a:rPr lang="en-US" sz="6000" dirty="0">
                <a:effectLst/>
              </a:rPr>
              <a:t> continued </a:t>
            </a:r>
            <a:r>
              <a:rPr lang="en-US" sz="6000" dirty="0" err="1">
                <a:effectLst/>
              </a:rPr>
              <a:t>toinnovate</a:t>
            </a:r>
            <a:r>
              <a:rPr lang="en-US" sz="6000" dirty="0">
                <a:effectLst/>
              </a:rPr>
              <a:t> film technology. In Paris in 1900, they demonstrated their </a:t>
            </a:r>
            <a:r>
              <a:rPr lang="en-US" sz="6000" dirty="0" err="1">
                <a:effectLst/>
              </a:rPr>
              <a:t>Photorama</a:t>
            </a:r>
            <a:r>
              <a:rPr lang="en-US" sz="6000" dirty="0">
                <a:effectLst/>
              </a:rPr>
              <a:t>, which was a 360í panoramic projector. Thirty-five years later, </a:t>
            </a:r>
            <a:r>
              <a:rPr lang="en-US" sz="6000" dirty="0" err="1">
                <a:effectLst/>
              </a:rPr>
              <a:t>theyintroduced</a:t>
            </a:r>
            <a:r>
              <a:rPr lang="en-US" sz="6000" dirty="0">
                <a:effectLst/>
              </a:rPr>
              <a:t> their stereo-cine process, which was based on the principle of </a:t>
            </a:r>
            <a:r>
              <a:rPr lang="en-US" sz="6000" dirty="0" err="1">
                <a:effectLst/>
              </a:rPr>
              <a:t>anaglyphics</a:t>
            </a:r>
            <a:r>
              <a:rPr lang="en-US" sz="6000" dirty="0" smtClean="0">
                <a:effectLst/>
              </a:rPr>
              <a:t>. </a:t>
            </a:r>
            <a:r>
              <a:rPr lang="en-US" sz="6000" dirty="0">
                <a:effectLst/>
              </a:rPr>
              <a:t>As pioneers of color photography, the </a:t>
            </a:r>
            <a:r>
              <a:rPr lang="en-US" sz="6000" dirty="0" err="1">
                <a:effectLst/>
              </a:rPr>
              <a:t>Lumières</a:t>
            </a:r>
            <a:r>
              <a:rPr lang="en-US" sz="6000" dirty="0">
                <a:effectLst/>
              </a:rPr>
              <a:t> came up with the </a:t>
            </a:r>
            <a:r>
              <a:rPr lang="en-US" sz="6000" dirty="0" err="1">
                <a:effectLst/>
              </a:rPr>
              <a:t>firstcommercially</a:t>
            </a:r>
            <a:r>
              <a:rPr lang="en-US" sz="6000" dirty="0">
                <a:effectLst/>
              </a:rPr>
              <a:t> successful method of creating a color photograph on a single plate. Their </a:t>
            </a:r>
            <a:r>
              <a:rPr lang="en-US" sz="6000" dirty="0" err="1">
                <a:effectLst/>
              </a:rPr>
              <a:t>autochrome</a:t>
            </a:r>
            <a:r>
              <a:rPr lang="en-US" sz="6000" dirty="0">
                <a:effectLst/>
              </a:rPr>
              <a:t> process, patented in 1907, involved covering a special photographic plate, patented in 1904, with small grains of potato starch </a:t>
            </a:r>
            <a:r>
              <a:rPr lang="en-US" sz="6000" dirty="0" err="1">
                <a:effectLst/>
              </a:rPr>
              <a:t>dyedgreen</a:t>
            </a:r>
            <a:r>
              <a:rPr lang="en-US" sz="6000" dirty="0">
                <a:effectLst/>
              </a:rPr>
              <a:t>, red, and blue and then applying a thin film of panchromatic emulsion (i.e., emulsion equally sensitive to all colors). The exposure was made through the glass side of the plate through the dyed starch grains. After it was exposed, the plate produced a transparency composed of small dots of color. Since these dots were too small for the human eye to detect as separate, they gave the appearance of mixed colors.</a:t>
            </a:r>
          </a:p>
          <a:p>
            <a:r>
              <a:rPr lang="en-US" sz="6000" dirty="0">
                <a:effectLst/>
              </a:rPr>
              <a:t>The </a:t>
            </a:r>
            <a:r>
              <a:rPr lang="en-US" sz="6000" dirty="0" err="1">
                <a:effectLst/>
              </a:rPr>
              <a:t>Lumières</a:t>
            </a:r>
            <a:r>
              <a:rPr lang="en-US" sz="6000" dirty="0">
                <a:effectLst/>
              </a:rPr>
              <a:t>' process had its drawbacks. It produced transparencies rather than actual photographs, and the transparencies had to be projected </a:t>
            </a:r>
            <a:r>
              <a:rPr lang="en-US" sz="6000" dirty="0" err="1">
                <a:effectLst/>
              </a:rPr>
              <a:t>ontoa</a:t>
            </a:r>
            <a:r>
              <a:rPr lang="en-US" sz="6000" dirty="0">
                <a:effectLst/>
              </a:rPr>
              <a:t> screen or viewed through a hand-held viewer. The density of the potato starch made the transparencies dark and grainy, and prints made from them were of poor quality. Also, the </a:t>
            </a:r>
            <a:r>
              <a:rPr lang="en-US" sz="6000" dirty="0" err="1">
                <a:effectLst/>
              </a:rPr>
              <a:t>autochrome</a:t>
            </a:r>
            <a:r>
              <a:rPr lang="en-US" sz="6000" dirty="0">
                <a:effectLst/>
              </a:rPr>
              <a:t> plate required a very long exposure--about 40 to 60 times longer than the best black-and-white plates. Despite its limitations, the </a:t>
            </a:r>
            <a:r>
              <a:rPr lang="en-US" sz="6000" dirty="0" err="1">
                <a:effectLst/>
              </a:rPr>
              <a:t>Lumières</a:t>
            </a:r>
            <a:r>
              <a:rPr lang="en-US" sz="6000" dirty="0">
                <a:effectLst/>
              </a:rPr>
              <a:t>' </a:t>
            </a:r>
            <a:r>
              <a:rPr lang="en-US" sz="6000" dirty="0" err="1">
                <a:effectLst/>
              </a:rPr>
              <a:t>autochrome</a:t>
            </a:r>
            <a:r>
              <a:rPr lang="en-US" sz="6000" dirty="0">
                <a:effectLst/>
              </a:rPr>
              <a:t> process paved the way for the commercial success of color photography. It remained one of the most popular methods for color photography until the 1930s, when subtractive color processes replaced it</a:t>
            </a:r>
            <a:r>
              <a:rPr lang="en-US" sz="6000" dirty="0" smtClean="0">
                <a:effectLst/>
              </a:rPr>
              <a:t>.. </a:t>
            </a:r>
            <a:r>
              <a:rPr lang="en-US" sz="6000" dirty="0">
                <a:effectLst/>
              </a:rPr>
              <a:t/>
            </a:r>
            <a:br>
              <a:rPr lang="en-US" sz="6000" dirty="0">
                <a:effectLst/>
              </a:rPr>
            </a:br>
            <a:r>
              <a:rPr lang="en-US" dirty="0">
                <a:effectLst/>
              </a:rPr>
              <a:t/>
            </a:r>
            <a:br>
              <a:rPr lang="en-US" dirty="0">
                <a:effectLst/>
              </a:rPr>
            </a:br>
            <a:r>
              <a:rPr lang="en-US" dirty="0">
                <a:effectLst/>
              </a:rPr>
              <a:t/>
            </a:r>
            <a:br>
              <a:rPr lang="en-US" dirty="0">
                <a:effectLst/>
              </a:rPr>
            </a:br>
            <a:r>
              <a:rPr lang="el-GR" sz="6000" dirty="0" smtClean="0">
                <a:effectLst/>
              </a:rPr>
              <a:t>Πηγή</a:t>
            </a:r>
            <a:r>
              <a:rPr lang="el-GR" sz="6000" dirty="0" smtClean="0">
                <a:solidFill>
                  <a:schemeClr val="bg1">
                    <a:lumMod val="95000"/>
                    <a:lumOff val="5000"/>
                  </a:schemeClr>
                </a:solidFill>
                <a:effectLst/>
              </a:rPr>
              <a:t>: </a:t>
            </a:r>
            <a:r>
              <a:rPr lang="en-US" sz="6000" dirty="0">
                <a:solidFill>
                  <a:schemeClr val="bg1">
                    <a:lumMod val="95000"/>
                    <a:lumOff val="5000"/>
                  </a:schemeClr>
                </a:solidFill>
                <a:effectLst/>
                <a:hlinkClick r:id="rId2"/>
              </a:rPr>
              <a:t>http://</a:t>
            </a:r>
            <a:r>
              <a:rPr lang="en-US" sz="6000" dirty="0" smtClean="0">
                <a:solidFill>
                  <a:schemeClr val="bg1">
                    <a:lumMod val="95000"/>
                    <a:lumOff val="5000"/>
                  </a:schemeClr>
                </a:solidFill>
                <a:effectLst/>
                <a:hlinkClick r:id="rId2"/>
              </a:rPr>
              <a:t>www.madehow.com/inventorbios/36/Auguste-Lumi-re-and-Louis-Lumi-re.html</a:t>
            </a:r>
            <a:r>
              <a:rPr lang="el-GR" sz="6000" dirty="0" smtClean="0">
                <a:solidFill>
                  <a:schemeClr val="bg1">
                    <a:lumMod val="95000"/>
                    <a:lumOff val="5000"/>
                  </a:schemeClr>
                </a:solidFill>
                <a:effectLst/>
              </a:rPr>
              <a:t> </a:t>
            </a:r>
            <a:endParaRPr lang="el-GR" sz="6000" dirty="0">
              <a:solidFill>
                <a:schemeClr val="bg1">
                  <a:lumMod val="95000"/>
                  <a:lumOff val="5000"/>
                </a:schemeClr>
              </a:solidFill>
            </a:endParaRPr>
          </a:p>
        </p:txBody>
      </p:sp>
    </p:spTree>
    <p:extLst>
      <p:ext uri="{BB962C8B-B14F-4D97-AF65-F5344CB8AC3E}">
        <p14:creationId xmlns:p14="http://schemas.microsoft.com/office/powerpoint/2010/main" val="3738303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How their invention influence the world</a:t>
            </a:r>
            <a:endParaRPr lang="el-GR" dirty="0"/>
          </a:p>
        </p:txBody>
      </p:sp>
      <p:sp>
        <p:nvSpPr>
          <p:cNvPr id="3" name="Θέση περιεχομένου 2"/>
          <p:cNvSpPr>
            <a:spLocks noGrp="1"/>
          </p:cNvSpPr>
          <p:nvPr>
            <p:ph idx="1"/>
          </p:nvPr>
        </p:nvSpPr>
        <p:spPr/>
        <p:txBody>
          <a:bodyPr/>
          <a:lstStyle/>
          <a:p>
            <a:r>
              <a:rPr lang="en-US" dirty="0" smtClean="0"/>
              <a:t>Their invention of the cinema influended the world a lot. From then and after almost every person in the world visited he cinema and now it has became a very popular way to have fun and relax!!</a:t>
            </a:r>
            <a:endParaRPr lang="el-GR" dirty="0"/>
          </a:p>
        </p:txBody>
      </p:sp>
    </p:spTree>
    <p:extLst>
      <p:ext uri="{BB962C8B-B14F-4D97-AF65-F5344CB8AC3E}">
        <p14:creationId xmlns:p14="http://schemas.microsoft.com/office/powerpoint/2010/main" val="2868836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Photos</a:t>
            </a:r>
            <a:endParaRPr lang="el-GR"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3825" y="2336800"/>
            <a:ext cx="4314825" cy="3598863"/>
          </a:xfrm>
        </p:spPr>
      </p:pic>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8675" y="2047874"/>
            <a:ext cx="3886200" cy="3619501"/>
          </a:xfrm>
          <a:prstGeom prst="rect">
            <a:avLst/>
          </a:prstGeom>
        </p:spPr>
      </p:pic>
    </p:spTree>
    <p:extLst>
      <p:ext uri="{BB962C8B-B14F-4D97-AF65-F5344CB8AC3E}">
        <p14:creationId xmlns:p14="http://schemas.microsoft.com/office/powerpoint/2010/main" val="1478822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The first cinema ( photo )</a:t>
            </a:r>
            <a:endParaRPr lang="el-GR"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993900"/>
            <a:ext cx="12192000" cy="4864100"/>
          </a:xfrm>
        </p:spPr>
      </p:pic>
    </p:spTree>
    <p:extLst>
      <p:ext uri="{BB962C8B-B14F-4D97-AF65-F5344CB8AC3E}">
        <p14:creationId xmlns:p14="http://schemas.microsoft.com/office/powerpoint/2010/main" val="3077839880"/>
      </p:ext>
    </p:extLst>
  </p:cSld>
  <p:clrMapOvr>
    <a:masterClrMapping/>
  </p:clrMapOvr>
</p:sld>
</file>

<file path=ppt/theme/theme1.xml><?xml version="1.0" encoding="utf-8"?>
<a:theme xmlns:a="http://schemas.openxmlformats.org/drawingml/2006/main" name="Βερολίνο">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TM04033917[[fn=Βερολίνο]]</Template>
  <TotalTime>50</TotalTime>
  <Words>832</Words>
  <Application>Microsoft Office PowerPoint</Application>
  <PresentationFormat>Ευρεία οθόνη</PresentationFormat>
  <Paragraphs>12</Paragraphs>
  <Slides>6</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6</vt:i4>
      </vt:variant>
    </vt:vector>
  </HeadingPairs>
  <TitlesOfParts>
    <vt:vector size="9" baseType="lpstr">
      <vt:lpstr>Arial</vt:lpstr>
      <vt:lpstr>Trebuchet MS</vt:lpstr>
      <vt:lpstr>Βερολίνο</vt:lpstr>
      <vt:lpstr>Auguste and    Louis Lumière  </vt:lpstr>
      <vt:lpstr>Information about the two inventors</vt:lpstr>
      <vt:lpstr>The invention ( the cinema )</vt:lpstr>
      <vt:lpstr>How their invention influence the world</vt:lpstr>
      <vt:lpstr>Photos</vt:lpstr>
      <vt:lpstr>The first cinema ( photo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Auguste and    Louis Lumière</dc:title>
  <dc:creator>Ioannis T. Savadis</dc:creator>
  <cp:lastModifiedBy>Ioannis T. Savadis</cp:lastModifiedBy>
  <cp:revision>6</cp:revision>
  <dcterms:created xsi:type="dcterms:W3CDTF">2023-01-22T17:59:20Z</dcterms:created>
  <dcterms:modified xsi:type="dcterms:W3CDTF">2023-01-22T18:49:26Z</dcterms:modified>
</cp:coreProperties>
</file>