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BF5F25F-554A-46F3-95E0-B17D7974E08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74640" y="1447920"/>
            <a:ext cx="7998840" cy="23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1930320" y="3771000"/>
            <a:ext cx="727920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7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1930320" y="3949560"/>
            <a:ext cx="727920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7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45B3538-C400-4EB2-82DA-F6AB5DECF66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74640" y="1447920"/>
            <a:ext cx="7998840" cy="23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1930320" y="3771000"/>
            <a:ext cx="355212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5660280" y="3771000"/>
            <a:ext cx="355212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1930320" y="3949560"/>
            <a:ext cx="355212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/>
          </p:nvPr>
        </p:nvSpPr>
        <p:spPr>
          <a:xfrm>
            <a:off x="5660280" y="3949560"/>
            <a:ext cx="355212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20881AA-CCEC-42A7-9A9B-BAEEDC7A67D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74640" y="1447920"/>
            <a:ext cx="7998840" cy="23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1930320" y="3771000"/>
            <a:ext cx="234360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391640" y="3771000"/>
            <a:ext cx="234360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852600" y="3771000"/>
            <a:ext cx="234360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/>
          </p:nvPr>
        </p:nvSpPr>
        <p:spPr>
          <a:xfrm>
            <a:off x="1930320" y="3949560"/>
            <a:ext cx="234360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/>
          </p:nvPr>
        </p:nvSpPr>
        <p:spPr>
          <a:xfrm>
            <a:off x="4391640" y="3949560"/>
            <a:ext cx="234360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/>
          </p:nvPr>
        </p:nvSpPr>
        <p:spPr>
          <a:xfrm>
            <a:off x="6852600" y="3949560"/>
            <a:ext cx="234360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116F804-BE50-42A8-9EE9-0CCF6B0C8FB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574640" y="1447920"/>
            <a:ext cx="7998840" cy="23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1930320" y="3713760"/>
            <a:ext cx="727920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4978870-7411-4C9A-BEAB-1817849BAAE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74640" y="1447920"/>
            <a:ext cx="7998840" cy="23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1930320" y="3771000"/>
            <a:ext cx="7279200" cy="34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D9C63A0-8DD9-47D6-86E6-42BFBDD9C8A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74640" y="1447920"/>
            <a:ext cx="7998840" cy="23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1930320" y="3771000"/>
            <a:ext cx="3552120" cy="34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660280" y="3771000"/>
            <a:ext cx="3552120" cy="34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D5EA1B2-8631-46CC-B985-C206F8C75B9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74640" y="1447920"/>
            <a:ext cx="7998840" cy="23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82E439E-D696-498C-AA99-1CC8C422709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1574640" y="1447920"/>
            <a:ext cx="7998840" cy="1076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B7D1C8C-2D2E-40D9-9840-C2D1F122DA0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574640" y="1447920"/>
            <a:ext cx="7998840" cy="23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1930320" y="3771000"/>
            <a:ext cx="355212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5660280" y="3771000"/>
            <a:ext cx="3552120" cy="34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1930320" y="3949560"/>
            <a:ext cx="355212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A9E973F-C89F-4721-B60D-985241CB660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574640" y="1447920"/>
            <a:ext cx="7998840" cy="23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930320" y="3771000"/>
            <a:ext cx="3552120" cy="34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5660280" y="3771000"/>
            <a:ext cx="355212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5660280" y="3949560"/>
            <a:ext cx="355212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F7AC578-E5B4-4BF8-93BD-4267DED0893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574640" y="1447920"/>
            <a:ext cx="7998840" cy="23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1930320" y="3771000"/>
            <a:ext cx="355212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5660280" y="3771000"/>
            <a:ext cx="355212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1930320" y="3949560"/>
            <a:ext cx="7279200" cy="1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7000"/>
          </a:bodyPr>
          <a:lstStyle/>
          <a:p>
            <a:pPr indent="0">
              <a:spcBef>
                <a:spcPts val="1417"/>
              </a:spcBef>
              <a:buNone/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6C5AE70-3B1B-40A4-8F10-52C7540664A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7"/>
          <p:cNvPicPr/>
          <p:nvPr/>
        </p:nvPicPr>
        <p:blipFill>
          <a:blip r:embed="rId15"/>
          <a:srcRect l="3644"/>
          <a:stretch/>
        </p:blipFill>
        <p:spPr>
          <a:xfrm>
            <a:off x="0" y="2669760"/>
            <a:ext cx="4035240" cy="418788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 w="0">
            <a:noFill/>
          </a:ln>
        </p:spPr>
      </p:pic>
      <p:sp>
        <p:nvSpPr>
          <p:cNvPr id="99" name="Oval 1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9B6BF2">
                  <a:alpha val="7058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9040" y="6095880"/>
            <a:ext cx="993240" cy="761760"/>
          </a:xfrm>
          <a:prstGeom prst="rect">
            <a:avLst/>
          </a:prstGeom>
          <a:ln w="0">
            <a:noFill/>
          </a:ln>
        </p:spPr>
      </p:pic>
      <p:sp>
        <p:nvSpPr>
          <p:cNvPr id="102" name="Rectangle 13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4200" b="0" strike="noStrike" spc="-1">
                <a:solidFill>
                  <a:srgbClr val="EBEBEB"/>
                </a:solidFill>
                <a:latin typeface="Century Gothic"/>
              </a:rPr>
              <a:t>Στυλ κύριου τίτλου</a:t>
            </a:r>
            <a:endParaRPr lang="el-GR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l-GR" sz="1800" b="0" strike="noStrike" spc="-1">
                <a:solidFill>
                  <a:srgbClr val="FFFFFF"/>
                </a:solidFill>
                <a:latin typeface="Century Gothic"/>
              </a:rPr>
              <a:t>Επεξεργασία στυλ υποδείγματος κειμένου</a:t>
            </a: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l-GR" sz="1600" b="0" strike="noStrike" spc="-1">
                <a:solidFill>
                  <a:srgbClr val="FFFFFF"/>
                </a:solidFill>
                <a:latin typeface="Century Gothic"/>
              </a:rPr>
              <a:t>Δεύτερου επιπέδου</a:t>
            </a: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l-GR" sz="1400" b="0" strike="noStrike" spc="-1">
                <a:solidFill>
                  <a:srgbClr val="FFFFFF"/>
                </a:solidFill>
                <a:latin typeface="Century Gothic"/>
              </a:rPr>
              <a:t>Τρίτου επιπέδου</a:t>
            </a: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l-GR" sz="1200" b="0" strike="noStrike" spc="-1">
                <a:solidFill>
                  <a:srgbClr val="FFFFFF"/>
                </a:solidFill>
                <a:latin typeface="Century Gothic"/>
              </a:rPr>
              <a:t>Τέταρτου επιπέδου</a:t>
            </a: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l-GR" sz="1200" b="0" strike="noStrike" spc="-1">
                <a:solidFill>
                  <a:srgbClr val="FFFFFF"/>
                </a:solidFill>
                <a:latin typeface="Century Gothic"/>
              </a:rPr>
              <a:t>Πέμπτου επιπέδου</a:t>
            </a: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654520" y="2055960"/>
            <a:ext cx="4395960" cy="41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l-GR" sz="1800" b="0" strike="noStrike" spc="-1">
                <a:solidFill>
                  <a:srgbClr val="FFFFFF"/>
                </a:solidFill>
                <a:latin typeface="Century Gothic"/>
              </a:rPr>
              <a:t>Επεξεργασία στυλ υποδείγματος κειμένου</a:t>
            </a: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l-GR" sz="1600" b="0" strike="noStrike" spc="-1">
                <a:solidFill>
                  <a:srgbClr val="FFFFFF"/>
                </a:solidFill>
                <a:latin typeface="Century Gothic"/>
              </a:rPr>
              <a:t>Δεύτερου επιπέδου</a:t>
            </a: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l-GR" sz="1400" b="0" strike="noStrike" spc="-1">
                <a:solidFill>
                  <a:srgbClr val="FFFFFF"/>
                </a:solidFill>
                <a:latin typeface="Century Gothic"/>
              </a:rPr>
              <a:t>Τρίτου επιπέδου</a:t>
            </a: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l-GR" sz="1200" b="0" strike="noStrike" spc="-1">
                <a:solidFill>
                  <a:srgbClr val="FFFFFF"/>
                </a:solidFill>
                <a:latin typeface="Century Gothic"/>
              </a:rPr>
              <a:t>Τέταρτου επιπέδου</a:t>
            </a: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l-GR" sz="1200" b="0" strike="noStrike" spc="-1">
                <a:solidFill>
                  <a:srgbClr val="FFFFFF"/>
                </a:solidFill>
                <a:latin typeface="Century Gothic"/>
              </a:rPr>
              <a:t>Πέμπτου επιπέδου</a:t>
            </a:r>
          </a:p>
        </p:txBody>
      </p:sp>
      <p:sp>
        <p:nvSpPr>
          <p:cNvPr id="106" name="PlaceHolder 4"/>
          <p:cNvSpPr>
            <a:spLocks noGrp="1"/>
          </p:cNvSpPr>
          <p:nvPr>
            <p:ph type="dt" idx="7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>
              <a:lnSpc>
                <a:spcPct val="100000"/>
              </a:lnSpc>
              <a:buNone/>
              <a:defRPr lang="el-GR" sz="1100" b="0" strike="noStrike" spc="-1">
                <a:solidFill>
                  <a:srgbClr val="FFFFFF">
                    <a:alpha val="60000"/>
                  </a:srgbClr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l-GR" sz="1100" b="0" strike="noStrike" spc="-1">
                <a:solidFill>
                  <a:srgbClr val="FFFFFF">
                    <a:alpha val="60000"/>
                  </a:srgbClr>
                </a:solidFill>
                <a:latin typeface="Century Gothic"/>
              </a:rPr>
              <a:t>&lt;ημερομηνία/ώρα&gt;</a:t>
            </a:r>
            <a:endParaRPr lang="el-GR" sz="11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ftr" idx="8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ctr">
              <a:buNone/>
              <a:defRPr lang="el-GR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l-GR" sz="1400" b="0" strike="noStrike" spc="-1">
                <a:solidFill>
                  <a:srgbClr val="FFFFFF"/>
                </a:solidFill>
                <a:latin typeface="Times New Roman"/>
              </a:rPr>
              <a:t>&lt;υποσέλιδο&gt;</a:t>
            </a:r>
          </a:p>
        </p:txBody>
      </p:sp>
      <p:sp>
        <p:nvSpPr>
          <p:cNvPr id="108" name="PlaceHolder 6"/>
          <p:cNvSpPr>
            <a:spLocks noGrp="1"/>
          </p:cNvSpPr>
          <p:nvPr>
            <p:ph type="sldNum" idx="9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ctr">
              <a:lnSpc>
                <a:spcPct val="100000"/>
              </a:lnSpc>
              <a:buNone/>
              <a:defRPr lang="el-GR" sz="2800" b="0" strike="noStrike" spc="-1">
                <a:solidFill>
                  <a:srgbClr val="FFFFFF"/>
                </a:solidFill>
                <a:latin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8C9DC46D-0BA7-4F2B-AC4C-D9C659B354A7}" type="slidenum">
              <a:rPr lang="el-GR" sz="28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el-GR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s.gr/index.php/koinotites/veroia" TargetMode="External"/><Relationship Id="rId2" Type="http://schemas.openxmlformats.org/officeDocument/2006/relationships/hyperlink" Target="https://discoververia.gr/evraiki-sinagogi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iles.e-me.edu.gr/s/YBtaf57Rbt47NB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Εικόνα 4" descr="https://discoververia.gr/wp-content/uploads/2015/12/sinagogi5-560x460.jpg"/>
          <p:cNvPicPr/>
          <p:nvPr/>
        </p:nvPicPr>
        <p:blipFill>
          <a:blip r:embed="rId4"/>
          <a:stretch/>
        </p:blipFill>
        <p:spPr>
          <a:xfrm>
            <a:off x="2984938" y="2503969"/>
            <a:ext cx="5841285" cy="4011042"/>
          </a:xfrm>
          <a:prstGeom prst="rect">
            <a:avLst/>
          </a:prstGeom>
          <a:ln w="0">
            <a:noFill/>
          </a:ln>
        </p:spPr>
      </p:pic>
      <p:pic>
        <p:nvPicPr>
          <p:cNvPr id="148" name="Εικόνα 14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320" y="3124080"/>
            <a:ext cx="609120" cy="60912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2701278" y="465250"/>
            <a:ext cx="6789203" cy="183188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>
              <a:lnSpc>
                <a:spcPct val="100000"/>
              </a:lnSpc>
              <a:buNone/>
            </a:pPr>
            <a:br>
              <a:rPr sz="7200" dirty="0"/>
            </a:br>
            <a:br>
              <a:rPr sz="7200" dirty="0"/>
            </a:br>
            <a:br>
              <a:rPr sz="7200" dirty="0"/>
            </a:br>
            <a:br>
              <a:rPr sz="7200" dirty="0"/>
            </a:br>
            <a:br>
              <a:rPr sz="7200" dirty="0"/>
            </a:br>
            <a:br>
              <a:rPr sz="7200" dirty="0"/>
            </a:br>
            <a:br>
              <a:rPr sz="7200" dirty="0"/>
            </a:br>
            <a:br>
              <a:rPr sz="7200" dirty="0"/>
            </a:br>
            <a:br>
              <a:rPr sz="7200" dirty="0"/>
            </a:br>
            <a:endParaRPr lang="el-GR" sz="44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8D5119-D90F-46B8-A297-2D11A53A39E9}"/>
              </a:ext>
            </a:extLst>
          </p:cNvPr>
          <p:cNvSpPr txBox="1"/>
          <p:nvPr/>
        </p:nvSpPr>
        <p:spPr>
          <a:xfrm>
            <a:off x="2857580" y="643755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4400" b="1" i="0" u="none" strike="noStrike" kern="1200" cap="none" spc="-1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/>
              </a:rPr>
              <a:t>Η Εβραϊκή Συναγωγή της Βέροιας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 idx="4294967295"/>
          </p:nvPr>
        </p:nvSpPr>
        <p:spPr>
          <a:xfrm>
            <a:off x="2096293" y="1826172"/>
            <a:ext cx="7999413" cy="2322513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4000" b="1" strike="noStrike" spc="-1" dirty="0">
                <a:solidFill>
                  <a:srgbClr val="EBEBEB"/>
                </a:solidFill>
                <a:latin typeface="Century Gothic"/>
              </a:rPr>
              <a:t>Σας ευχαριστούμε </a:t>
            </a:r>
            <a:br>
              <a:rPr lang="el-GR" sz="4000" b="1" strike="noStrike" spc="-1" dirty="0">
                <a:solidFill>
                  <a:srgbClr val="EBEBEB"/>
                </a:solidFill>
                <a:latin typeface="Century Gothic"/>
              </a:rPr>
            </a:br>
            <a:r>
              <a:rPr lang="el-GR" sz="4000" b="1" strike="noStrike" spc="-1" dirty="0">
                <a:solidFill>
                  <a:srgbClr val="EBEBEB"/>
                </a:solidFill>
                <a:latin typeface="Century Gothic"/>
              </a:rPr>
              <a:t>που μας παρακολουθήσατε</a:t>
            </a:r>
            <a:endParaRPr lang="el-GR" sz="4000" b="1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 idx="4294967295"/>
          </p:nvPr>
        </p:nvSpPr>
        <p:spPr>
          <a:xfrm>
            <a:off x="998482" y="1596424"/>
            <a:ext cx="9477375" cy="1295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4800" b="1" strike="noStrike" spc="-1" dirty="0">
                <a:solidFill>
                  <a:srgbClr val="EBEBEB"/>
                </a:solidFill>
                <a:latin typeface="Century Gothic"/>
              </a:rPr>
              <a:t>Πως δημιουργήθηκε το μνημείο</a:t>
            </a:r>
            <a:br>
              <a:rPr sz="4800" dirty="0"/>
            </a:br>
            <a:endParaRPr lang="el-GR" sz="4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idx="4294967295"/>
          </p:nvPr>
        </p:nvSpPr>
        <p:spPr>
          <a:xfrm>
            <a:off x="1450427" y="3310814"/>
            <a:ext cx="8826500" cy="1674812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l-GR" sz="1800" b="0" strike="noStrike" spc="-1">
                <a:solidFill>
                  <a:srgbClr val="FFFFFF"/>
                </a:solidFill>
                <a:latin typeface="Century Gothic"/>
              </a:rPr>
              <a:t>Η συναγωγή χτίστηκε με τη σημερινή της μορφή το 1850 με σουλτανικό φιρμάνι (διαταγή). Χτίστηκε  πάνω στην αρχαία συναγωγή, από τους Εβραίους που ζούσαν στην περιοχή πριν ακόμη να έρθει ο Απόστολος Παύλος. Είναι χτισμένη σε σχήμα τριγωνικό και αποτελεί μοναδικό δείγμα στον ευρωπαϊκό χώρο.</a:t>
            </a: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 idx="4294967295"/>
          </p:nvPr>
        </p:nvSpPr>
        <p:spPr>
          <a:xfrm>
            <a:off x="1135117" y="1497451"/>
            <a:ext cx="9178925" cy="122713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4800" b="1" strike="noStrike" spc="-1" dirty="0">
                <a:solidFill>
                  <a:srgbClr val="EBEBEB"/>
                </a:solidFill>
                <a:latin typeface="Century Gothic"/>
              </a:rPr>
              <a:t>Χαρακτηριστικά του μνημείου</a:t>
            </a:r>
            <a:br>
              <a:rPr sz="4800" dirty="0"/>
            </a:br>
            <a:endParaRPr lang="el-GR" sz="4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idx="4294967295"/>
          </p:nvPr>
        </p:nvSpPr>
        <p:spPr>
          <a:xfrm>
            <a:off x="1295454" y="2932989"/>
            <a:ext cx="8858250" cy="339407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Η συναγωγή συγκεντρώνει αρχιτεκτονικά στοιχεία προγενέστερών της μικρών συναγωγών της Θεσσαλονίκης. Τέσσερις κίονες στο κέντρο του χώρου ορίζουν το Βήμα (</a:t>
            </a:r>
            <a:r>
              <a:rPr lang="el-GR" sz="1800" b="0" strike="noStrike" spc="-1" dirty="0" err="1">
                <a:solidFill>
                  <a:srgbClr val="FFFFFF"/>
                </a:solidFill>
                <a:latin typeface="Century Gothic"/>
              </a:rPr>
              <a:t>Τεβά</a:t>
            </a:r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), ενώ το Ιερό (</a:t>
            </a:r>
            <a:r>
              <a:rPr lang="el-GR" sz="1800" b="0" strike="noStrike" spc="-1" dirty="0" err="1">
                <a:solidFill>
                  <a:srgbClr val="FFFFFF"/>
                </a:solidFill>
                <a:latin typeface="Century Gothic"/>
              </a:rPr>
              <a:t>Εχάλ</a:t>
            </a:r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) βρίσκεται στον ανατολικό τοίχο. Το πάτωμα είναι φτιαγμένο από ξύλινες σανίδες και στο κέντρο είναι διακοσμημένο με μωσαϊκά διακοσμητικά πλακάκια. Πίσω από τη συναγωγή διασώζεται ακόμη το </a:t>
            </a:r>
            <a:r>
              <a:rPr lang="el-GR" sz="1800" b="0" strike="noStrike" spc="-1" dirty="0" err="1">
                <a:solidFill>
                  <a:srgbClr val="FFFFFF"/>
                </a:solidFill>
                <a:latin typeface="Century Gothic"/>
              </a:rPr>
              <a:t>μικβέ</a:t>
            </a:r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 (θρησκευτικός λουτρώνας). Στο εσωτερικό της συναγωγής άξιο προσοχής αποτελούν οι επιγραφές οι οποίες είναι γραμμένες στην αραβική γλώσσα.</a:t>
            </a: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1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/>
          <p:cNvSpPr txBox="1"/>
          <p:nvPr/>
        </p:nvSpPr>
        <p:spPr>
          <a:xfrm>
            <a:off x="893599" y="2322787"/>
            <a:ext cx="9911036" cy="261540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85750" indent="-285750"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 Σε αντίθεση με τις χριστιανικές συνοικίες που είχαν την εκκλησία στη μέση, </a:t>
            </a:r>
          </a:p>
          <a:p>
            <a:pPr>
              <a:buClr>
                <a:srgbClr val="FFFFFF"/>
              </a:buClr>
              <a:buSzPct val="45000"/>
            </a:pPr>
            <a:r>
              <a:rPr lang="el-GR" spc="-1" dirty="0">
                <a:solidFill>
                  <a:srgbClr val="FFFFFF"/>
                </a:solidFill>
                <a:latin typeface="Century Gothic"/>
              </a:rPr>
              <a:t>     </a:t>
            </a:r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στην εβραϊκή συνοικία η  </a:t>
            </a:r>
            <a:r>
              <a:rPr lang="el-GR" sz="1800" b="0" strike="noStrike" spc="-1" dirty="0" err="1">
                <a:solidFill>
                  <a:srgbClr val="FFFFFF"/>
                </a:solidFill>
                <a:latin typeface="Century Gothic"/>
              </a:rPr>
              <a:t>υναγωγή</a:t>
            </a:r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 ήταν στην ίδια ευθεία με τα σπίτια.</a:t>
            </a:r>
            <a:endParaRPr lang="el-GR" sz="1800" b="0" strike="noStrike" spc="-1" dirty="0">
              <a:solidFill>
                <a:srgbClr val="FFFFFF"/>
              </a:solidFill>
              <a:latin typeface="Arial"/>
            </a:endParaRPr>
          </a:p>
          <a:p>
            <a:endParaRPr lang="el-GR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 Η συναγωγή είναι περίκλειστη και απομονωμένη με καθαρά αμυντική</a:t>
            </a:r>
          </a:p>
          <a:p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     πολεοδομική συγκρότηση. Από την πλευρά του </a:t>
            </a:r>
            <a:r>
              <a:rPr lang="el-GR" sz="1800" b="0" strike="noStrike" spc="-1" dirty="0" err="1">
                <a:solidFill>
                  <a:srgbClr val="FFFFFF"/>
                </a:solidFill>
                <a:latin typeface="Century Gothic"/>
              </a:rPr>
              <a:t>Τριπόταμου</a:t>
            </a:r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 η συνοικία</a:t>
            </a:r>
          </a:p>
          <a:p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     είχε σαν φυσική οχύρωση την απότομη κλίση του εδάφους και τα ψηλά σπίτια.</a:t>
            </a:r>
            <a:endParaRPr lang="el-GR" sz="1800" b="0" strike="noStrike" spc="-1" dirty="0">
              <a:solidFill>
                <a:srgbClr val="FFFFFF"/>
              </a:solidFill>
              <a:latin typeface="Arial"/>
            </a:endParaRPr>
          </a:p>
          <a:p>
            <a:endParaRPr lang="el-GR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 Από τις άλλες πλευρές της συνοικίας οι εξωτερικές όψεις της "εν σειρά" </a:t>
            </a:r>
          </a:p>
          <a:p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     οικοδομικού συστήματος ολοκλήρωναν την απομόνωσή της.</a:t>
            </a:r>
            <a:endParaRPr lang="el-GR" sz="18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endParaRPr lang="el-GR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 idx="4294967295"/>
          </p:nvPr>
        </p:nvSpPr>
        <p:spPr>
          <a:xfrm>
            <a:off x="2259724" y="1666164"/>
            <a:ext cx="6954838" cy="136683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4800" b="1" strike="noStrike" spc="-1" dirty="0">
                <a:solidFill>
                  <a:srgbClr val="EBEBEB"/>
                </a:solidFill>
                <a:latin typeface="Century Gothic"/>
              </a:rPr>
              <a:t>Χρήση του μνημείου</a:t>
            </a:r>
            <a:br>
              <a:rPr sz="4800" dirty="0"/>
            </a:br>
            <a:endParaRPr lang="el-GR" sz="4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idx="4294967295"/>
          </p:nvPr>
        </p:nvSpPr>
        <p:spPr>
          <a:xfrm>
            <a:off x="1114095" y="2743200"/>
            <a:ext cx="9101959" cy="285202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Η συναγωγή χρησιμοποιούνταν ως χώρος προσευχής για τους Εβραίους. Δικαίωμα εισόδου στη συναγωγή είχαν μόνο οι άνδρες οι οποίοι φορούσαν </a:t>
            </a:r>
            <a:r>
              <a:rPr lang="el-GR" sz="1800" b="1" strike="noStrike" spc="-1" dirty="0">
                <a:solidFill>
                  <a:srgbClr val="FFFFFF"/>
                </a:solidFill>
                <a:latin typeface="Century Gothic"/>
              </a:rPr>
              <a:t>«Εβραϊκό </a:t>
            </a:r>
            <a:r>
              <a:rPr lang="el-GR" sz="1800" b="1" strike="noStrike" spc="-1" dirty="0" err="1">
                <a:solidFill>
                  <a:srgbClr val="FFFFFF"/>
                </a:solidFill>
                <a:latin typeface="Century Gothic"/>
              </a:rPr>
              <a:t>Κιπά</a:t>
            </a:r>
            <a:r>
              <a:rPr lang="el-GR" sz="1800" b="1" strike="noStrike" spc="-1" dirty="0">
                <a:solidFill>
                  <a:srgbClr val="FFFFFF"/>
                </a:solidFill>
                <a:latin typeface="Century Gothic"/>
              </a:rPr>
              <a:t>»,</a:t>
            </a:r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 το οποίο είναι ένα σκουφάκι χωρίς γείσο ενώ οι γυναίκες είχαν τη δυνατότητα να εισέρχονται στη συναγωγή μόνο εξωτερικά από τον γυναικωνίτη. </a:t>
            </a: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Σήμερα η συναγωγή λειτουργεί αποκλειστικά ως αξιοθέατο για τους επισκέπτες καθώς βασική προϋπόθεση για την επαναλειτουργία της είναι η ύπαρξη τουλάχιστον δέκα ατόμων εβραϊκής καταγωγής». Σήμερα χρησιμοποιείται περιστασιακά ως χώρος προσευχής για τους Εβραίους επισκέπτες της πόλης.</a:t>
            </a: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1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 idx="4294967295"/>
          </p:nvPr>
        </p:nvSpPr>
        <p:spPr>
          <a:xfrm>
            <a:off x="1219200" y="1341602"/>
            <a:ext cx="8986838" cy="163512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4800" b="1" strike="noStrike" spc="-1" dirty="0">
                <a:solidFill>
                  <a:srgbClr val="EBEBEB"/>
                </a:solidFill>
                <a:latin typeface="Century Gothic"/>
              </a:rPr>
              <a:t>Η σπουδαιότητα του μνημείου</a:t>
            </a:r>
            <a:br>
              <a:rPr sz="4800" dirty="0"/>
            </a:br>
            <a:endParaRPr lang="el-GR" sz="4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idx="4294967295"/>
          </p:nvPr>
        </p:nvSpPr>
        <p:spPr>
          <a:xfrm>
            <a:off x="1416050" y="2343807"/>
            <a:ext cx="8789988" cy="3172591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l-GR" sz="2400" b="0" strike="noStrike" spc="-1" dirty="0">
                <a:solidFill>
                  <a:srgbClr val="FFFFFF"/>
                </a:solidFill>
                <a:latin typeface="Century Gothic"/>
              </a:rPr>
              <a:t>Είναι η αρχαιότερη συναγωγή στη Βόρεια Ελλάδα και μία από τις παλαιότερες στην Ευρώπη. </a:t>
            </a: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l-GR" sz="2400" b="0" strike="noStrike" spc="-1" dirty="0">
                <a:solidFill>
                  <a:srgbClr val="FFFFFF"/>
                </a:solidFill>
                <a:latin typeface="Century Gothic"/>
              </a:rPr>
              <a:t>Έως τα μέσα του Β’ Παγκοσμίου Πολέμου αποτελούσε το κέντρο της θρησκευτικής και κοινωνικής ζωής των Εβραίων της πόλης. </a:t>
            </a: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1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741720" y="2250000"/>
            <a:ext cx="4395960" cy="41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60" name="Picture 2" descr="https://tse1.mm.bing.net/th/id/OIP.eZkQh8QdzZIiFJ7BD7IIsAETDi?pid=Api&amp;P=0&amp;h=220"/>
          <p:cNvPicPr/>
          <p:nvPr/>
        </p:nvPicPr>
        <p:blipFill>
          <a:blip r:embed="rId2"/>
          <a:stretch/>
        </p:blipFill>
        <p:spPr>
          <a:xfrm>
            <a:off x="311400" y="1728720"/>
            <a:ext cx="2948400" cy="2420280"/>
          </a:xfrm>
          <a:prstGeom prst="rect">
            <a:avLst/>
          </a:prstGeom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l-GR" sz="4200" b="1" strike="noStrike" spc="-1">
                <a:solidFill>
                  <a:srgbClr val="EBEBEB"/>
                </a:solidFill>
                <a:latin typeface="Century Gothic"/>
              </a:rPr>
              <a:t>Και μερικές εικόνες…</a:t>
            </a:r>
            <a:endParaRPr lang="el-GR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61" name="Picture 4" descr="Μπαρμπούτα: Η ιστορική Εβραϊκή συνοικία της Βέροιας! (δείτε φωτογραφίες) -  Omorfa Taxidia"/>
          <p:cNvPicPr/>
          <p:nvPr/>
        </p:nvPicPr>
        <p:blipFill>
          <a:blip r:embed="rId3"/>
          <a:stretch/>
        </p:blipFill>
        <p:spPr>
          <a:xfrm>
            <a:off x="194040" y="4473720"/>
            <a:ext cx="3183120" cy="238392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6" descr="Βέροια: Καινούργια αρχή. - The Jewish Community of Athens"/>
          <p:cNvPicPr/>
          <p:nvPr/>
        </p:nvPicPr>
        <p:blipFill>
          <a:blip r:embed="rId4"/>
          <a:stretch/>
        </p:blipFill>
        <p:spPr>
          <a:xfrm>
            <a:off x="3483360" y="1728720"/>
            <a:ext cx="4124520" cy="2744640"/>
          </a:xfrm>
          <a:prstGeom prst="rect">
            <a:avLst/>
          </a:prstGeom>
          <a:ln w="0">
            <a:noFill/>
          </a:ln>
        </p:spPr>
      </p:pic>
      <p:pic>
        <p:nvPicPr>
          <p:cNvPr id="163" name="Picture 8" descr="Βέροια: Μέσα στην Εβραϊκή Συναγωγή στη Μπαρμπούτα -Εδώ κήρυξε και ο  Απόστολος Παύλος [εικόνες] - iefimerida.gr"/>
          <p:cNvPicPr/>
          <p:nvPr/>
        </p:nvPicPr>
        <p:blipFill>
          <a:blip r:embed="rId5"/>
          <a:stretch/>
        </p:blipFill>
        <p:spPr>
          <a:xfrm>
            <a:off x="3837240" y="4583160"/>
            <a:ext cx="2646360" cy="198216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10" descr="Μπαρμπούτα: Η ιστορική Εβραϊκή συνοικία της Βέροιας! (δείτε φωτογραφίες) -  Omorfa Taxidia"/>
          <p:cNvPicPr/>
          <p:nvPr/>
        </p:nvPicPr>
        <p:blipFill>
          <a:blip r:embed="rId6"/>
          <a:stretch/>
        </p:blipFill>
        <p:spPr>
          <a:xfrm>
            <a:off x="7083000" y="4350240"/>
            <a:ext cx="2957400" cy="221508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12" descr="Ένα ταξίδι στον χρόνο στην «Μπαρμπούτα», την εβραϊκή συνοικία της Βέροιας -  Visit Central Macedonia"/>
          <p:cNvPicPr/>
          <p:nvPr/>
        </p:nvPicPr>
        <p:blipFill>
          <a:blip r:embed="rId7"/>
          <a:stretch/>
        </p:blipFill>
        <p:spPr>
          <a:xfrm>
            <a:off x="7948800" y="1853280"/>
            <a:ext cx="3155400" cy="209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 idx="4294967295"/>
          </p:nvPr>
        </p:nvSpPr>
        <p:spPr>
          <a:xfrm>
            <a:off x="2438400" y="1216572"/>
            <a:ext cx="7999413" cy="2322513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4800" b="0" strike="noStrike" spc="-1" dirty="0">
                <a:solidFill>
                  <a:srgbClr val="EBEBEB"/>
                </a:solidFill>
                <a:latin typeface="Century Gothic"/>
              </a:rPr>
              <a:t>Πηγές:</a:t>
            </a:r>
            <a:endParaRPr lang="el-GR" sz="4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idx="4294967295"/>
          </p:nvPr>
        </p:nvSpPr>
        <p:spPr>
          <a:xfrm>
            <a:off x="1754187" y="2291310"/>
            <a:ext cx="8826500" cy="1674812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0" u="sng" strike="noStrike" spc="-1" dirty="0">
                <a:solidFill>
                  <a:srgbClr val="EC76B5"/>
                </a:solidFill>
                <a:uFillTx/>
                <a:latin typeface="Century Gothic"/>
                <a:hlinkClick r:id="rId2"/>
              </a:rPr>
              <a:t>Https://discoververia.gr/evraiki-sinagogi/</a:t>
            </a:r>
            <a:endParaRPr lang="el-GR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0" u="sng" strike="noStrike" spc="-1" dirty="0">
                <a:solidFill>
                  <a:srgbClr val="EC76B5"/>
                </a:solidFill>
                <a:uFillTx/>
                <a:latin typeface="Century Gothic"/>
                <a:hlinkClick r:id="rId3"/>
              </a:rPr>
              <a:t>https://www.kis.gr/index.php/koinotites/veroia</a:t>
            </a:r>
            <a:endParaRPr lang="el-GR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0" u="sng" strike="noStrike" spc="-1" dirty="0">
                <a:solidFill>
                  <a:srgbClr val="EC76B5"/>
                </a:solidFill>
                <a:uFillTx/>
                <a:latin typeface="Century Gothic"/>
                <a:hlinkClick r:id="rId4"/>
              </a:rPr>
              <a:t>https://files.e-me.edu.gr/s/YBtaf57Rbt47NBM</a:t>
            </a:r>
            <a:endParaRPr lang="el-GR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1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 idx="4294967295"/>
          </p:nvPr>
        </p:nvSpPr>
        <p:spPr>
          <a:xfrm>
            <a:off x="2522483" y="1395249"/>
            <a:ext cx="7999413" cy="2322513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4800" b="0" strike="noStrike" spc="-1" dirty="0">
                <a:solidFill>
                  <a:srgbClr val="EBEBEB"/>
                </a:solidFill>
                <a:latin typeface="Century Gothic"/>
              </a:rPr>
              <a:t>Οι Αρχαιολόγοι</a:t>
            </a:r>
            <a:endParaRPr lang="el-GR" sz="4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idx="4294967295"/>
          </p:nvPr>
        </p:nvSpPr>
        <p:spPr>
          <a:xfrm>
            <a:off x="1828800" y="3240854"/>
            <a:ext cx="8824913" cy="1676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l-GR" sz="1800" b="0" strike="noStrike" spc="-1" dirty="0">
                <a:solidFill>
                  <a:srgbClr val="FFFFFF"/>
                </a:solidFill>
                <a:latin typeface="Century Gothic"/>
              </a:rPr>
              <a:t>Λεωνίδας Κ, Γιώργος Κ, Κατερίνα Χ, Βαρβάρα Β, Κοραλία 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Ιόν">
  <a:themeElements>
    <a:clrScheme name="Ιόν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438</Words>
  <Application>Microsoft Office PowerPoint</Application>
  <PresentationFormat>Ευρεία οθόνη</PresentationFormat>
  <Paragraphs>32</Paragraphs>
  <Slides>10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Ιόν</vt:lpstr>
      <vt:lpstr>         </vt:lpstr>
      <vt:lpstr>Πως δημιουργήθηκε το μνημείο </vt:lpstr>
      <vt:lpstr>Χαρακτηριστικά του μνημείου </vt:lpstr>
      <vt:lpstr>Παρουσίαση του PowerPoint</vt:lpstr>
      <vt:lpstr>Χρήση του μνημείου </vt:lpstr>
      <vt:lpstr>Η σπουδαιότητα του μνημείου </vt:lpstr>
      <vt:lpstr>Και μερικές εικόνες…</vt:lpstr>
      <vt:lpstr>Πηγές:</vt:lpstr>
      <vt:lpstr>Οι Αρχαιολόγοι</vt:lpstr>
      <vt:lpstr>Σας ευχαριστούμε  που μας παρακολουθήσατε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Εβραϊκή Συναγωγή της Βέροιας</dc:title>
  <dc:subject/>
  <dc:creator>user</dc:creator>
  <dc:description/>
  <cp:lastModifiedBy>ΓΕΩΡΓΙΑ ΑΝΑΣΤΑΣΙΟΥ</cp:lastModifiedBy>
  <cp:revision>30</cp:revision>
  <dcterms:created xsi:type="dcterms:W3CDTF">2025-11-22T09:59:12Z</dcterms:created>
  <dcterms:modified xsi:type="dcterms:W3CDTF">2025-12-08T20:33:07Z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PresentationFormat">
    <vt:lpwstr>Ευρεία οθόνη</vt:lpwstr>
  </property>
  <property fmtid="{D5CDD505-2E9C-101B-9397-08002B2CF9AE}" pid="4" name="Slides">
    <vt:i4>9</vt:i4>
  </property>
</Properties>
</file>