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753600" cy="73152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(MS)" panose="020B0604020202020204" charset="0"/>
      <p:regular r:id="rId18"/>
    </p:embeddedFont>
    <p:embeddedFont>
      <p:font typeface="Calibri (MS)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1" d="100"/>
          <a:sy n="91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263148163871375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263148163871375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" y="2794906"/>
            <a:ext cx="5361269" cy="4019157"/>
          </a:xfrm>
          <a:custGeom>
            <a:avLst/>
            <a:gdLst/>
            <a:ahLst/>
            <a:cxnLst/>
            <a:rect l="l" t="t" r="r" b="b"/>
            <a:pathLst>
              <a:path w="5361269" h="4019157">
                <a:moveTo>
                  <a:pt x="0" y="0"/>
                </a:moveTo>
                <a:lnTo>
                  <a:pt x="5361269" y="0"/>
                </a:lnTo>
                <a:lnTo>
                  <a:pt x="5361269" y="4019158"/>
                </a:lnTo>
                <a:lnTo>
                  <a:pt x="0" y="4019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Η Εβραϊκή Συναγωγή Βέροιας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120" y="1159002"/>
            <a:ext cx="859536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r>
              <a:rPr lang="en-US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Διερευνώ</a:t>
            </a:r>
            <a:r>
              <a:rPr lang="en-US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τη</a:t>
            </a:r>
            <a:r>
              <a:rPr lang="en-US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συνέχει</a:t>
            </a:r>
            <a:r>
              <a:rPr lang="en-US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α και την αλλαγή του μνημείου στην ιστορία και τον πολιτισμό. </a:t>
            </a:r>
            <a:endParaRPr lang="el-GR" sz="2346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2815"/>
              </a:lnSpc>
            </a:pPr>
            <a:r>
              <a:rPr lang="en-US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Ομάδ</a:t>
            </a:r>
            <a:r>
              <a:rPr lang="en-US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α: Οι αρχαίοι – Τα μνημεία</a:t>
            </a:r>
          </a:p>
          <a:p>
            <a:pPr algn="l">
              <a:lnSpc>
                <a:spcPts val="2815"/>
              </a:lnSpc>
            </a:pPr>
            <a:endParaRPr lang="en-US" sz="2346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pic>
        <p:nvPicPr>
          <p:cNvPr id="5" name="hava nagila">
            <a:hlinkClick r:id="" action="ppaction://media"/>
            <a:extLst>
              <a:ext uri="{FF2B5EF4-FFF2-40B4-BE49-F238E27FC236}">
                <a16:creationId xmlns:a16="http://schemas.microsoft.com/office/drawing/2014/main" id="{94B34C42-1976-428F-942C-ADB3909CA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396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Συμπέρασμα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9120" y="1159002"/>
            <a:ext cx="8595360" cy="24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Βλέπουμε ότι η συναγωγή άλλαξε μορφή και χρήση, αλλά κράτησε τα βασικά στοιχεία της.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Έτσι σήμερα μπορούμε να θυμόμαστε την εβραϊκή κοινότητα της Βέροιας και την ιστορία της μέσα από το μνημείο.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57200" y="838200"/>
            <a:ext cx="8595360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Πηγές</a:t>
            </a: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234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στο</a:t>
            </a: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234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δι</a:t>
            </a: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αδίκτυο:</a:t>
            </a:r>
          </a:p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https://discoververia.gr/evraiki-sinagogi/</a:t>
            </a:r>
          </a:p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Φωτογρ</a:t>
            </a: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αφιες : </a:t>
            </a:r>
          </a:p>
          <a:p>
            <a:pPr marL="0" marR="0" lvl="0" indent="0" algn="l" defTabSz="914400" rtl="0" eaLnBrk="1" fontAlgn="auto" latinLnBrk="0" hangingPunct="1">
              <a:lnSpc>
                <a:spcPts val="28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6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Πα</a:t>
            </a:r>
            <a:r>
              <a:rPr kumimoji="0" lang="en-US" sz="2346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λιές</a:t>
            </a:r>
            <a:r>
              <a:rPr kumimoji="0" lang="en-US" sz="2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kumimoji="0" lang="en-US" sz="2346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Φωτογρ</a:t>
            </a:r>
            <a:r>
              <a:rPr kumimoji="0" lang="en-US" sz="2346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αφίες της Βέροιας - Old Photos of Veria</a:t>
            </a:r>
          </a:p>
        </p:txBody>
      </p:sp>
    </p:spTree>
    <p:extLst>
      <p:ext uri="{BB962C8B-B14F-4D97-AF65-F5344CB8AC3E}">
        <p14:creationId xmlns:p14="http://schemas.microsoft.com/office/powerpoint/2010/main" val="304839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38200" y="838200"/>
            <a:ext cx="8595360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0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Σας ευχαριστούμε!!!</a:t>
            </a:r>
          </a:p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346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lvl="0">
              <a:lnSpc>
                <a:spcPts val="2816"/>
              </a:lnSpc>
              <a:defRPr/>
            </a:pPr>
            <a:r>
              <a:rPr lang="el-GR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Κουκλανιώτη</a:t>
            </a:r>
            <a:r>
              <a:rPr lang="el-GR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 Ευτυχία</a:t>
            </a:r>
            <a:endParaRPr lang="el-GR" sz="2346" dirty="0">
              <a:solidFill>
                <a:srgbClr val="0070C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>
              <a:lnSpc>
                <a:spcPts val="2816"/>
              </a:lnSpc>
              <a:defRPr/>
            </a:pPr>
            <a:r>
              <a:rPr lang="el-GR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Λένος</a:t>
            </a: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 Κωνσταντίνος</a:t>
            </a:r>
          </a:p>
          <a:p>
            <a:pPr lvl="0">
              <a:lnSpc>
                <a:spcPts val="2816"/>
              </a:lnSpc>
              <a:defRPr/>
            </a:pPr>
            <a:r>
              <a:rPr kumimoji="0" lang="el-GR" sz="234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Παναγιωτίδου</a:t>
            </a:r>
            <a:r>
              <a:rPr kumimoji="0" lang="el-GR" sz="234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Άννα</a:t>
            </a:r>
            <a:endParaRPr kumimoji="0" lang="el-GR" sz="2346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  <a:hlinkClick r:id="rId2" tooltip="https://www.facebook.com/groups/263148163871375/"/>
            </a:endParaRPr>
          </a:p>
          <a:p>
            <a:pPr lvl="0">
              <a:lnSpc>
                <a:spcPts val="2816"/>
              </a:lnSpc>
              <a:defRPr/>
            </a:pP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Παπασπύρου</a:t>
            </a: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Παναγιώτα</a:t>
            </a:r>
          </a:p>
          <a:p>
            <a:pPr lvl="0">
              <a:lnSpc>
                <a:spcPts val="2816"/>
              </a:lnSpc>
              <a:defRPr/>
            </a:pPr>
            <a:r>
              <a:rPr lang="el-GR" sz="2346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Ραντζάκης</a:t>
            </a:r>
            <a:r>
              <a:rPr lang="el-GR" sz="2346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kumimoji="0" lang="el-GR" sz="2346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"/>
                <a:ea typeface="Calibri (MS)"/>
                <a:cs typeface="Calibri (MS)"/>
                <a:sym typeface="Calibri (MS)"/>
                <a:hlinkClick r:id="rId2" tooltip="https://www.facebook.com/groups/263148163871375/"/>
              </a:rPr>
              <a:t>Νέστορας</a:t>
            </a:r>
            <a:endParaRPr kumimoji="0" lang="el-GR" sz="2346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(MS)"/>
              <a:ea typeface="Calibri (MS)"/>
              <a:cs typeface="Calibri (MS)"/>
              <a:sym typeface="Calibri (MS)"/>
              <a:hlinkClick r:id="rId2" tooltip="https://www.facebook.com/groups/263148163871375/"/>
            </a:endParaRPr>
          </a:p>
        </p:txBody>
      </p:sp>
    </p:spTree>
    <p:extLst>
      <p:ext uri="{BB962C8B-B14F-4D97-AF65-F5344CB8AC3E}">
        <p14:creationId xmlns:p14="http://schemas.microsoft.com/office/powerpoint/2010/main" val="225396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1" y="4191941"/>
            <a:ext cx="4221480" cy="2677967"/>
          </a:xfrm>
          <a:custGeom>
            <a:avLst/>
            <a:gdLst/>
            <a:ahLst/>
            <a:cxnLst/>
            <a:rect l="l" t="t" r="r" b="b"/>
            <a:pathLst>
              <a:path w="4935517" h="2824832">
                <a:moveTo>
                  <a:pt x="0" y="0"/>
                </a:moveTo>
                <a:lnTo>
                  <a:pt x="4935517" y="0"/>
                </a:lnTo>
                <a:lnTo>
                  <a:pt x="4935517" y="2824832"/>
                </a:lnTo>
                <a:lnTo>
                  <a:pt x="0" y="282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6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9120" y="271653"/>
            <a:ext cx="8595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Πώς ήταν παλιά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120" y="1159002"/>
            <a:ext cx="859536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Η συναγωγή της Βέροιας ήταν τόπος λατρείας της εβραϊκής κοινότητας.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Ήταν καλοδιατηρημένη και σημαντική για τη θρησκευτική ζωή της πόλης.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Ήταν περίκλειστη και απομονωμένη ως γκέτο, έχοντας και αμυντική δομή : η πλευρά προς τον ποταμό Τριπόταμο ήταν “«φυσική οχύρωση»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CA69BD-0A7E-4115-A2AA-D7D201D3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191942"/>
            <a:ext cx="3901672" cy="26779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9120" y="271653"/>
            <a:ext cx="8595360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(MS) Bold"/>
                <a:ea typeface="Calibri (MS) Bold"/>
                <a:cs typeface="Calibri (MS) Bold"/>
                <a:sym typeface="Calibri (MS) Bold"/>
              </a:rPr>
              <a:t>Πώς ήταν παλιά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B9EEB61-DF45-491A-BDC1-D695DFBD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11" y="988533"/>
            <a:ext cx="4087578" cy="29148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2872DE4-2345-4E49-A9F4-86DBC18A1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13" y="271653"/>
            <a:ext cx="3783432" cy="256338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4BBB630-5BC8-461C-A6C1-AA13E97CD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32" y="4029994"/>
            <a:ext cx="4149857" cy="316514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86AB085-8998-4454-B1D2-E386970A8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994" y="5232757"/>
            <a:ext cx="2727635" cy="1962382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8E6D4A1F-608C-499A-8466-8CEDFEDC8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064983"/>
            <a:ext cx="26384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6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Πώς ήταν παλιά – εσωτερικός χώρος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9120" y="1159002"/>
            <a:ext cx="8595360" cy="24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Στο εσωτερικό υπάρχουν τέσσερις κίονες στο κέντρο.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Ιερό (Εχάλ) βρίσκεται στον ανατολικό τοίχο.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ταβάνι είναι ξύλινο με διακόσμηση και το δάπεδο επίσης ξύλινο.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Ο χώρος είναι προσεκτικά διακοσμημένος με παραδοσιακά μοτίβα.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828B6EA-DDE6-4AF9-86D6-561ADAEF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3657600" cy="376928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0EF6239E-0DEB-4184-936D-293A2B19F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294" y="2831008"/>
            <a:ext cx="3057525" cy="4083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" y="2796615"/>
            <a:ext cx="7212884" cy="4057248"/>
          </a:xfrm>
          <a:custGeom>
            <a:avLst/>
            <a:gdLst/>
            <a:ahLst/>
            <a:cxnLst/>
            <a:rect l="l" t="t" r="r" b="b"/>
            <a:pathLst>
              <a:path w="7212884" h="4057248">
                <a:moveTo>
                  <a:pt x="0" y="0"/>
                </a:moveTo>
                <a:lnTo>
                  <a:pt x="7212884" y="0"/>
                </a:lnTo>
                <a:lnTo>
                  <a:pt x="7212884" y="4057248"/>
                </a:lnTo>
                <a:lnTo>
                  <a:pt x="0" y="4057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Πώς είναι σήμερα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120" y="1159002"/>
            <a:ext cx="859536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Σήμερα η συναγωγή είναι αναστηλωμένη και καθαρή.</a:t>
            </a:r>
          </a:p>
          <a:p>
            <a:pPr algn="l">
              <a:lnSpc>
                <a:spcPts val="2816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Οι πέτρινοι τοίχοι έχουν συντηρηθεί και η είσοδος έχει νέα σκαλοπάτια και πινακίδες με πληροφορίες.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" y="3657600"/>
            <a:ext cx="4494662" cy="3169517"/>
          </a:xfrm>
          <a:custGeom>
            <a:avLst/>
            <a:gdLst/>
            <a:ahLst/>
            <a:cxnLst/>
            <a:rect l="l" t="t" r="r" b="b"/>
            <a:pathLst>
              <a:path w="4494662" h="3169517">
                <a:moveTo>
                  <a:pt x="0" y="0"/>
                </a:moveTo>
                <a:lnTo>
                  <a:pt x="4494662" y="0"/>
                </a:lnTo>
                <a:lnTo>
                  <a:pt x="4494662" y="3169517"/>
                </a:lnTo>
                <a:lnTo>
                  <a:pt x="0" y="31695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35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21330" y="3657600"/>
            <a:ext cx="2208065" cy="3169517"/>
          </a:xfrm>
          <a:custGeom>
            <a:avLst/>
            <a:gdLst/>
            <a:ahLst/>
            <a:cxnLst/>
            <a:rect l="l" t="t" r="r" b="b"/>
            <a:pathLst>
              <a:path w="2208065" h="3169517">
                <a:moveTo>
                  <a:pt x="0" y="0"/>
                </a:moveTo>
                <a:lnTo>
                  <a:pt x="2208065" y="0"/>
                </a:lnTo>
                <a:lnTo>
                  <a:pt x="2208065" y="3169517"/>
                </a:lnTo>
                <a:lnTo>
                  <a:pt x="0" y="316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28" r="-38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Πώς είναι σήμερα – εσωτερικός χώρος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9120" y="1159002"/>
            <a:ext cx="8595360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Στο εσωτερικό εξακολουθούν να υπάρχουν οι τέσσερις κίονες στο κέντρο.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Ιερό (Εχάλ) παραμένει στον ανατολικό τοίχο.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ταβάνι και οι τοίχοι έχουν συντηρηθεί ή ξαναζωγραφιστεί με έντονα χρώματα.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κέντρο είναι διακοσμημένο με μωσαϊκά πλακίδια.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" y="3657600"/>
            <a:ext cx="5762075" cy="3250299"/>
          </a:xfrm>
          <a:custGeom>
            <a:avLst/>
            <a:gdLst/>
            <a:ahLst/>
            <a:cxnLst/>
            <a:rect l="l" t="t" r="r" b="b"/>
            <a:pathLst>
              <a:path w="5762075" h="3250299">
                <a:moveTo>
                  <a:pt x="0" y="0"/>
                </a:moveTo>
                <a:lnTo>
                  <a:pt x="5762075" y="0"/>
                </a:lnTo>
                <a:lnTo>
                  <a:pt x="5762075" y="3250299"/>
                </a:lnTo>
                <a:lnTo>
                  <a:pt x="0" y="3250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82" t="-14922" r="-18182" b="-210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Τι άλλαξε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120" y="1159002"/>
            <a:ext cx="8595360" cy="201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Η συναγωγή σταμάτησε να λειτουργεί ως τόπος λατρείας.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Μετά τον Β΄ Παγκόσμιο Πόλεμο η εβραϊκή κοινότητα της Βέροιας σχεδόν εξαφανίστηκε.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κτίριο έμεινε για χρόνια εγκαταλειμμένο και χρειάστηκε αναστήλωση.</a:t>
            </a:r>
          </a:p>
          <a:p>
            <a:pPr algn="l">
              <a:lnSpc>
                <a:spcPts val="1679"/>
              </a:lnSpc>
            </a:pPr>
            <a:endParaRPr lang="en-US" sz="2346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120" y="3072482"/>
            <a:ext cx="2517314" cy="3778333"/>
          </a:xfrm>
          <a:custGeom>
            <a:avLst/>
            <a:gdLst/>
            <a:ahLst/>
            <a:cxnLst/>
            <a:rect l="l" t="t" r="r" b="b"/>
            <a:pathLst>
              <a:path w="2517314" h="3778333">
                <a:moveTo>
                  <a:pt x="0" y="0"/>
                </a:moveTo>
                <a:lnTo>
                  <a:pt x="2517314" y="0"/>
                </a:lnTo>
                <a:lnTo>
                  <a:pt x="2517314" y="3778332"/>
                </a:lnTo>
                <a:lnTo>
                  <a:pt x="0" y="3778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Τι έμεινε ίδιο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120" y="1159002"/>
            <a:ext cx="8595360" cy="24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Η βασική αρχιτεκτονική διάταξη της συναγωγής έμεινε ίδια.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Το Εχάλ στον ανατολικό τοίχο, οι τέσσερις κίονες στο κέντρο και το κιβώτιο πίσω από τη συναγωγή διατηρήθηκαν.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Παραμένει τόπος μνήμης για την εβραϊκή κοινότητα της πόλης.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120" y="271653"/>
            <a:ext cx="8595360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95"/>
              </a:lnSpc>
            </a:pPr>
            <a:r>
              <a:rPr lang="en-US" sz="3413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Γιατί έγιναν οι αλλαγές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79120" y="1159002"/>
            <a:ext cx="8595360" cy="240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Οι αλλαγές στη συναγωγή της Βέροιας έγιναν επειδή η κοινότητα χάθηκε στον πόλεμο και το κτίριο εγκαταλείφθηκε.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Χρειάστηκε αναστήλωση για να σωθεί από την κατάρρευση.</a:t>
            </a:r>
          </a:p>
          <a:p>
            <a:pPr algn="l">
              <a:lnSpc>
                <a:spcPts val="2815"/>
              </a:lnSpc>
            </a:pPr>
            <a:r>
              <a:rPr lang="en-US" sz="234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Στόχος ήταν να διατηρηθεί ως μνημείο ιστορίας και πολιτισμού της πόλης.</a:t>
            </a: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79120" y="3283262"/>
            <a:ext cx="4780746" cy="3583960"/>
            <a:chOff x="0" y="0"/>
            <a:chExt cx="10403840" cy="7799398"/>
          </a:xfrm>
        </p:grpSpPr>
        <p:sp>
          <p:nvSpPr>
            <p:cNvPr id="5" name="Freeform 5" descr="32E7B8AF-B153-46F8-945A-CE0C2262A979.jpeg"/>
            <p:cNvSpPr/>
            <p:nvPr/>
          </p:nvSpPr>
          <p:spPr>
            <a:xfrm>
              <a:off x="0" y="0"/>
              <a:ext cx="10403840" cy="7799451"/>
            </a:xfrm>
            <a:custGeom>
              <a:avLst/>
              <a:gdLst/>
              <a:ahLst/>
              <a:cxnLst/>
              <a:rect l="l" t="t" r="r" b="b"/>
              <a:pathLst>
                <a:path w="10403840" h="7799451">
                  <a:moveTo>
                    <a:pt x="0" y="0"/>
                  </a:moveTo>
                  <a:lnTo>
                    <a:pt x="10403840" y="0"/>
                  </a:lnTo>
                  <a:lnTo>
                    <a:pt x="10403840" y="7799451"/>
                  </a:lnTo>
                  <a:lnTo>
                    <a:pt x="0" y="7799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632824" y="3283262"/>
            <a:ext cx="3541656" cy="3583960"/>
          </a:xfrm>
          <a:custGeom>
            <a:avLst/>
            <a:gdLst/>
            <a:ahLst/>
            <a:cxnLst/>
            <a:rect l="l" t="t" r="r" b="b"/>
            <a:pathLst>
              <a:path w="3541656" h="3583960">
                <a:moveTo>
                  <a:pt x="0" y="0"/>
                </a:moveTo>
                <a:lnTo>
                  <a:pt x="3541656" y="0"/>
                </a:lnTo>
                <a:lnTo>
                  <a:pt x="3541656" y="3583959"/>
                </a:lnTo>
                <a:lnTo>
                  <a:pt x="0" y="3583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290" r="-3461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388</Words>
  <Application>Microsoft Office PowerPoint</Application>
  <PresentationFormat>Προσαρμογή</PresentationFormat>
  <Paragraphs>47</Paragraphs>
  <Slides>12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Calibri (MS) Bold</vt:lpstr>
      <vt:lpstr>Arial</vt:lpstr>
      <vt:lpstr>Calibri</vt:lpstr>
      <vt:lpstr>Calibri (MS)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Συναγωγή_Βέροιας_Ομάδα οι αρχαίοι</dc:title>
  <cp:lastModifiedBy>ΓΕΩΡΓΙΑ ΑΝΑΣΤΑΣΙΟΥ</cp:lastModifiedBy>
  <cp:revision>7</cp:revision>
  <dcterms:created xsi:type="dcterms:W3CDTF">2006-08-16T00:00:00Z</dcterms:created>
  <dcterms:modified xsi:type="dcterms:W3CDTF">2025-12-08T20:34:49Z</dcterms:modified>
  <dc:identifier>DAG6ZC98wtk</dc:identifier>
</cp:coreProperties>
</file>