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6489" autoAdjust="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265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A2DAC0FC-1CC4-4546-857A-C3BD2D270459}" type="datetime1">
              <a:rPr lang="el-GR" smtClean="0"/>
              <a:t>17/12/2020</a:t>
            </a:fld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el-GR"/>
              <a:pPr algn="r"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ECBEECC7-A9D5-44ED-BC89-A8B5539EB2B6}" type="datetime1">
              <a:rPr lang="el-GR" smtClean="0"/>
              <a:pPr/>
              <a:t>17/12/2020</a:t>
            </a:fld>
            <a:endParaRPr lang="el-GR" dirty="0"/>
          </a:p>
        </p:txBody>
      </p:sp>
      <p:sp>
        <p:nvSpPr>
          <p:cNvPr id="4" name="Σύμβολο κράτησης θέσης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-GR" dirty="0"/>
              <a:t>Στυλ υποδείγματος κειμένου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935E2820-AFE1-45FA-949E-17BDB534E1DC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 hasCustomPrompt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el-GR" dirty="0"/>
              <a:t>Στυλ κύριου υπότιτλου</a:t>
            </a:r>
          </a:p>
        </p:txBody>
      </p:sp>
      <p:sp>
        <p:nvSpPr>
          <p:cNvPr id="8" name="Σύμβολο κράτησης ημερομηνίας 7"/>
          <p:cNvSpPr>
            <a:spLocks noGrp="1"/>
          </p:cNvSpPr>
          <p:nvPr>
            <p:ph type="dt" sz="half" idx="10"/>
          </p:nvPr>
        </p:nvSpPr>
        <p:spPr>
          <a:xfrm>
            <a:off x="253575" y="6505078"/>
            <a:ext cx="1026584" cy="228600"/>
          </a:xfrm>
        </p:spPr>
        <p:txBody>
          <a:bodyPr rtlCol="0"/>
          <a:lstStyle>
            <a:lvl1pPr>
              <a:defRPr/>
            </a:lvl1pPr>
          </a:lstStyle>
          <a:p>
            <a:fld id="{4581A91C-7415-426F-AC3F-6504AC77E226}" type="datetime1">
              <a:rPr lang="el-GR" smtClean="0"/>
              <a:pPr/>
              <a:t>17/12/2020</a:t>
            </a:fld>
            <a:endParaRPr lang="el-GR" dirty="0"/>
          </a:p>
        </p:txBody>
      </p:sp>
      <p:sp>
        <p:nvSpPr>
          <p:cNvPr id="9" name="Σύμβολο κράτησης υποσέλιδου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10" name="Σύμβολο κράτησης αριθμού διαφάνειας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l-GR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D7A7EB8-5A1F-45FD-8A82-FE161ACCF60B}" type="datetime1">
              <a:rPr lang="el-GR" smtClean="0"/>
              <a:pPr/>
              <a:t>17/12/2020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8CCE82-095C-479A-9813-251AE447FE83}" type="datetime1">
              <a:rPr lang="el-GR" smtClean="0"/>
              <a:pPr/>
              <a:t>17/12/2020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0680E7A-353E-4730-8F96-25B274B4B970}" type="datetime1">
              <a:rPr lang="el-GR" smtClean="0"/>
              <a:pPr/>
              <a:t>17/12/2020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A3C4EE2-3272-4B24-B012-16A186C33E71}" type="datetime1">
              <a:rPr lang="el-GR" smtClean="0"/>
              <a:pPr/>
              <a:t>17/12/2020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09AB677-8BA6-46C7-B42A-B714E296F3DA}" type="datetime1">
              <a:rPr lang="el-GR" smtClean="0"/>
              <a:pPr/>
              <a:t>17/12/2020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5" name="Σύμβολο κράτησης θέσης κειμένου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6" name="Σύμβολο κράτησης θέσης περιεχομένου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7" name="Σύμβολο κράτησης θέσης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944C06D-26FD-4732-B2D4-C000F1F2BA70}" type="datetime1">
              <a:rPr lang="el-GR" smtClean="0"/>
              <a:pPr/>
              <a:t>17/12/2020</a:t>
            </a:fld>
            <a:endParaRPr lang="el-GR" dirty="0"/>
          </a:p>
        </p:txBody>
      </p:sp>
      <p:sp>
        <p:nvSpPr>
          <p:cNvPr id="8" name="Σύμβολο κράτησης θέσης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9" name="Σύμβολο κράτησης θέσης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C275972-F30F-4E50-891A-F1DAE6A74C2B}" type="datetime1">
              <a:rPr lang="el-GR" smtClean="0"/>
              <a:pPr/>
              <a:t>17/12/2020</a:t>
            </a:fld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45AB8B4-70B8-45A0-A54C-3DEA8F4C96E1}" type="datetime1">
              <a:rPr lang="el-GR" smtClean="0"/>
              <a:pPr/>
              <a:t>17/12/2020</a:t>
            </a:fld>
            <a:endParaRPr lang="el-GR" dirty="0"/>
          </a:p>
        </p:txBody>
      </p:sp>
      <p:sp>
        <p:nvSpPr>
          <p:cNvPr id="3" name="Σύμβολο κράτησης θέσης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E0ADADD-A9D7-43D9-AA75-DE2C83B0827E}" type="datetime1">
              <a:rPr lang="el-GR" smtClean="0"/>
              <a:pPr/>
              <a:t>17/12/2020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l-GR" dirty="0"/>
          </a:p>
        </p:txBody>
      </p:sp>
      <p:sp>
        <p:nvSpPr>
          <p:cNvPr id="8" name="Στρογγυλεμένο ορθογώνιο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3" name="Σύμβολο κράτησης θέσης εικόνας 2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l-GR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79B49C0-97CF-42B9-9644-E35417F30B28}" type="datetime1">
              <a:rPr lang="el-GR" smtClean="0"/>
              <a:pPr/>
              <a:t>17/12/2020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τίτλου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l-GR" dirty="0"/>
              <a:t>Στυλ κύριου τίτλου</a:t>
            </a:r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l-GR" dirty="0"/>
              <a:t>Στυλ υποδείγματος κειμένου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2"/>
          </p:nvPr>
        </p:nvSpPr>
        <p:spPr>
          <a:xfrm>
            <a:off x="253575" y="6505078"/>
            <a:ext cx="102658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fld id="{0B77ADA4-ADB8-4270-BF78-9AA9F9CFDC7A}" type="datetime1">
              <a:rPr lang="el-GR" smtClean="0"/>
              <a:pPr/>
              <a:t>17/12/2020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.wikipedia.org/wiki/%CE%91%CF%81%CF%87%CE%B1%CE%AF%CE%B1_%CE%91%CE%B8%CE%AE%CE%BD%CE%B1" TargetMode="External"/><Relationship Id="rId5" Type="http://schemas.openxmlformats.org/officeDocument/2006/relationships/hyperlink" Target="https://el.wikipedia.org/wiki/%CE%91%CE%B8%CE%B7%CE%BD%CE%AC" TargetMode="External"/><Relationship Id="rId4" Type="http://schemas.openxmlformats.org/officeDocument/2006/relationships/hyperlink" Target="https://el.wikipedia.org/wiki/%CE%94%CF%8E%CE%B4%CE%B5%CE%BA%CE%B1_%CE%B8%CE%B5%CE%BF%CE%AF_%CF%84%CE%BF%CF%85_%CE%9F%CE%BB%CF%8D%CE%BC%CF%80%CE%BF%CF%8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ideo.link/w/rhaAb" TargetMode="External"/><Relationship Id="rId4" Type="http://schemas.openxmlformats.org/officeDocument/2006/relationships/hyperlink" Target="https://video.link/w/kfaAb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065213" y="1340528"/>
            <a:ext cx="7091361" cy="1758178"/>
          </a:xfr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/>
          <a:lstStyle/>
          <a:p>
            <a:pPr rtl="0"/>
            <a:r>
              <a:rPr lang="el-GR" b="1" u="sng" dirty="0">
                <a:solidFill>
                  <a:schemeClr val="accent2">
                    <a:lumMod val="75000"/>
                  </a:schemeClr>
                </a:solidFill>
              </a:rPr>
              <a:t>ΑΠΟ ΠΟΛΙΤΙΣΜΟ ΣΕ ΠΟΛΙΤΙΣΜΟ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065213" y="3577701"/>
            <a:ext cx="7091361" cy="3107184"/>
          </a:xfrm>
          <a:solidFill>
            <a:schemeClr val="accent1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indent="457200"/>
            <a:endParaRPr lang="el-GR" sz="1800" b="1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457200"/>
            <a:r>
              <a:rPr lang="el-GR" sz="18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Όλοι οι λαοί έχουν τη δική τους γλώσσα, τη δική τους ιστορία, τις δικές τους συνήθειες, δηλαδή το δικό τους πολιτισμό.</a:t>
            </a:r>
            <a:endParaRPr lang="el-GR" sz="18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/>
            <a:r>
              <a:rPr lang="el-GR" sz="18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Συνεχώς ο κάθε πολιτισμός επηρεάζεται από τους άλλους, αλλά και τους επηρεάζει.</a:t>
            </a:r>
            <a:endParaRPr lang="el-GR" sz="18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l-GR" sz="1800" b="1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Αυτό συμβαίνει διότι οι άνθρωποι επικοινωνούν μεταξύ τους με διάφορους τρόπους. Για παράδειγμα, επικοινωνούν με το εμπόριο, τα ταξίδια, την τηλεόραση, το διαδίκτυο.</a:t>
            </a:r>
          </a:p>
          <a:p>
            <a:endParaRPr lang="el-GR" sz="1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endParaRPr lang="el-GR" sz="1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r>
              <a:rPr lang="el-GR" sz="1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                                                     </a:t>
            </a:r>
            <a:r>
              <a:rPr lang="el-GR" sz="1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ΓΟΥΓΟΥΣΗ ΠΕΤΡΟΥΛΑ</a:t>
            </a:r>
            <a:endParaRPr lang="el-GR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573DE70-5250-4F23-83EF-D533F187D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536" y="304800"/>
            <a:ext cx="10661903" cy="682752"/>
          </a:xfr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/>
              <a:t>          </a:t>
            </a:r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ΣΥΓΚΡΙΝΟΥΜΕ ΚΤΗΡΙΑ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F28717AD-C7FD-4A18-89B9-244CCA8B94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7360" y="921404"/>
            <a:ext cx="8933688" cy="53845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89992A-C6DC-404D-B189-CC109AC8BB5A}"/>
              </a:ext>
            </a:extLst>
          </p:cNvPr>
          <p:cNvSpPr txBox="1"/>
          <p:nvPr/>
        </p:nvSpPr>
        <p:spPr>
          <a:xfrm>
            <a:off x="3054096" y="3244334"/>
            <a:ext cx="28620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914400">
              <a:tabLst>
                <a:tab pos="3886200" algn="l"/>
              </a:tabLst>
            </a:pPr>
            <a:r>
              <a:rPr lang="el-G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Παρθενώνας</a:t>
            </a:r>
            <a:endParaRPr lang="el-G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147D8D-0494-4A44-B713-A08B2E840447}"/>
              </a:ext>
            </a:extLst>
          </p:cNvPr>
          <p:cNvSpPr txBox="1"/>
          <p:nvPr/>
        </p:nvSpPr>
        <p:spPr>
          <a:xfrm>
            <a:off x="3063209" y="3354941"/>
            <a:ext cx="80627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l-G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Τζέφερσον Μεμόριαλ, Ουάσιγκτον</a:t>
            </a:r>
            <a:endParaRPr lang="el-G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D09118-DEB7-4DAD-BD10-71331DF02117}"/>
              </a:ext>
            </a:extLst>
          </p:cNvPr>
          <p:cNvSpPr txBox="1"/>
          <p:nvPr/>
        </p:nvSpPr>
        <p:spPr>
          <a:xfrm>
            <a:off x="5637276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9EA792-BC0B-45EE-A221-E78C862D9EBD}"/>
              </a:ext>
            </a:extLst>
          </p:cNvPr>
          <p:cNvSpPr txBox="1"/>
          <p:nvPr/>
        </p:nvSpPr>
        <p:spPr>
          <a:xfrm>
            <a:off x="7078599" y="1168677"/>
            <a:ext cx="4846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Ο </a:t>
            </a:r>
            <a:r>
              <a:rPr lang="el-GR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Παρθενώνας</a:t>
            </a:r>
            <a:r>
              <a:rPr lang="el-G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είναι ναός ο οποίος κατασκευάστηκε προς τιμήν της </a:t>
            </a:r>
            <a:r>
              <a:rPr lang="el-GR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4" tooltip="Δώδεκα θεοί του Ολύμπου"/>
              </a:rPr>
              <a:t>θεάς</a:t>
            </a:r>
            <a:r>
              <a:rPr lang="el-G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l-GR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5" tooltip="Αθηνά"/>
              </a:rPr>
              <a:t>Αθηνάς</a:t>
            </a:r>
            <a:r>
              <a:rPr lang="el-G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προστάτιδας της πόλης της </a:t>
            </a:r>
            <a:r>
              <a:rPr lang="el-GR" b="0" i="0" u="none" strike="noStrike" dirty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6" tooltip="Αρχαία Αθήνα"/>
              </a:rPr>
              <a:t>Αθήνας</a:t>
            </a:r>
            <a:r>
              <a:rPr lang="el-G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Υπήρξε το αποτέλεσμα της συνεργασίας σημαντικών αρχιτεκτόνων και γλυπτών στα μέσα του 5ου π.Χ. αιώνα.</a:t>
            </a:r>
            <a:endParaRPr lang="el-GR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FCF042-6D34-49DD-8384-B9027A96BB98}"/>
              </a:ext>
            </a:extLst>
          </p:cNvPr>
          <p:cNvSpPr txBox="1"/>
          <p:nvPr/>
        </p:nvSpPr>
        <p:spPr>
          <a:xfrm>
            <a:off x="1408176" y="4036927"/>
            <a:ext cx="457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202122"/>
                </a:solidFill>
                <a:latin typeface="Arial" panose="020B0604020202020204" pitchFamily="34" charset="0"/>
              </a:rPr>
              <a:t>Το μνημείο Τόμας Τζέφερσον Μεμόριαλ είναι ένα μνημείο στην Ουάσιγκτον που είναι αφιερωμένο στον  Τόμας Τζέφερσον ,τον τρίτο πρόεδρο των Η.Π.Α. Το κτίριο μνημείων σχεδιάστηκε από τον αρχιτέκτονα </a:t>
            </a:r>
            <a:r>
              <a:rPr lang="el-GR" dirty="0" err="1">
                <a:solidFill>
                  <a:srgbClr val="202122"/>
                </a:solidFill>
                <a:latin typeface="Arial" panose="020B0604020202020204" pitchFamily="34" charset="0"/>
              </a:rPr>
              <a:t>John</a:t>
            </a:r>
            <a:r>
              <a:rPr lang="el-GR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l-GR" dirty="0" err="1">
                <a:solidFill>
                  <a:srgbClr val="202122"/>
                </a:solidFill>
                <a:latin typeface="Arial" panose="020B0604020202020204" pitchFamily="34" charset="0"/>
              </a:rPr>
              <a:t>Russell</a:t>
            </a:r>
            <a:r>
              <a:rPr lang="el-GR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l-GR" dirty="0" err="1">
                <a:solidFill>
                  <a:srgbClr val="202122"/>
                </a:solidFill>
                <a:latin typeface="Arial" panose="020B0604020202020204" pitchFamily="34" charset="0"/>
              </a:rPr>
              <a:t>Pop</a:t>
            </a:r>
            <a:r>
              <a:rPr lang="el-GR" dirty="0">
                <a:solidFill>
                  <a:srgbClr val="202122"/>
                </a:solidFill>
                <a:latin typeface="Arial" panose="020B0604020202020204" pitchFamily="34" charset="0"/>
              </a:rPr>
              <a:t> το 1939 σε νεοκλασικό στυλ, ο αρχιτέκτονας πήρε αρχικά το κτίριο του Ρωμαίου </a:t>
            </a:r>
            <a:r>
              <a:rPr lang="el-GR" dirty="0" err="1">
                <a:solidFill>
                  <a:srgbClr val="202122"/>
                </a:solidFill>
                <a:latin typeface="Arial" panose="020B0604020202020204" pitchFamily="34" charset="0"/>
              </a:rPr>
              <a:t>Πάνθεον</a:t>
            </a:r>
            <a:r>
              <a:rPr lang="el-GR" dirty="0">
                <a:solidFill>
                  <a:srgbClr val="202122"/>
                </a:solidFill>
                <a:latin typeface="Arial" panose="020B0604020202020204" pitchFamily="34" charset="0"/>
              </a:rPr>
              <a:t>  </a:t>
            </a:r>
          </a:p>
          <a:p>
            <a:br>
              <a:rPr lang="el-GR" dirty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90064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F03AD3-B244-46A6-8AA1-556783FCA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304800"/>
            <a:ext cx="10387584" cy="664464"/>
          </a:xfr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el-GR" b="1" dirty="0">
                <a:solidFill>
                  <a:schemeClr val="accent2">
                    <a:lumMod val="75000"/>
                  </a:schemeClr>
                </a:solidFill>
              </a:rPr>
              <a:t>             ΣΥΓΚΡΙΝΟΥΜΕ ΑΓΑΛΜΑΤΑ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85CE03D-3AAD-4847-8FDA-67D8F58FE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2" y="1096408"/>
            <a:ext cx="11096181" cy="5276960"/>
          </a:xfrm>
        </p:spPr>
        <p:txBody>
          <a:bodyPr/>
          <a:lstStyle/>
          <a:p>
            <a:pPr marL="45720" indent="0">
              <a:buNone/>
            </a:pPr>
            <a:r>
              <a:rPr lang="el-G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αρχαίο ελληνικό άγαλμα	                                                               ρωμαϊκό άγαλμα</a:t>
            </a:r>
            <a:endParaRPr lang="el-G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" indent="0">
              <a:buNone/>
            </a:pPr>
            <a:endParaRPr lang="el-GR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3A002D-14D0-447F-93AA-D616CAF705A4}"/>
              </a:ext>
            </a:extLst>
          </p:cNvPr>
          <p:cNvSpPr txBox="1"/>
          <p:nvPr/>
        </p:nvSpPr>
        <p:spPr>
          <a:xfrm>
            <a:off x="4189362" y="1442444"/>
            <a:ext cx="3767328" cy="175432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b="0" i="0" dirty="0">
                <a:solidFill>
                  <a:srgbClr val="000000"/>
                </a:solidFill>
                <a:effectLst/>
                <a:latin typeface="GFS Bodoni Rg"/>
              </a:rPr>
              <a:t>Ο </a:t>
            </a:r>
            <a:r>
              <a:rPr lang="el-GR" b="1" i="0" u="none" strike="noStrike" dirty="0">
                <a:solidFill>
                  <a:srgbClr val="0000FF"/>
                </a:solidFill>
                <a:effectLst/>
                <a:latin typeface="GFS Bodoni Rg"/>
              </a:rPr>
              <a:t>Αύγουστος</a:t>
            </a:r>
            <a:r>
              <a:rPr lang="el-GR" b="0" i="0" dirty="0">
                <a:solidFill>
                  <a:srgbClr val="000000"/>
                </a:solidFill>
                <a:effectLst/>
                <a:latin typeface="GFS Bodoni Rg"/>
              </a:rPr>
              <a:t> </a:t>
            </a:r>
            <a:r>
              <a:rPr lang="el-GR" b="1" i="0" dirty="0">
                <a:solidFill>
                  <a:srgbClr val="000000"/>
                </a:solidFill>
                <a:effectLst/>
                <a:latin typeface="GFS Bodoni Rg"/>
              </a:rPr>
              <a:t>της Πρίμα Πόρτα</a:t>
            </a:r>
            <a:r>
              <a:rPr lang="el-GR" b="0" i="0" dirty="0">
                <a:solidFill>
                  <a:srgbClr val="000000"/>
                </a:solidFill>
                <a:effectLst/>
                <a:latin typeface="GFS Bodoni Rg"/>
              </a:rPr>
              <a:t> είναι ένα ρωμαϊκό άγαλμα, που απεικονίζει τον αυτοκράτορα Αύγουστο και σήμερα φυλλάσσεται στα </a:t>
            </a:r>
            <a:r>
              <a:rPr lang="el-GR" b="0" i="0" u="none" strike="noStrike" dirty="0">
                <a:solidFill>
                  <a:srgbClr val="0000FF"/>
                </a:solidFill>
                <a:effectLst/>
                <a:latin typeface="GFS Bodoni Rg"/>
              </a:rPr>
              <a:t>Μουσεία του Βατικανού</a:t>
            </a:r>
            <a:r>
              <a:rPr lang="el-GR" b="0" i="0" dirty="0">
                <a:solidFill>
                  <a:srgbClr val="000000"/>
                </a:solidFill>
                <a:effectLst/>
                <a:latin typeface="GFS Bodoni Rg"/>
              </a:rPr>
              <a:t>. Έχει ύψος 2,04 μ και χρονολογείται από τον 1</a:t>
            </a:r>
            <a:r>
              <a:rPr lang="el-GR" b="0" i="0" baseline="30000" dirty="0">
                <a:solidFill>
                  <a:srgbClr val="000000"/>
                </a:solidFill>
                <a:effectLst/>
                <a:latin typeface="GFS Bodoni Rg"/>
              </a:rPr>
              <a:t>ο</a:t>
            </a:r>
            <a:r>
              <a:rPr lang="el-GR" b="0" i="0" dirty="0">
                <a:solidFill>
                  <a:srgbClr val="000000"/>
                </a:solidFill>
                <a:effectLst/>
                <a:latin typeface="GFS Bodoni Rg"/>
              </a:rPr>
              <a:t> πχ αι.</a:t>
            </a:r>
            <a:endParaRPr lang="el-G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965EE3-20DC-4240-9F10-089D4399BA05}"/>
              </a:ext>
            </a:extLst>
          </p:cNvPr>
          <p:cNvSpPr txBox="1"/>
          <p:nvPr/>
        </p:nvSpPr>
        <p:spPr>
          <a:xfrm>
            <a:off x="4156027" y="4152175"/>
            <a:ext cx="3767328" cy="175432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l-GR" b="1" dirty="0">
                <a:solidFill>
                  <a:srgbClr val="000000"/>
                </a:solidFill>
                <a:latin typeface="GFS Bodoni Rg"/>
              </a:rPr>
              <a:t>Ο Ερμής του Πραξιτέλη. </a:t>
            </a:r>
            <a:r>
              <a:rPr lang="el-GR" dirty="0">
                <a:solidFill>
                  <a:srgbClr val="000000"/>
                </a:solidFill>
                <a:latin typeface="GFS Bodoni Rg"/>
              </a:rPr>
              <a:t>Το άγαλμα αποδίδεται στον Πραξιτέλη. Χρονολογείται γύρω στο 340 π.Χ και έχει ύψος 2,13μ. Το άγαλμα φιλοξενείτε στο αρχαιολογικό Μουσείο της Ολυμπίας. </a:t>
            </a:r>
          </a:p>
        </p:txBody>
      </p:sp>
      <p:pic>
        <p:nvPicPr>
          <p:cNvPr id="36" name="Picture 12" descr="MERITE LA VISITE - Εικόνα του Ο Ερμής του Πραξιτέλη, Ολυμπία - Tripadvisor">
            <a:extLst>
              <a:ext uri="{FF2B5EF4-FFF2-40B4-BE49-F238E27FC236}">
                <a16:creationId xmlns:a16="http://schemas.microsoft.com/office/drawing/2014/main" id="{AFAC85EB-BAF3-4BBA-984E-1826411F3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39" y="1444753"/>
            <a:ext cx="3223198" cy="460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VI1.1 Η Ρωμαϊκή αυτοκρατορία. Η περίοδος της ακμής (27 π.Χ.-193 μ.Χ.). Η  εποχή του Αυγούστου (27 π.Χ.-14 μ.Χ.).">
            <a:extLst>
              <a:ext uri="{FF2B5EF4-FFF2-40B4-BE49-F238E27FC236}">
                <a16:creationId xmlns:a16="http://schemas.microsoft.com/office/drawing/2014/main" id="{F34421BB-7F9B-4318-A502-A286AB429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716" y="1444752"/>
            <a:ext cx="2622574" cy="475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Ευθύγραμμο βέλος σύνδεσης 4">
            <a:extLst>
              <a:ext uri="{FF2B5EF4-FFF2-40B4-BE49-F238E27FC236}">
                <a16:creationId xmlns:a16="http://schemas.microsoft.com/office/drawing/2014/main" id="{B9A8B1AD-7C11-4377-9110-75AB467F9D48}"/>
              </a:ext>
            </a:extLst>
          </p:cNvPr>
          <p:cNvCxnSpPr>
            <a:cxnSpLocks/>
          </p:cNvCxnSpPr>
          <p:nvPr/>
        </p:nvCxnSpPr>
        <p:spPr>
          <a:xfrm flipH="1" flipV="1">
            <a:off x="3570101" y="4403325"/>
            <a:ext cx="585926" cy="887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ύγραμμο βέλος σύνδεσης 9">
            <a:extLst>
              <a:ext uri="{FF2B5EF4-FFF2-40B4-BE49-F238E27FC236}">
                <a16:creationId xmlns:a16="http://schemas.microsoft.com/office/drawing/2014/main" id="{6C52A986-BF85-4A50-9FA1-9EC49237ADAF}"/>
              </a:ext>
            </a:extLst>
          </p:cNvPr>
          <p:cNvCxnSpPr/>
          <p:nvPr/>
        </p:nvCxnSpPr>
        <p:spPr>
          <a:xfrm>
            <a:off x="7920361" y="2212019"/>
            <a:ext cx="62143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Οβάλ 7">
            <a:extLst>
              <a:ext uri="{FF2B5EF4-FFF2-40B4-BE49-F238E27FC236}">
                <a16:creationId xmlns:a16="http://schemas.microsoft.com/office/drawing/2014/main" id="{8EF02DF8-CECC-4099-A8E8-D1E9E8D1239D}"/>
              </a:ext>
            </a:extLst>
          </p:cNvPr>
          <p:cNvSpPr/>
          <p:nvPr/>
        </p:nvSpPr>
        <p:spPr>
          <a:xfrm>
            <a:off x="1873188" y="3320249"/>
            <a:ext cx="346229" cy="38173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7683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6F4FACB-1644-47E2-9D7B-39DBC81DC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825" y="304800"/>
            <a:ext cx="10914988" cy="733887"/>
          </a:xfr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el-GR" b="1" dirty="0">
                <a:solidFill>
                  <a:schemeClr val="accent2">
                    <a:lumMod val="75000"/>
                  </a:schemeClr>
                </a:solidFill>
              </a:rPr>
              <a:t>            ΣΥΓΚΡΙΝΟΥΜΕ ΧΟΡΟΥΣ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C2D4D3FF-01C2-42FC-9463-2E4C76F698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128" y="1145220"/>
            <a:ext cx="3453414" cy="335576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F74CC2A3-15F2-4C62-9232-177433429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9185" y="3111932"/>
            <a:ext cx="4447712" cy="32507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359ACB-1696-41B4-893E-38B954DFE84C}"/>
              </a:ext>
            </a:extLst>
          </p:cNvPr>
          <p:cNvSpPr txBox="1"/>
          <p:nvPr/>
        </p:nvSpPr>
        <p:spPr>
          <a:xfrm>
            <a:off x="4224293" y="1156067"/>
            <a:ext cx="5548544" cy="1815882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1600" b="0" i="0" dirty="0">
                <a:solidFill>
                  <a:schemeClr val="tx2"/>
                </a:solidFill>
                <a:effectLst/>
                <a:latin typeface="tahoma" panose="020B0604030504040204" pitchFamily="34" charset="0"/>
              </a:rPr>
              <a:t>Το μπαλέτο γεννήθηκε και αναπτύχθηκε ως ξεχωριστό είδος χορού στα τέλη του 15</a:t>
            </a:r>
            <a:r>
              <a:rPr lang="el-GR" sz="1600" b="0" i="0" baseline="30000" dirty="0">
                <a:solidFill>
                  <a:schemeClr val="tx2"/>
                </a:solidFill>
                <a:effectLst/>
                <a:latin typeface="tahoma" panose="020B0604030504040204" pitchFamily="34" charset="0"/>
              </a:rPr>
              <a:t>ου</a:t>
            </a:r>
            <a:r>
              <a:rPr lang="el-GR" sz="1600" b="0" i="0" dirty="0">
                <a:solidFill>
                  <a:schemeClr val="tx2"/>
                </a:solidFill>
                <a:effectLst/>
                <a:latin typeface="tahoma" panose="020B0604030504040204" pitchFamily="34" charset="0"/>
              </a:rPr>
              <a:t> αιώνα στην Ιταλία, κατά την περίοδο της ιταλικής αναγέννησης, ενώ διαδόθηκε στην Γαλλία τον 17</a:t>
            </a:r>
            <a:r>
              <a:rPr lang="el-GR" sz="1600" b="0" i="0" baseline="30000" dirty="0">
                <a:solidFill>
                  <a:schemeClr val="tx2"/>
                </a:solidFill>
                <a:effectLst/>
                <a:latin typeface="tahoma" panose="020B0604030504040204" pitchFamily="34" charset="0"/>
              </a:rPr>
              <a:t>ο</a:t>
            </a:r>
            <a:r>
              <a:rPr lang="el-GR" sz="1600" b="0" i="0" dirty="0">
                <a:solidFill>
                  <a:schemeClr val="tx2"/>
                </a:solidFill>
                <a:effectLst/>
                <a:latin typeface="tahoma" panose="020B0604030504040204" pitchFamily="34" charset="0"/>
              </a:rPr>
              <a:t> αιώνα, όπου και απέκτησε πλέον μεγάλη φήμη ως το καλύτερο ψυχαγωγικό μέσο της Αυλής, γι’ αυτό και η ορολογία του χορού κατά βάση αποτελείται από γαλλικές λέξεις.</a:t>
            </a:r>
            <a:r>
              <a:rPr lang="en-US" sz="1600" b="0" i="0" dirty="0">
                <a:solidFill>
                  <a:schemeClr val="tx2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1600" b="0" i="0" u="sng" dirty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https://video.link/w/ItY9b</a:t>
            </a:r>
            <a:endParaRPr lang="el-GR" sz="1600" u="sng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045DB9-9556-4117-B06B-12ECC9557C32}"/>
              </a:ext>
            </a:extLst>
          </p:cNvPr>
          <p:cNvSpPr txBox="1"/>
          <p:nvPr/>
        </p:nvSpPr>
        <p:spPr>
          <a:xfrm>
            <a:off x="3149866" y="4737318"/>
            <a:ext cx="4271867" cy="1815882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1600" dirty="0">
                <a:solidFill>
                  <a:schemeClr val="tx2"/>
                </a:solidFill>
                <a:latin typeface="tahoma" panose="020B0604030504040204" pitchFamily="34" charset="0"/>
              </a:rPr>
              <a:t>Ο σύγχρονος χορός προέκυψε ως μία μορφή «επανάστασης» ενάντια στις αυστηρές αρχές του μπαλέτου.</a:t>
            </a:r>
            <a:br>
              <a:rPr lang="el-GR" sz="1600" dirty="0">
                <a:solidFill>
                  <a:schemeClr val="tx2"/>
                </a:solidFill>
                <a:latin typeface="tahoma" panose="020B0604030504040204" pitchFamily="34" charset="0"/>
              </a:rPr>
            </a:br>
            <a:r>
              <a:rPr lang="el-GR" sz="1600" dirty="0">
                <a:solidFill>
                  <a:schemeClr val="tx2"/>
                </a:solidFill>
                <a:latin typeface="tahoma" panose="020B0604030504040204" pitchFamily="34" charset="0"/>
              </a:rPr>
              <a:t>Επικεντρώνεται στην προσωπική ερμηνεία του χορευτή και όχι σε βήματα με συγκεκριμένη δομή όπως συμβαίνει στο μπαλέτο.</a:t>
            </a:r>
            <a:r>
              <a:rPr lang="en-US" sz="1600" dirty="0">
                <a:solidFill>
                  <a:schemeClr val="tx2"/>
                </a:solidFill>
                <a:latin typeface="tahoma" panose="020B0604030504040204" pitchFamily="34" charset="0"/>
              </a:rPr>
              <a:t> </a:t>
            </a:r>
            <a:endParaRPr lang="el-GR" sz="1600" u="sng" dirty="0">
              <a:solidFill>
                <a:schemeClr val="accent3">
                  <a:lumMod val="75000"/>
                </a:schemeClr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938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7E94977-DB6F-482D-AC54-D11E49495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76" y="304800"/>
            <a:ext cx="11412137" cy="600722"/>
          </a:xfr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/>
              <a:t>             </a:t>
            </a:r>
            <a:r>
              <a:rPr lang="el-GR" b="1" dirty="0">
                <a:solidFill>
                  <a:schemeClr val="accent2">
                    <a:lumMod val="50000"/>
                  </a:schemeClr>
                </a:solidFill>
              </a:rPr>
              <a:t>ΣΥΓΚΡΙΝΟΥΜΕ ΚΤΗΡΙΑ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6BD9898-B262-460E-A973-FCC10E54EABD}"/>
              </a:ext>
            </a:extLst>
          </p:cNvPr>
          <p:cNvGrpSpPr>
            <a:grpSpLocks/>
          </p:cNvGrpSpPr>
          <p:nvPr/>
        </p:nvGrpSpPr>
        <p:grpSpPr bwMode="auto">
          <a:xfrm>
            <a:off x="1615736" y="976543"/>
            <a:ext cx="7910004" cy="3124940"/>
            <a:chOff x="954" y="1854"/>
            <a:chExt cx="9765" cy="3615"/>
          </a:xfrm>
        </p:grpSpPr>
        <p:pic>
          <p:nvPicPr>
            <p:cNvPr id="5123" name="Picture 3">
              <a:extLst>
                <a:ext uri="{FF2B5EF4-FFF2-40B4-BE49-F238E27FC236}">
                  <a16:creationId xmlns:a16="http://schemas.microsoft.com/office/drawing/2014/main" id="{7AE20CDC-F854-4BF6-BC1F-CE49CD9FCC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" y="1854"/>
              <a:ext cx="2880" cy="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4" name="Picture 4">
              <a:extLst>
                <a:ext uri="{FF2B5EF4-FFF2-40B4-BE49-F238E27FC236}">
                  <a16:creationId xmlns:a16="http://schemas.microsoft.com/office/drawing/2014/main" id="{251D4FB4-2393-4228-9E7E-F5C2F6F638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4" y="1854"/>
              <a:ext cx="2925" cy="3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5" name="Picture 5">
              <a:extLst>
                <a:ext uri="{FF2B5EF4-FFF2-40B4-BE49-F238E27FC236}">
                  <a16:creationId xmlns:a16="http://schemas.microsoft.com/office/drawing/2014/main" id="{B32E3463-BC84-4A21-933A-FCF860F423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4" y="1854"/>
              <a:ext cx="2925" cy="3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636F51F-6642-4997-BDF0-F54FE81699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5039" y="4133604"/>
            <a:ext cx="6151397" cy="7149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7CEE88-19D2-4914-A2E9-8360A3F15CEA}"/>
              </a:ext>
            </a:extLst>
          </p:cNvPr>
          <p:cNvSpPr txBox="1"/>
          <p:nvPr/>
        </p:nvSpPr>
        <p:spPr>
          <a:xfrm>
            <a:off x="168676" y="4625266"/>
            <a:ext cx="3779964" cy="1815882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1600" b="1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O κεκλιμένος Πύργος της Πίζας  είναι γνωστός παγκοσμίως για την κλίση του. Το ύψος του είναι 56,67μ. Και άρχισε να χτίζεται το 1173 </a:t>
            </a:r>
            <a:r>
              <a:rPr lang="el-GR" sz="1600" b="1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μχ</a:t>
            </a:r>
            <a:r>
              <a:rPr lang="el-GR" sz="1600" b="1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και ενώ συνεχιζόταν να χτίζεται άρχισε να κλίνει, λόγω της υποχώρησης του εδάφους.</a:t>
            </a:r>
            <a:endParaRPr lang="el-GR" sz="1600" b="1" dirty="0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B04121-4CCA-4658-8554-AB0B002309D6}"/>
              </a:ext>
            </a:extLst>
          </p:cNvPr>
          <p:cNvSpPr txBox="1"/>
          <p:nvPr/>
        </p:nvSpPr>
        <p:spPr>
          <a:xfrm>
            <a:off x="5637320" y="297401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601198-2C20-479B-B8DE-CA1EC64F5FD4}"/>
              </a:ext>
            </a:extLst>
          </p:cNvPr>
          <p:cNvSpPr txBox="1"/>
          <p:nvPr/>
        </p:nvSpPr>
        <p:spPr>
          <a:xfrm>
            <a:off x="4057096" y="4625266"/>
            <a:ext cx="3099288" cy="1815882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1600" b="1" dirty="0">
                <a:solidFill>
                  <a:schemeClr val="tx2"/>
                </a:solidFill>
                <a:latin typeface="Arial" panose="020B0604020202020204" pitchFamily="34" charset="0"/>
              </a:rPr>
              <a:t>Ο Λευκός</a:t>
            </a:r>
            <a:r>
              <a:rPr lang="el-GR" sz="16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η</a:t>
            </a:r>
            <a:r>
              <a:rPr lang="el-GR" sz="1600" b="1" dirty="0">
                <a:solidFill>
                  <a:schemeClr val="tx2"/>
                </a:solidFill>
                <a:latin typeface="Arial" panose="020B0604020202020204" pitchFamily="34" charset="0"/>
              </a:rPr>
              <a:t>Πύργος της Θεσσαλονίκης είναι οχυρωματικό έργο οθωμανικής κατασκευής του 15ου αιώνα (χτίστηκε πιθανόν μεταξύ 1450-70). Έχει 6 ορόφους, 34 μέτρα ύψος και 70 μέτρα περίμετρο.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3E1730-270B-4F87-9F1A-4F1EE10F1B29}"/>
              </a:ext>
            </a:extLst>
          </p:cNvPr>
          <p:cNvSpPr txBox="1"/>
          <p:nvPr/>
        </p:nvSpPr>
        <p:spPr>
          <a:xfrm>
            <a:off x="7264840" y="4635518"/>
            <a:ext cx="3364637" cy="132343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1600" b="1" dirty="0">
                <a:solidFill>
                  <a:schemeClr val="tx2"/>
                </a:solidFill>
                <a:latin typeface="Arial" panose="020B0604020202020204" pitchFamily="34" charset="0"/>
              </a:rPr>
              <a:t>Ο Πύργος του Άιφελ είναι το σήμα κατατεθέν του Παρισιού. Χτίστηκε το 1887 από τον Γκουστάβο Άιφελ και έχει ύψος 325μ.</a:t>
            </a:r>
          </a:p>
        </p:txBody>
      </p:sp>
    </p:spTree>
    <p:extLst>
      <p:ext uri="{BB962C8B-B14F-4D97-AF65-F5344CB8AC3E}">
        <p14:creationId xmlns:p14="http://schemas.microsoft.com/office/powerpoint/2010/main" val="1332940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C8F3632-5636-4EF5-BBB8-3FB6B5EA1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21" y="304800"/>
            <a:ext cx="11509792" cy="503068"/>
          </a:xfr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/>
              <a:t>  </a:t>
            </a:r>
            <a:r>
              <a:rPr lang="el-GR" b="1" dirty="0">
                <a:solidFill>
                  <a:schemeClr val="accent2">
                    <a:lumMod val="50000"/>
                  </a:schemeClr>
                </a:solidFill>
              </a:rPr>
              <a:t>ΣΥΓΚΡΙΝΟΥΜΕ ΜΟΥΣΙΚΟΥΣ ΚΑΙ ΜΟΥΣΙΚΑ ΟΡΓΑΝΑ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EAABFCA9-4898-468C-8041-E4EBB6D656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6252" y="807868"/>
            <a:ext cx="6946742" cy="52888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12FF37-3F00-4995-A68E-FC7B14C6F1BD}"/>
              </a:ext>
            </a:extLst>
          </p:cNvPr>
          <p:cNvSpPr txBox="1"/>
          <p:nvPr/>
        </p:nvSpPr>
        <p:spPr>
          <a:xfrm>
            <a:off x="2665520" y="3244334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3886200" algn="l"/>
              </a:tabLst>
            </a:pPr>
            <a:r>
              <a:rPr lang="el-G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Μουσικοί στην Ελλάδα             Μουσικοί στην Ιταλία</a:t>
            </a:r>
            <a:endParaRPr lang="el-G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AE333B52-9855-43B8-B5C0-BFAA76031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5520" y="6216404"/>
            <a:ext cx="6126480" cy="266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9818E1-D6FD-4995-878C-83E9DD654CDD}"/>
              </a:ext>
            </a:extLst>
          </p:cNvPr>
          <p:cNvSpPr txBox="1"/>
          <p:nvPr/>
        </p:nvSpPr>
        <p:spPr>
          <a:xfrm>
            <a:off x="9263000" y="1853049"/>
            <a:ext cx="2007909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https://video.link/w/kfaAb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62E0AE-7B32-4EDB-913B-790F95D07D63}"/>
              </a:ext>
            </a:extLst>
          </p:cNvPr>
          <p:cNvSpPr txBox="1"/>
          <p:nvPr/>
        </p:nvSpPr>
        <p:spPr>
          <a:xfrm>
            <a:off x="0" y="3787287"/>
            <a:ext cx="2086252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8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https://video.link/w/rhaAb</a:t>
            </a:r>
            <a:endParaRPr lang="el-GR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480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C20975-EEF0-4705-BD23-F0E172D50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11580813" cy="619027"/>
          </a:xfr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/>
              <a:t>                </a:t>
            </a:r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ΣΥΓΚΡΙΝΟΥΜΕ ΓΛΩΣΣΕΣ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24F328AB-B108-4469-85D4-FAEBB35B1F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61674" y="1093510"/>
            <a:ext cx="3689542" cy="54596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8184E7-AB37-48F6-9CB9-99F5BA5A5102}"/>
              </a:ext>
            </a:extLst>
          </p:cNvPr>
          <p:cNvSpPr txBox="1"/>
          <p:nvPr/>
        </p:nvSpPr>
        <p:spPr>
          <a:xfrm>
            <a:off x="7616857" y="2582945"/>
            <a:ext cx="3186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accent3">
                    <a:lumMod val="75000"/>
                  </a:schemeClr>
                </a:solidFill>
              </a:rPr>
              <a:t>https://video.link/w/pRjAb</a:t>
            </a:r>
            <a:endParaRPr lang="el-GR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465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BD4F121-002E-4771-9CAE-1589239B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171" y="304801"/>
            <a:ext cx="11012642" cy="471964"/>
          </a:xfr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/>
              <a:t>               </a:t>
            </a:r>
            <a:r>
              <a:rPr lang="el-GR" b="1" dirty="0">
                <a:solidFill>
                  <a:schemeClr val="accent2">
                    <a:lumMod val="50000"/>
                  </a:schemeClr>
                </a:solidFill>
              </a:rPr>
              <a:t>ΣΥΓΚΡΙΝΟΥΜΕ ΜΗΧΑΝΕΣ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AC1D65DB-A126-4589-AF88-76A18719AD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9968" y="887767"/>
            <a:ext cx="3085400" cy="3109803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CE63D6CC-5E5F-45E3-B4C0-F1BDE2FD2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715" y="1011289"/>
            <a:ext cx="3488973" cy="28752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360C31-5A8C-4762-ABFA-A21DCF618F62}"/>
              </a:ext>
            </a:extLst>
          </p:cNvPr>
          <p:cNvSpPr txBox="1"/>
          <p:nvPr/>
        </p:nvSpPr>
        <p:spPr>
          <a:xfrm>
            <a:off x="1459968" y="4121092"/>
            <a:ext cx="87227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Το πρώτο τυπογραφικό 			                   Μια από τις πρώτες </a:t>
            </a:r>
            <a:endParaRPr lang="el-G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2857500" algn="l"/>
              </a:tabLst>
            </a:pPr>
            <a:r>
              <a:rPr lang="el-G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μηχάνημα στη χώρα μας 			                    συσκευές τηλεφώνου</a:t>
            </a:r>
            <a:endParaRPr lang="el-G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2857500" algn="l"/>
              </a:tabLst>
            </a:pPr>
            <a:r>
              <a:rPr lang="el-G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(Ιστορικό Μουσείο, Αθήνα)		                    (Μουσείο ΟΤΕ)</a:t>
            </a:r>
            <a:endParaRPr lang="el-G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423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9385FFB-1B45-46AD-A508-247DD2524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330" y="304800"/>
            <a:ext cx="11314483" cy="538579"/>
          </a:xfr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/>
              <a:t>   </a:t>
            </a:r>
            <a:r>
              <a:rPr lang="el-GR" b="1" dirty="0">
                <a:solidFill>
                  <a:schemeClr val="accent2">
                    <a:lumMod val="50000"/>
                  </a:schemeClr>
                </a:solidFill>
              </a:rPr>
              <a:t>8 ΕΦΕΥΡΕΣΕΙΣ-ΜΗΧΑΝΕΣ ΠΟΥ ΑΛΛΑΞΑΝ ΤΟΝ ΚΟΣΜΟ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7EB6BF0-8785-443F-B14D-45E1C115C6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2" t="12330" r="30365"/>
          <a:stretch/>
        </p:blipFill>
        <p:spPr bwMode="auto">
          <a:xfrm>
            <a:off x="452761" y="881109"/>
            <a:ext cx="1660124" cy="250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4C13AD-3109-4629-9D3C-F853E49FBD7A}"/>
              </a:ext>
            </a:extLst>
          </p:cNvPr>
          <p:cNvSpPr txBox="1"/>
          <p:nvPr/>
        </p:nvSpPr>
        <p:spPr>
          <a:xfrm>
            <a:off x="2274903" y="1675205"/>
            <a:ext cx="12228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chemeClr val="accent2">
                    <a:lumMod val="50000"/>
                  </a:schemeClr>
                </a:solidFill>
                <a:effectLst/>
                <a:latin typeface="Open Sans"/>
              </a:rPr>
              <a:t>Thomas Edison</a:t>
            </a:r>
            <a:endParaRPr lang="el-GR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2277532-6D5C-466C-9BDC-463BC9CD58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3" t="12330" r="12470" b="4097"/>
          <a:stretch/>
        </p:blipFill>
        <p:spPr bwMode="auto">
          <a:xfrm>
            <a:off x="3518938" y="985366"/>
            <a:ext cx="2745474" cy="174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04920E9-E328-450B-AC0F-46D70CDB44DA}"/>
              </a:ext>
            </a:extLst>
          </p:cNvPr>
          <p:cNvSpPr txBox="1"/>
          <p:nvPr/>
        </p:nvSpPr>
        <p:spPr>
          <a:xfrm>
            <a:off x="6096000" y="1320954"/>
            <a:ext cx="1515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chemeClr val="accent2">
                    <a:lumMod val="50000"/>
                  </a:schemeClr>
                </a:solidFill>
                <a:effectLst/>
                <a:latin typeface="Open Sans"/>
              </a:rPr>
              <a:t>Henry Ford</a:t>
            </a:r>
            <a:r>
              <a:rPr lang="en-US" b="0" i="0" dirty="0">
                <a:solidFill>
                  <a:schemeClr val="accent2">
                    <a:lumMod val="50000"/>
                  </a:schemeClr>
                </a:solidFill>
                <a:effectLst/>
                <a:latin typeface="Open Sans"/>
              </a:rPr>
              <a:t> 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C070DDEF-39CF-44DC-B574-86804BE37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086" y="916619"/>
            <a:ext cx="2470155" cy="167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2D248BF-B4BF-4585-BFB9-C60F5BFE0E7F}"/>
              </a:ext>
            </a:extLst>
          </p:cNvPr>
          <p:cNvSpPr txBox="1"/>
          <p:nvPr/>
        </p:nvSpPr>
        <p:spPr>
          <a:xfrm>
            <a:off x="10205622" y="1431283"/>
            <a:ext cx="1986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i="1" dirty="0">
                <a:solidFill>
                  <a:schemeClr val="accent2">
                    <a:lumMod val="50000"/>
                  </a:schemeClr>
                </a:solidFill>
                <a:effectLst/>
                <a:latin typeface="Open Sans"/>
              </a:rPr>
              <a:t>Τ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  <a:effectLst/>
                <a:latin typeface="Open Sans"/>
              </a:rPr>
              <a:t>homas Newcomen</a:t>
            </a:r>
            <a:endParaRPr lang="el-G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B970EB-6E28-4AF2-B086-E88F139A047D}"/>
              </a:ext>
            </a:extLst>
          </p:cNvPr>
          <p:cNvSpPr txBox="1"/>
          <p:nvPr/>
        </p:nvSpPr>
        <p:spPr>
          <a:xfrm>
            <a:off x="7611862" y="3292310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000000"/>
                </a:solidFill>
                <a:effectLst/>
                <a:latin typeface="Open Sans"/>
              </a:rPr>
              <a:t>Samuel Morse</a:t>
            </a:r>
            <a:endParaRPr lang="el-GR" dirty="0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406C29B7-EE1E-4089-A0EA-200392289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54" y="3661642"/>
            <a:ext cx="2912801" cy="199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4CD620A-DC80-44A3-B7AE-ED83E280BFEB}"/>
              </a:ext>
            </a:extLst>
          </p:cNvPr>
          <p:cNvSpPr txBox="1"/>
          <p:nvPr/>
        </p:nvSpPr>
        <p:spPr>
          <a:xfrm>
            <a:off x="3412354" y="4620717"/>
            <a:ext cx="14614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000000"/>
                </a:solidFill>
                <a:effectLst/>
                <a:latin typeface="Open Sans"/>
              </a:rPr>
              <a:t>Gutenberg</a:t>
            </a:r>
            <a:endParaRPr lang="el-GR" dirty="0"/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F823D083-1533-45A7-8B15-E2B9878A7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675" y="3267896"/>
            <a:ext cx="2295618" cy="179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21AA705-244F-490E-8808-D00F4C140593}"/>
              </a:ext>
            </a:extLst>
          </p:cNvPr>
          <p:cNvSpPr txBox="1"/>
          <p:nvPr/>
        </p:nvSpPr>
        <p:spPr>
          <a:xfrm>
            <a:off x="7276546" y="3916357"/>
            <a:ext cx="1150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0" i="0" dirty="0">
                <a:solidFill>
                  <a:srgbClr val="000000"/>
                </a:solidFill>
                <a:effectLst/>
                <a:latin typeface="Open Sans"/>
              </a:rPr>
              <a:t>στα 3100 π.Χ.</a:t>
            </a:r>
            <a:endParaRPr lang="el-GR" dirty="0"/>
          </a:p>
        </p:txBody>
      </p:sp>
      <p:pic>
        <p:nvPicPr>
          <p:cNvPr id="1036" name="Picture 12" descr="Τηλέγραφος και ειδήσεις |">
            <a:extLst>
              <a:ext uri="{FF2B5EF4-FFF2-40B4-BE49-F238E27FC236}">
                <a16:creationId xmlns:a16="http://schemas.microsoft.com/office/drawing/2014/main" id="{5C14235E-427E-41F3-BE8A-A4AAA83BA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672" y="2824162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42EF2E7-B469-4BD8-B469-5F7EB0A6D441}"/>
              </a:ext>
            </a:extLst>
          </p:cNvPr>
          <p:cNvSpPr txBox="1"/>
          <p:nvPr/>
        </p:nvSpPr>
        <p:spPr>
          <a:xfrm>
            <a:off x="9871969" y="5618215"/>
            <a:ext cx="28408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Nathaniel Brackett Wales</a:t>
            </a:r>
            <a:endParaRPr lang="el-GR" dirty="0"/>
          </a:p>
        </p:txBody>
      </p:sp>
      <p:pic>
        <p:nvPicPr>
          <p:cNvPr id="1038" name="Picture 14" descr="Το πρώτο ψυγείο θεωρήθηκε άχρηστη εφεύρεση γιατί χάλασε και ο εφευρέτης του  χλευάστηκε. Τι αναγκάστηκε να κάνει για να πείσει τους επικριτές του -  ΜΗΧΑΝΗ ΤΟΥ ΧΡΟΝΟΥ">
            <a:extLst>
              <a:ext uri="{FF2B5EF4-FFF2-40B4-BE49-F238E27FC236}">
                <a16:creationId xmlns:a16="http://schemas.microsoft.com/office/drawing/2014/main" id="{2855B2E9-F06C-4C3F-A8D7-006345473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546" y="5035385"/>
            <a:ext cx="2533279" cy="199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142253"/>
      </p:ext>
    </p:extLst>
  </p:cSld>
  <p:clrMapOvr>
    <a:masterClrMapping/>
  </p:clrMapOvr>
</p:sld>
</file>

<file path=ppt/theme/theme1.xml><?xml version="1.0" encoding="utf-8"?>
<a:theme xmlns:a="http://schemas.openxmlformats.org/drawingml/2006/main" name="Παιδιά που παίζουν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45_TF03461883_TF03461883" id="{AB44E3C3-A171-4728-B4E0-0D6AF99FDF4F}" vid="{A6E5A06F-C3CC-47B3-B853-7E82DD475786}"/>
    </a:ext>
  </a:extLst>
</a:theme>
</file>

<file path=ppt/theme/theme2.xml><?xml version="1.0" encoding="utf-8"?>
<a:theme xmlns:a="http://schemas.openxmlformats.org/drawingml/2006/main" name="Θέμα του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Σχεδίαση παρουσίασης με παιδιά που παίζουν για εκπαιδευτικά ιδρύματα (απεικόνιση καρτούν, ευρεία οθόνη)</Template>
  <TotalTime>267</TotalTime>
  <Words>565</Words>
  <Application>Microsoft Office PowerPoint</Application>
  <PresentationFormat>Ευρεία οθόνη</PresentationFormat>
  <Paragraphs>44</Paragraphs>
  <Slides>9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8" baseType="lpstr">
      <vt:lpstr>Arial</vt:lpstr>
      <vt:lpstr>Calibri</vt:lpstr>
      <vt:lpstr>Euphemia</vt:lpstr>
      <vt:lpstr>GFS Bodoni Rg</vt:lpstr>
      <vt:lpstr>Open Sans</vt:lpstr>
      <vt:lpstr>tahoma</vt:lpstr>
      <vt:lpstr>Times New Roman</vt:lpstr>
      <vt:lpstr>Wingdings</vt:lpstr>
      <vt:lpstr>Παιδιά που παίζουν 16x9</vt:lpstr>
      <vt:lpstr>ΑΠΟ ΠΟΛΙΤΙΣΜΟ ΣΕ ΠΟΛΙΤΙΣΜΟ</vt:lpstr>
      <vt:lpstr>          ΣΥΓΚΡΙΝΟΥΜΕ ΚΤΗΡΙΑ</vt:lpstr>
      <vt:lpstr>             ΣΥΓΚΡΙΝΟΥΜΕ ΑΓΑΛΜΑΤΑ</vt:lpstr>
      <vt:lpstr>            ΣΥΓΚΡΙΝΟΥΜΕ ΧΟΡΟΥΣ</vt:lpstr>
      <vt:lpstr>             ΣΥΓΚΡΙΝΟΥΜΕ ΚΤΗΡΙΑ</vt:lpstr>
      <vt:lpstr>  ΣΥΓΚΡΙΝΟΥΜΕ ΜΟΥΣΙΚΟΥΣ ΚΑΙ ΜΟΥΣΙΚΑ ΟΡΓΑΝΑ</vt:lpstr>
      <vt:lpstr>                ΣΥΓΚΡΙΝΟΥΜΕ ΓΛΩΣΣΕΣ</vt:lpstr>
      <vt:lpstr>               ΣΥΓΚΡΙΝΟΥΜΕ ΜΗΧΑΝΕΣ</vt:lpstr>
      <vt:lpstr>   8 ΕΦΕΥΡΕΣΕΙΣ-ΜΗΧΑΝΕΣ ΠΟΥ ΑΛΛΑΞΑΝ ΤΟΝ ΚΟΣΜΟ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ΑΠΟ ΠΟΛΙΤΙΣΜΟ ΣΕ ΠΟΛΙΤΙΣΜΟ</dc:title>
  <dc:creator>user</dc:creator>
  <cp:lastModifiedBy>user</cp:lastModifiedBy>
  <cp:revision>24</cp:revision>
  <dcterms:created xsi:type="dcterms:W3CDTF">2020-12-16T17:55:12Z</dcterms:created>
  <dcterms:modified xsi:type="dcterms:W3CDTF">2020-12-17T15:35:31Z</dcterms:modified>
</cp:coreProperties>
</file>