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notesMasterIdLst>
    <p:notesMasterId r:id="rId12"/>
  </p:notesMasterIdLst>
  <p:handoutMasterIdLst>
    <p:handoutMasterId r:id="rId13"/>
  </p:handoutMasterIdLst>
  <p:sldIdLst>
    <p:sldId id="274" r:id="rId5"/>
    <p:sldId id="275" r:id="rId6"/>
    <p:sldId id="276" r:id="rId7"/>
    <p:sldId id="277" r:id="rId8"/>
    <p:sldId id="278" r:id="rId9"/>
    <p:sldId id="279" r:id="rId10"/>
    <p:sldId id="280" r:id="rId11"/>
  </p:sldIdLst>
  <p:sldSz cx="12192000" cy="6858000"/>
  <p:notesSz cx="6858000" cy="9144000"/>
  <p:defaultTextStyle>
    <a:defPPr rtl="0">
      <a:defRPr lang="el-g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DCC7E3-EB00-4B97-8DAC-35E6BE4220D7}" type="doc">
      <dgm:prSet loTypeId="urn:microsoft.com/office/officeart/2017/3/layout/HorizontalPathTimeline" loCatId="process" qsTypeId="urn:microsoft.com/office/officeart/2005/8/quickstyle/simple1" qsCatId="simple" csTypeId="urn:microsoft.com/office/officeart/2005/8/colors/colorful2" csCatId="colorful" phldr="1"/>
      <dgm:spPr/>
      <dgm:t>
        <a:bodyPr rtlCol="0"/>
        <a:lstStyle/>
        <a:p>
          <a:pPr rtl="0"/>
          <a:endParaRPr lang="en-US"/>
        </a:p>
      </dgm:t>
    </dgm:pt>
    <dgm:pt modelId="{1540F11B-7FAC-42B1-B9E0-CFEF1401CD1C}">
      <dgm:prSet/>
      <dgm:spPr/>
      <dgm:t>
        <a:bodyPr rtlCol="0"/>
        <a:lstStyle/>
        <a:p>
          <a:pPr>
            <a:defRPr b="1"/>
          </a:pPr>
          <a:r>
            <a:rPr lang="el-GR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330Μ.Χ</a:t>
          </a:r>
        </a:p>
      </dgm:t>
    </dgm:pt>
    <dgm:pt modelId="{09D1AA5B-90BD-4E78-A6A5-2263DB549D61}" type="parTrans" cxnId="{FF3636A0-0045-457E-AAB1-6982148D6323}">
      <dgm:prSet/>
      <dgm:spPr/>
      <dgm:t>
        <a:bodyPr rtlCol="0"/>
        <a:lstStyle/>
        <a:p>
          <a:pPr rtl="0"/>
          <a:endParaRPr lang="el-GR" noProof="0" dirty="0"/>
        </a:p>
      </dgm:t>
    </dgm:pt>
    <dgm:pt modelId="{DE3F497E-9298-44AD-B1FC-47303CD8222B}" type="sibTrans" cxnId="{FF3636A0-0045-457E-AAB1-6982148D6323}">
      <dgm:prSet/>
      <dgm:spPr/>
      <dgm:t>
        <a:bodyPr rtlCol="0"/>
        <a:lstStyle/>
        <a:p>
          <a:pPr rtl="0"/>
          <a:endParaRPr lang="el-GR" noProof="0" dirty="0"/>
        </a:p>
      </dgm:t>
    </dgm:pt>
    <dgm:pt modelId="{CCA67903-E57C-46B6-AFA0-09584D0DAAA4}">
      <dgm:prSet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 rtlCol="0"/>
        <a:lstStyle/>
        <a:p>
          <a:endParaRPr lang="el-GR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5E9F23-179C-45E6-9863-F2C54FEBA974}" type="parTrans" cxnId="{C4830F33-5BD9-43DC-9DF6-D1BD48753C1C}">
      <dgm:prSet/>
      <dgm:spPr/>
      <dgm:t>
        <a:bodyPr rtlCol="0"/>
        <a:lstStyle/>
        <a:p>
          <a:pPr rtl="0"/>
          <a:endParaRPr lang="el-GR" noProof="0" dirty="0"/>
        </a:p>
      </dgm:t>
    </dgm:pt>
    <dgm:pt modelId="{BF26BFF8-7E5D-4D69-93D0-ED1437DEE752}" type="sibTrans" cxnId="{C4830F33-5BD9-43DC-9DF6-D1BD48753C1C}">
      <dgm:prSet/>
      <dgm:spPr/>
      <dgm:t>
        <a:bodyPr rtlCol="0"/>
        <a:lstStyle/>
        <a:p>
          <a:pPr rtl="0"/>
          <a:endParaRPr lang="el-GR" noProof="0" dirty="0"/>
        </a:p>
      </dgm:t>
    </dgm:pt>
    <dgm:pt modelId="{9B905830-9EF8-4FD0-88BF-6DC2B938E938}">
      <dgm:prSet/>
      <dgm:spPr/>
      <dgm:t>
        <a:bodyPr rtlCol="0"/>
        <a:lstStyle/>
        <a:p>
          <a:pPr>
            <a:defRPr b="1"/>
          </a:pPr>
          <a:r>
            <a:rPr lang="el-GR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2020</a:t>
          </a:r>
        </a:p>
      </dgm:t>
    </dgm:pt>
    <dgm:pt modelId="{00B9FE74-C21B-4FA5-B32E-7AACAAEB6778}" type="parTrans" cxnId="{D29068A5-5A19-4B85-BFD4-931C9BF7B561}">
      <dgm:prSet/>
      <dgm:spPr/>
      <dgm:t>
        <a:bodyPr rtlCol="0"/>
        <a:lstStyle/>
        <a:p>
          <a:pPr rtl="0"/>
          <a:endParaRPr lang="el-GR" noProof="0" dirty="0"/>
        </a:p>
      </dgm:t>
    </dgm:pt>
    <dgm:pt modelId="{DCFA57D1-132B-4CD6-977E-4CD867B26080}" type="sibTrans" cxnId="{D29068A5-5A19-4B85-BFD4-931C9BF7B561}">
      <dgm:prSet/>
      <dgm:spPr/>
      <dgm:t>
        <a:bodyPr rtlCol="0"/>
        <a:lstStyle/>
        <a:p>
          <a:pPr rtl="0"/>
          <a:endParaRPr lang="el-GR" noProof="0" dirty="0"/>
        </a:p>
      </dgm:t>
    </dgm:pt>
    <dgm:pt modelId="{75C6FF8B-112F-44D8-B641-A08B6DBB25D9}">
      <dgm:prSet/>
      <dgm:spPr/>
      <dgm:t>
        <a:bodyPr rtlCol="0"/>
        <a:lstStyle/>
        <a:p>
          <a:pPr>
            <a:defRPr b="1"/>
          </a:pPr>
          <a:r>
            <a:rPr lang="el-GR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1453 Μ.Χ</a:t>
          </a:r>
        </a:p>
      </dgm:t>
    </dgm:pt>
    <dgm:pt modelId="{C6A7A279-F97F-4810-B643-8169FD784C25}" type="sibTrans" cxnId="{24DD085C-90C2-4293-89DC-5584A857EF94}">
      <dgm:prSet/>
      <dgm:spPr/>
      <dgm:t>
        <a:bodyPr rtlCol="0"/>
        <a:lstStyle/>
        <a:p>
          <a:pPr rtl="0"/>
          <a:endParaRPr lang="el-GR" noProof="0" dirty="0"/>
        </a:p>
      </dgm:t>
    </dgm:pt>
    <dgm:pt modelId="{4ADD8ED3-6B30-4D18-A954-B661A191684C}" type="parTrans" cxnId="{24DD085C-90C2-4293-89DC-5584A857EF94}">
      <dgm:prSet/>
      <dgm:spPr/>
      <dgm:t>
        <a:bodyPr rtlCol="0"/>
        <a:lstStyle/>
        <a:p>
          <a:pPr rtl="0"/>
          <a:endParaRPr lang="el-GR" noProof="0" dirty="0"/>
        </a:p>
      </dgm:t>
    </dgm:pt>
    <dgm:pt modelId="{6C16D55C-96AF-479F-9313-42BE6F637450}">
      <dgm:prSet custT="1"/>
      <dgm:spPr>
        <a:blipFill rotWithShape="0">
          <a:blip xmlns:r="http://schemas.openxmlformats.org/officeDocument/2006/relationships" r:embed="rId2"/>
          <a:srcRect/>
          <a:stretch>
            <a:fillRect l="-39000" r="-39000"/>
          </a:stretch>
        </a:blipFill>
      </dgm:spPr>
      <dgm:t>
        <a:bodyPr rtlCol="0"/>
        <a:lstStyle/>
        <a:p>
          <a:r>
            <a:rPr lang="el-GR" sz="1600" b="1" noProof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Η ΠΟΛΗΣ ΕΑΛΩ</a:t>
          </a:r>
        </a:p>
      </dgm:t>
    </dgm:pt>
    <dgm:pt modelId="{C0F49D6F-32E0-4401-A07F-DFB6CC93AE3D}" type="sibTrans" cxnId="{4DA7524A-539E-42D7-BB92-41C46F29C70C}">
      <dgm:prSet/>
      <dgm:spPr/>
      <dgm:t>
        <a:bodyPr rtlCol="0"/>
        <a:lstStyle/>
        <a:p>
          <a:pPr rtl="0"/>
          <a:endParaRPr lang="el-GR" noProof="0" dirty="0"/>
        </a:p>
      </dgm:t>
    </dgm:pt>
    <dgm:pt modelId="{5AAA404F-65AA-48CD-A64B-60D170B36AC6}" type="parTrans" cxnId="{4DA7524A-539E-42D7-BB92-41C46F29C70C}">
      <dgm:prSet/>
      <dgm:spPr/>
      <dgm:t>
        <a:bodyPr rtlCol="0"/>
        <a:lstStyle/>
        <a:p>
          <a:pPr rtl="0"/>
          <a:endParaRPr lang="el-GR" noProof="0" dirty="0"/>
        </a:p>
      </dgm:t>
    </dgm:pt>
    <dgm:pt modelId="{59F7D939-9AE6-4E47-AFA6-6697BDB0206C}" type="pres">
      <dgm:prSet presAssocID="{CEDCC7E3-EB00-4B97-8DAC-35E6BE4220D7}" presName="root" presStyleCnt="0">
        <dgm:presLayoutVars>
          <dgm:chMax/>
          <dgm:chPref/>
          <dgm:animLvl val="lvl"/>
        </dgm:presLayoutVars>
      </dgm:prSet>
      <dgm:spPr/>
    </dgm:pt>
    <dgm:pt modelId="{877224AC-0F40-4374-837F-1FADA95A4A1A}" type="pres">
      <dgm:prSet presAssocID="{CEDCC7E3-EB00-4B97-8DAC-35E6BE4220D7}" presName="divider" presStyleLbl="node1" presStyleIdx="0" presStyleCnt="1"/>
      <dgm:spPr/>
    </dgm:pt>
    <dgm:pt modelId="{E3ADF1A5-B8F8-4E95-89D0-EA998874955F}" type="pres">
      <dgm:prSet presAssocID="{CEDCC7E3-EB00-4B97-8DAC-35E6BE4220D7}" presName="nodes" presStyleCnt="0">
        <dgm:presLayoutVars>
          <dgm:chMax/>
          <dgm:chPref/>
          <dgm:animLvl val="lvl"/>
        </dgm:presLayoutVars>
      </dgm:prSet>
      <dgm:spPr/>
    </dgm:pt>
    <dgm:pt modelId="{2B6C1DDB-0D65-49D3-8F15-502157AE58D0}" type="pres">
      <dgm:prSet presAssocID="{1540F11B-7FAC-42B1-B9E0-CFEF1401CD1C}" presName="composite" presStyleCnt="0"/>
      <dgm:spPr/>
    </dgm:pt>
    <dgm:pt modelId="{C8EA71CB-3630-4D04-9928-0B3A8B035E55}" type="pres">
      <dgm:prSet presAssocID="{1540F11B-7FAC-42B1-B9E0-CFEF1401CD1C}" presName="L1TextContainer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8D9A23B2-017E-4E33-BC56-A4C65346A023}" type="pres">
      <dgm:prSet presAssocID="{1540F11B-7FAC-42B1-B9E0-CFEF1401CD1C}" presName="L2TextContainerWrapper" presStyleCnt="0">
        <dgm:presLayoutVars>
          <dgm:chMax val="0"/>
          <dgm:chPref val="0"/>
          <dgm:bulletEnabled val="1"/>
        </dgm:presLayoutVars>
      </dgm:prSet>
      <dgm:spPr/>
    </dgm:pt>
    <dgm:pt modelId="{E8127732-2EDD-4C1B-A870-5B4C59E3C832}" type="pres">
      <dgm:prSet presAssocID="{1540F11B-7FAC-42B1-B9E0-CFEF1401CD1C}" presName="L2TextContainer" presStyleLbl="bgAccFollowNode1" presStyleIdx="0" presStyleCnt="3" custScaleX="86116" custScaleY="322600"/>
      <dgm:spPr/>
    </dgm:pt>
    <dgm:pt modelId="{33342D70-3988-4A5A-BC7D-E79596430931}" type="pres">
      <dgm:prSet presAssocID="{1540F11B-7FAC-42B1-B9E0-CFEF1401CD1C}" presName="FlexibleEmptyPlaceHolder" presStyleCnt="0"/>
      <dgm:spPr/>
    </dgm:pt>
    <dgm:pt modelId="{141B2EB2-D277-4762-8C08-1D0629CBFD31}" type="pres">
      <dgm:prSet presAssocID="{1540F11B-7FAC-42B1-B9E0-CFEF1401CD1C}" presName="ConnectLine" presStyleLbl="alignNode1" presStyleIdx="0" presStyleCnt="3"/>
      <dgm:spPr>
        <a:solidFill>
          <a:schemeClr val="accent2">
            <a:hueOff val="953895"/>
            <a:satOff val="-21764"/>
            <a:lumOff val="8039"/>
            <a:alphaOff val="0"/>
          </a:schemeClr>
        </a:solidFill>
        <a:ln w="6350" cap="flat" cmpd="sng" algn="ctr">
          <a:solidFill>
            <a:schemeClr val="accent2">
              <a:hueOff val="953895"/>
              <a:satOff val="-21764"/>
              <a:lumOff val="8039"/>
              <a:alphaOff val="0"/>
            </a:schemeClr>
          </a:solidFill>
          <a:prstDash val="dash"/>
        </a:ln>
        <a:effectLst/>
      </dgm:spPr>
    </dgm:pt>
    <dgm:pt modelId="{691F0E67-5203-4D52-8736-D02A92E50EF8}" type="pres">
      <dgm:prSet presAssocID="{1540F11B-7FAC-42B1-B9E0-CFEF1401CD1C}" presName="ConnectorPoint" presStyleLbl="fgAcc1" presStyleIdx="0" presStyleCnt="3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gm:spPr>
    </dgm:pt>
    <dgm:pt modelId="{FE4CDF4C-D31F-47E8-9D4A-D6C6E0B1E82D}" type="pres">
      <dgm:prSet presAssocID="{1540F11B-7FAC-42B1-B9E0-CFEF1401CD1C}" presName="EmptyPlaceHolder" presStyleCnt="0"/>
      <dgm:spPr/>
    </dgm:pt>
    <dgm:pt modelId="{24236F6F-4FCF-4579-AAA9-272828C97174}" type="pres">
      <dgm:prSet presAssocID="{DE3F497E-9298-44AD-B1FC-47303CD8222B}" presName="spaceBetweenRectangles" presStyleCnt="0"/>
      <dgm:spPr/>
    </dgm:pt>
    <dgm:pt modelId="{47F6B780-0BA1-42A8-8D64-9F2EFA4D6FB9}" type="pres">
      <dgm:prSet presAssocID="{75C6FF8B-112F-44D8-B641-A08B6DBB25D9}" presName="composite" presStyleCnt="0"/>
      <dgm:spPr/>
    </dgm:pt>
    <dgm:pt modelId="{680EBAD4-7EB0-4B57-80F2-8A459C050254}" type="pres">
      <dgm:prSet presAssocID="{75C6FF8B-112F-44D8-B641-A08B6DBB25D9}" presName="L1TextContainer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DA50A6DD-EA2E-4CCA-A4FE-C81F64CB15F5}" type="pres">
      <dgm:prSet presAssocID="{75C6FF8B-112F-44D8-B641-A08B6DBB25D9}" presName="L2TextContainerWrapper" presStyleCnt="0">
        <dgm:presLayoutVars>
          <dgm:chMax val="0"/>
          <dgm:chPref val="0"/>
          <dgm:bulletEnabled val="1"/>
        </dgm:presLayoutVars>
      </dgm:prSet>
      <dgm:spPr/>
    </dgm:pt>
    <dgm:pt modelId="{91659FDF-0BC1-474A-B09F-10E50FF7C308}" type="pres">
      <dgm:prSet presAssocID="{75C6FF8B-112F-44D8-B641-A08B6DBB25D9}" presName="L2TextContainer" presStyleLbl="bgAccFollowNode1" presStyleIdx="1" presStyleCnt="3" custScaleX="82609" custScaleY="410939" custLinFactNeighborX="11959" custLinFactNeighborY="-23302"/>
      <dgm:spPr/>
    </dgm:pt>
    <dgm:pt modelId="{5AC81321-78AF-42F6-95B2-668E9B190B39}" type="pres">
      <dgm:prSet presAssocID="{75C6FF8B-112F-44D8-B641-A08B6DBB25D9}" presName="FlexibleEmptyPlaceHolder" presStyleCnt="0"/>
      <dgm:spPr/>
    </dgm:pt>
    <dgm:pt modelId="{6AE6B695-3712-4C82-9B2C-F82BBD26B283}" type="pres">
      <dgm:prSet presAssocID="{75C6FF8B-112F-44D8-B641-A08B6DBB25D9}" presName="ConnectLine" presStyleLbl="alignNode1" presStyleIdx="1" presStyleCnt="3"/>
      <dgm:spPr>
        <a:solidFill>
          <a:schemeClr val="accent2">
            <a:hueOff val="1430842"/>
            <a:satOff val="-32646"/>
            <a:lumOff val="12059"/>
            <a:alphaOff val="0"/>
          </a:schemeClr>
        </a:solidFill>
        <a:ln w="6350" cap="flat" cmpd="sng" algn="ctr">
          <a:solidFill>
            <a:schemeClr val="accent2">
              <a:hueOff val="1430842"/>
              <a:satOff val="-32646"/>
              <a:lumOff val="12059"/>
              <a:alphaOff val="0"/>
            </a:schemeClr>
          </a:solidFill>
          <a:prstDash val="dash"/>
        </a:ln>
        <a:effectLst/>
      </dgm:spPr>
    </dgm:pt>
    <dgm:pt modelId="{2074D97D-E803-43DD-9808-D5A7B7E19402}" type="pres">
      <dgm:prSet presAssocID="{75C6FF8B-112F-44D8-B641-A08B6DBB25D9}" presName="ConnectorPoint" presStyleLbl="fgAcc1" presStyleIdx="1" presStyleCnt="3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gm:spPr>
    </dgm:pt>
    <dgm:pt modelId="{D3C4B601-D025-4CD9-964F-515BCEDC8829}" type="pres">
      <dgm:prSet presAssocID="{75C6FF8B-112F-44D8-B641-A08B6DBB25D9}" presName="EmptyPlaceHolder" presStyleCnt="0"/>
      <dgm:spPr/>
    </dgm:pt>
    <dgm:pt modelId="{7D22A4F6-B7E5-413B-9389-1335F8010026}" type="pres">
      <dgm:prSet presAssocID="{C6A7A279-F97F-4810-B643-8169FD784C25}" presName="spaceBetweenRectangles" presStyleCnt="0"/>
      <dgm:spPr/>
    </dgm:pt>
    <dgm:pt modelId="{757FE313-5B40-4A1D-91FE-4C74204FD3A0}" type="pres">
      <dgm:prSet presAssocID="{9B905830-9EF8-4FD0-88BF-6DC2B938E938}" presName="composite" presStyleCnt="0"/>
      <dgm:spPr/>
    </dgm:pt>
    <dgm:pt modelId="{B74630E5-93CE-4062-B511-6B3933F048E4}" type="pres">
      <dgm:prSet presAssocID="{9B905830-9EF8-4FD0-88BF-6DC2B938E938}" presName="L1TextContainer" presStyleLbl="revTx" presStyleIdx="2" presStyleCnt="3">
        <dgm:presLayoutVars>
          <dgm:chMax val="1"/>
          <dgm:chPref val="1"/>
          <dgm:bulletEnabled val="1"/>
        </dgm:presLayoutVars>
      </dgm:prSet>
      <dgm:spPr/>
    </dgm:pt>
    <dgm:pt modelId="{10168BA2-E0D9-4F66-972C-719145E573A3}" type="pres">
      <dgm:prSet presAssocID="{9B905830-9EF8-4FD0-88BF-6DC2B938E938}" presName="L2TextContainerWrapper" presStyleCnt="0">
        <dgm:presLayoutVars>
          <dgm:chMax val="0"/>
          <dgm:chPref val="0"/>
          <dgm:bulletEnabled val="1"/>
        </dgm:presLayoutVars>
      </dgm:prSet>
      <dgm:spPr/>
    </dgm:pt>
    <dgm:pt modelId="{4D98A3A5-20C3-4E9F-A44A-25FA359002E4}" type="pres">
      <dgm:prSet presAssocID="{9B905830-9EF8-4FD0-88BF-6DC2B938E938}" presName="L2TextContainer" presStyleLbl="bgAccFollowNode1" presStyleIdx="2" presStyleCnt="3" custScaleX="98394" custScaleY="257028"/>
      <dgm:spPr>
        <a:blipFill rotWithShape="0">
          <a:blip xmlns:r="http://schemas.openxmlformats.org/officeDocument/2006/relationships" r:embed="rId3"/>
          <a:srcRect/>
          <a:stretch>
            <a:fillRect l="-9000" r="-9000"/>
          </a:stretch>
        </a:blipFill>
      </dgm:spPr>
    </dgm:pt>
    <dgm:pt modelId="{D3CB2A46-135D-467D-B749-89D7FFD15FCF}" type="pres">
      <dgm:prSet presAssocID="{9B905830-9EF8-4FD0-88BF-6DC2B938E938}" presName="FlexibleEmptyPlaceHolder" presStyleCnt="0"/>
      <dgm:spPr/>
    </dgm:pt>
    <dgm:pt modelId="{0B3FEEA6-1BBC-426E-8D10-755F2E816982}" type="pres">
      <dgm:prSet presAssocID="{9B905830-9EF8-4FD0-88BF-6DC2B938E938}" presName="ConnectLine" presStyleLbl="alignNode1" presStyleIdx="2" presStyleCnt="3"/>
      <dgm:spPr>
        <a:solidFill>
          <a:schemeClr val="accent2">
            <a:hueOff val="1907789"/>
            <a:satOff val="-43528"/>
            <a:lumOff val="16079"/>
            <a:alphaOff val="0"/>
          </a:schemeClr>
        </a:solidFill>
        <a:ln w="6350" cap="flat" cmpd="sng" algn="ctr">
          <a:solidFill>
            <a:schemeClr val="accent2">
              <a:hueOff val="1907789"/>
              <a:satOff val="-43528"/>
              <a:lumOff val="16079"/>
              <a:alphaOff val="0"/>
            </a:schemeClr>
          </a:solidFill>
          <a:prstDash val="dash"/>
        </a:ln>
        <a:effectLst/>
      </dgm:spPr>
    </dgm:pt>
    <dgm:pt modelId="{2903F0E1-3274-4720-8D81-68FE2ABA61B1}" type="pres">
      <dgm:prSet presAssocID="{9B905830-9EF8-4FD0-88BF-6DC2B938E938}" presName="ConnectorPoint" presStyleLbl="fgAcc1" presStyleIdx="2" presStyleCnt="3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gm:spPr>
    </dgm:pt>
    <dgm:pt modelId="{CB18883C-36DF-4D8B-90C0-D847C7C1AE4C}" type="pres">
      <dgm:prSet presAssocID="{9B905830-9EF8-4FD0-88BF-6DC2B938E938}" presName="EmptyPlaceHolder" presStyleCnt="0"/>
      <dgm:spPr/>
    </dgm:pt>
  </dgm:ptLst>
  <dgm:cxnLst>
    <dgm:cxn modelId="{A9FD4129-B8A7-430A-9603-76003BD5771B}" type="presOf" srcId="{CEDCC7E3-EB00-4B97-8DAC-35E6BE4220D7}" destId="{59F7D939-9AE6-4E47-AFA6-6697BDB0206C}" srcOrd="0" destOrd="0" presId="urn:microsoft.com/office/officeart/2017/3/layout/HorizontalPathTimeline"/>
    <dgm:cxn modelId="{C4830F33-5BD9-43DC-9DF6-D1BD48753C1C}" srcId="{1540F11B-7FAC-42B1-B9E0-CFEF1401CD1C}" destId="{CCA67903-E57C-46B6-AFA0-09584D0DAAA4}" srcOrd="0" destOrd="0" parTransId="{D95E9F23-179C-45E6-9863-F2C54FEBA974}" sibTransId="{BF26BFF8-7E5D-4D69-93D0-ED1437DEE752}"/>
    <dgm:cxn modelId="{24DD085C-90C2-4293-89DC-5584A857EF94}" srcId="{CEDCC7E3-EB00-4B97-8DAC-35E6BE4220D7}" destId="{75C6FF8B-112F-44D8-B641-A08B6DBB25D9}" srcOrd="1" destOrd="0" parTransId="{4ADD8ED3-6B30-4D18-A954-B661A191684C}" sibTransId="{C6A7A279-F97F-4810-B643-8169FD784C25}"/>
    <dgm:cxn modelId="{4DA7524A-539E-42D7-BB92-41C46F29C70C}" srcId="{75C6FF8B-112F-44D8-B641-A08B6DBB25D9}" destId="{6C16D55C-96AF-479F-9313-42BE6F637450}" srcOrd="0" destOrd="0" parTransId="{5AAA404F-65AA-48CD-A64B-60D170B36AC6}" sibTransId="{C0F49D6F-32E0-4401-A07F-DFB6CC93AE3D}"/>
    <dgm:cxn modelId="{D329D06B-D964-408F-898B-0BD513717111}" type="presOf" srcId="{6C16D55C-96AF-479F-9313-42BE6F637450}" destId="{91659FDF-0BC1-474A-B09F-10E50FF7C308}" srcOrd="0" destOrd="0" presId="urn:microsoft.com/office/officeart/2017/3/layout/HorizontalPathTimeline"/>
    <dgm:cxn modelId="{52A67452-6828-411F-B32D-38ED737D2A4B}" type="presOf" srcId="{1540F11B-7FAC-42B1-B9E0-CFEF1401CD1C}" destId="{C8EA71CB-3630-4D04-9928-0B3A8B035E55}" srcOrd="0" destOrd="0" presId="urn:microsoft.com/office/officeart/2017/3/layout/HorizontalPathTimeline"/>
    <dgm:cxn modelId="{112D7D74-849E-4CB1-9368-C4AE1AB7A2D6}" type="presOf" srcId="{75C6FF8B-112F-44D8-B641-A08B6DBB25D9}" destId="{680EBAD4-7EB0-4B57-80F2-8A459C050254}" srcOrd="0" destOrd="0" presId="urn:microsoft.com/office/officeart/2017/3/layout/HorizontalPathTimeline"/>
    <dgm:cxn modelId="{B2E93985-D058-4E24-93BD-9C4EE47692B1}" type="presOf" srcId="{CCA67903-E57C-46B6-AFA0-09584D0DAAA4}" destId="{E8127732-2EDD-4C1B-A870-5B4C59E3C832}" srcOrd="0" destOrd="0" presId="urn:microsoft.com/office/officeart/2017/3/layout/HorizontalPathTimeline"/>
    <dgm:cxn modelId="{FF3636A0-0045-457E-AAB1-6982148D6323}" srcId="{CEDCC7E3-EB00-4B97-8DAC-35E6BE4220D7}" destId="{1540F11B-7FAC-42B1-B9E0-CFEF1401CD1C}" srcOrd="0" destOrd="0" parTransId="{09D1AA5B-90BD-4E78-A6A5-2263DB549D61}" sibTransId="{DE3F497E-9298-44AD-B1FC-47303CD8222B}"/>
    <dgm:cxn modelId="{D29068A5-5A19-4B85-BFD4-931C9BF7B561}" srcId="{CEDCC7E3-EB00-4B97-8DAC-35E6BE4220D7}" destId="{9B905830-9EF8-4FD0-88BF-6DC2B938E938}" srcOrd="2" destOrd="0" parTransId="{00B9FE74-C21B-4FA5-B32E-7AACAAEB6778}" sibTransId="{DCFA57D1-132B-4CD6-977E-4CD867B26080}"/>
    <dgm:cxn modelId="{815ABCD3-862A-456D-A233-AACF9D001107}" type="presOf" srcId="{9B905830-9EF8-4FD0-88BF-6DC2B938E938}" destId="{B74630E5-93CE-4062-B511-6B3933F048E4}" srcOrd="0" destOrd="0" presId="urn:microsoft.com/office/officeart/2017/3/layout/HorizontalPathTimeline"/>
    <dgm:cxn modelId="{E98A5A35-38A2-4264-950C-11566612FBBC}" type="presParOf" srcId="{59F7D939-9AE6-4E47-AFA6-6697BDB0206C}" destId="{877224AC-0F40-4374-837F-1FADA95A4A1A}" srcOrd="0" destOrd="0" presId="urn:microsoft.com/office/officeart/2017/3/layout/HorizontalPathTimeline"/>
    <dgm:cxn modelId="{59DF9275-A4A3-4C83-B020-25EE6801A9C3}" type="presParOf" srcId="{59F7D939-9AE6-4E47-AFA6-6697BDB0206C}" destId="{E3ADF1A5-B8F8-4E95-89D0-EA998874955F}" srcOrd="1" destOrd="0" presId="urn:microsoft.com/office/officeart/2017/3/layout/HorizontalPathTimeline"/>
    <dgm:cxn modelId="{03E00BD9-3ED4-43E2-91C5-E5EE9EF27E24}" type="presParOf" srcId="{E3ADF1A5-B8F8-4E95-89D0-EA998874955F}" destId="{2B6C1DDB-0D65-49D3-8F15-502157AE58D0}" srcOrd="0" destOrd="0" presId="urn:microsoft.com/office/officeart/2017/3/layout/HorizontalPathTimeline"/>
    <dgm:cxn modelId="{497C562C-6F6C-470A-A3C2-AD4111DB3C92}" type="presParOf" srcId="{2B6C1DDB-0D65-49D3-8F15-502157AE58D0}" destId="{C8EA71CB-3630-4D04-9928-0B3A8B035E55}" srcOrd="0" destOrd="0" presId="urn:microsoft.com/office/officeart/2017/3/layout/HorizontalPathTimeline"/>
    <dgm:cxn modelId="{E59ECDBE-AE87-496B-B4E3-5ADC060639B6}" type="presParOf" srcId="{2B6C1DDB-0D65-49D3-8F15-502157AE58D0}" destId="{8D9A23B2-017E-4E33-BC56-A4C65346A023}" srcOrd="1" destOrd="0" presId="urn:microsoft.com/office/officeart/2017/3/layout/HorizontalPathTimeline"/>
    <dgm:cxn modelId="{02FCA082-6C72-419C-A258-890293DE1D25}" type="presParOf" srcId="{8D9A23B2-017E-4E33-BC56-A4C65346A023}" destId="{E8127732-2EDD-4C1B-A870-5B4C59E3C832}" srcOrd="0" destOrd="0" presId="urn:microsoft.com/office/officeart/2017/3/layout/HorizontalPathTimeline"/>
    <dgm:cxn modelId="{686EF1D6-29D8-48E8-8045-DCCC638D10F6}" type="presParOf" srcId="{8D9A23B2-017E-4E33-BC56-A4C65346A023}" destId="{33342D70-3988-4A5A-BC7D-E79596430931}" srcOrd="1" destOrd="0" presId="urn:microsoft.com/office/officeart/2017/3/layout/HorizontalPathTimeline"/>
    <dgm:cxn modelId="{C5EE5583-98A1-4533-8590-B4C71EA52C9D}" type="presParOf" srcId="{2B6C1DDB-0D65-49D3-8F15-502157AE58D0}" destId="{141B2EB2-D277-4762-8C08-1D0629CBFD31}" srcOrd="2" destOrd="0" presId="urn:microsoft.com/office/officeart/2017/3/layout/HorizontalPathTimeline"/>
    <dgm:cxn modelId="{491F0961-9D8F-44A8-B2B3-A6D5C475D78F}" type="presParOf" srcId="{2B6C1DDB-0D65-49D3-8F15-502157AE58D0}" destId="{691F0E67-5203-4D52-8736-D02A92E50EF8}" srcOrd="3" destOrd="0" presId="urn:microsoft.com/office/officeart/2017/3/layout/HorizontalPathTimeline"/>
    <dgm:cxn modelId="{8B76A329-6DE5-49F5-ABFC-62DFD705343D}" type="presParOf" srcId="{2B6C1DDB-0D65-49D3-8F15-502157AE58D0}" destId="{FE4CDF4C-D31F-47E8-9D4A-D6C6E0B1E82D}" srcOrd="4" destOrd="0" presId="urn:microsoft.com/office/officeart/2017/3/layout/HorizontalPathTimeline"/>
    <dgm:cxn modelId="{6A1714B4-5E65-47B6-9EDE-D9A47F427B3A}" type="presParOf" srcId="{E3ADF1A5-B8F8-4E95-89D0-EA998874955F}" destId="{24236F6F-4FCF-4579-AAA9-272828C97174}" srcOrd="1" destOrd="0" presId="urn:microsoft.com/office/officeart/2017/3/layout/HorizontalPathTimeline"/>
    <dgm:cxn modelId="{67DACEBC-5846-4B67-AB47-92121C9702F0}" type="presParOf" srcId="{E3ADF1A5-B8F8-4E95-89D0-EA998874955F}" destId="{47F6B780-0BA1-42A8-8D64-9F2EFA4D6FB9}" srcOrd="2" destOrd="0" presId="urn:microsoft.com/office/officeart/2017/3/layout/HorizontalPathTimeline"/>
    <dgm:cxn modelId="{C4ABCB24-825B-49BD-A806-AED6EFAEC68C}" type="presParOf" srcId="{47F6B780-0BA1-42A8-8D64-9F2EFA4D6FB9}" destId="{680EBAD4-7EB0-4B57-80F2-8A459C050254}" srcOrd="0" destOrd="0" presId="urn:microsoft.com/office/officeart/2017/3/layout/HorizontalPathTimeline"/>
    <dgm:cxn modelId="{B7811EB8-BC3A-403B-B9A9-4D5E2E200FD5}" type="presParOf" srcId="{47F6B780-0BA1-42A8-8D64-9F2EFA4D6FB9}" destId="{DA50A6DD-EA2E-4CCA-A4FE-C81F64CB15F5}" srcOrd="1" destOrd="0" presId="urn:microsoft.com/office/officeart/2017/3/layout/HorizontalPathTimeline"/>
    <dgm:cxn modelId="{D8BB2036-2440-46C9-8230-ADF53E2737E1}" type="presParOf" srcId="{DA50A6DD-EA2E-4CCA-A4FE-C81F64CB15F5}" destId="{91659FDF-0BC1-474A-B09F-10E50FF7C308}" srcOrd="0" destOrd="0" presId="urn:microsoft.com/office/officeart/2017/3/layout/HorizontalPathTimeline"/>
    <dgm:cxn modelId="{176052BD-6A5A-4074-AB59-F0F1E0C24854}" type="presParOf" srcId="{DA50A6DD-EA2E-4CCA-A4FE-C81F64CB15F5}" destId="{5AC81321-78AF-42F6-95B2-668E9B190B39}" srcOrd="1" destOrd="0" presId="urn:microsoft.com/office/officeart/2017/3/layout/HorizontalPathTimeline"/>
    <dgm:cxn modelId="{7A457D44-F0F2-4035-BAAE-DA6971C8FD6F}" type="presParOf" srcId="{47F6B780-0BA1-42A8-8D64-9F2EFA4D6FB9}" destId="{6AE6B695-3712-4C82-9B2C-F82BBD26B283}" srcOrd="2" destOrd="0" presId="urn:microsoft.com/office/officeart/2017/3/layout/HorizontalPathTimeline"/>
    <dgm:cxn modelId="{DF1E8CE1-363E-4F28-8D58-8658E1774215}" type="presParOf" srcId="{47F6B780-0BA1-42A8-8D64-9F2EFA4D6FB9}" destId="{2074D97D-E803-43DD-9808-D5A7B7E19402}" srcOrd="3" destOrd="0" presId="urn:microsoft.com/office/officeart/2017/3/layout/HorizontalPathTimeline"/>
    <dgm:cxn modelId="{49095464-BB72-4576-A574-1CE4151ACE9F}" type="presParOf" srcId="{47F6B780-0BA1-42A8-8D64-9F2EFA4D6FB9}" destId="{D3C4B601-D025-4CD9-964F-515BCEDC8829}" srcOrd="4" destOrd="0" presId="urn:microsoft.com/office/officeart/2017/3/layout/HorizontalPathTimeline"/>
    <dgm:cxn modelId="{A90F2494-8E29-459E-B5EC-479697003CED}" type="presParOf" srcId="{E3ADF1A5-B8F8-4E95-89D0-EA998874955F}" destId="{7D22A4F6-B7E5-413B-9389-1335F8010026}" srcOrd="3" destOrd="0" presId="urn:microsoft.com/office/officeart/2017/3/layout/HorizontalPathTimeline"/>
    <dgm:cxn modelId="{14B1D615-29FB-4AC6-AA5D-7AA8886748DC}" type="presParOf" srcId="{E3ADF1A5-B8F8-4E95-89D0-EA998874955F}" destId="{757FE313-5B40-4A1D-91FE-4C74204FD3A0}" srcOrd="4" destOrd="0" presId="urn:microsoft.com/office/officeart/2017/3/layout/HorizontalPathTimeline"/>
    <dgm:cxn modelId="{0C401A0B-D341-4B46-B3AC-0B914C5BDB18}" type="presParOf" srcId="{757FE313-5B40-4A1D-91FE-4C74204FD3A0}" destId="{B74630E5-93CE-4062-B511-6B3933F048E4}" srcOrd="0" destOrd="0" presId="urn:microsoft.com/office/officeart/2017/3/layout/HorizontalPathTimeline"/>
    <dgm:cxn modelId="{0E2752B0-9038-4B76-BF12-60B91C3DF08F}" type="presParOf" srcId="{757FE313-5B40-4A1D-91FE-4C74204FD3A0}" destId="{10168BA2-E0D9-4F66-972C-719145E573A3}" srcOrd="1" destOrd="0" presId="urn:microsoft.com/office/officeart/2017/3/layout/HorizontalPathTimeline"/>
    <dgm:cxn modelId="{9739B57D-E08D-4E0C-A7FB-F499451D62C7}" type="presParOf" srcId="{10168BA2-E0D9-4F66-972C-719145E573A3}" destId="{4D98A3A5-20C3-4E9F-A44A-25FA359002E4}" srcOrd="0" destOrd="0" presId="urn:microsoft.com/office/officeart/2017/3/layout/HorizontalPathTimeline"/>
    <dgm:cxn modelId="{5984CC48-FAA3-44B5-A31C-D9F62BA86C28}" type="presParOf" srcId="{10168BA2-E0D9-4F66-972C-719145E573A3}" destId="{D3CB2A46-135D-467D-B749-89D7FFD15FCF}" srcOrd="1" destOrd="0" presId="urn:microsoft.com/office/officeart/2017/3/layout/HorizontalPathTimeline"/>
    <dgm:cxn modelId="{31FEE9BE-2B31-425C-B9EB-4E9F1C907939}" type="presParOf" srcId="{757FE313-5B40-4A1D-91FE-4C74204FD3A0}" destId="{0B3FEEA6-1BBC-426E-8D10-755F2E816982}" srcOrd="2" destOrd="0" presId="urn:microsoft.com/office/officeart/2017/3/layout/HorizontalPathTimeline"/>
    <dgm:cxn modelId="{9A507E3C-6B43-4628-9F1C-614466182BF9}" type="presParOf" srcId="{757FE313-5B40-4A1D-91FE-4C74204FD3A0}" destId="{2903F0E1-3274-4720-8D81-68FE2ABA61B1}" srcOrd="3" destOrd="0" presId="urn:microsoft.com/office/officeart/2017/3/layout/HorizontalPathTimeline"/>
    <dgm:cxn modelId="{F25C6B9C-D18E-4422-A76E-A4D936819D36}" type="presParOf" srcId="{757FE313-5B40-4A1D-91FE-4C74204FD3A0}" destId="{CB18883C-36DF-4D8B-90C0-D847C7C1AE4C}" srcOrd="4" destOrd="0" presId="urn:microsoft.com/office/officeart/2017/3/layout/HorizontalPathTimeline"/>
  </dgm:cxnLst>
  <dgm:bg>
    <a:solidFill>
      <a:schemeClr val="tx2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A71CB-3630-4D04-9928-0B3A8B035E55}">
      <dsp:nvSpPr>
        <dsp:cNvPr id="0" name=""/>
        <dsp:cNvSpPr/>
      </dsp:nvSpPr>
      <dsp:spPr>
        <a:xfrm>
          <a:off x="347797" y="3096731"/>
          <a:ext cx="2755445" cy="552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1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l-GR" sz="16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330Μ.Χ</a:t>
          </a:r>
        </a:p>
      </dsp:txBody>
      <dsp:txXfrm>
        <a:off x="347797" y="3096731"/>
        <a:ext cx="2755445" cy="552563"/>
      </dsp:txXfrm>
    </dsp:sp>
    <dsp:sp modelId="{877224AC-0F40-4374-837F-1FADA95A4A1A}">
      <dsp:nvSpPr>
        <dsp:cNvPr id="0" name=""/>
        <dsp:cNvSpPr/>
      </dsp:nvSpPr>
      <dsp:spPr>
        <a:xfrm>
          <a:off x="0" y="2595372"/>
          <a:ext cx="6895347" cy="2162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27732-2EDD-4C1B-A870-5B4C59E3C832}">
      <dsp:nvSpPr>
        <dsp:cNvPr id="0" name=""/>
        <dsp:cNvSpPr/>
      </dsp:nvSpPr>
      <dsp:spPr>
        <a:xfrm>
          <a:off x="391400" y="76182"/>
          <a:ext cx="2249968" cy="2200607"/>
        </a:xfrm>
        <a:prstGeom prst="rect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rtlCol="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2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1400" y="76182"/>
        <a:ext cx="2249968" cy="2200607"/>
      </dsp:txXfrm>
    </dsp:sp>
    <dsp:sp modelId="{141B2EB2-D277-4762-8C08-1D0629CBFD31}">
      <dsp:nvSpPr>
        <dsp:cNvPr id="0" name=""/>
        <dsp:cNvSpPr/>
      </dsp:nvSpPr>
      <dsp:spPr>
        <a:xfrm>
          <a:off x="1725520" y="1897175"/>
          <a:ext cx="0" cy="831290"/>
        </a:xfrm>
        <a:prstGeom prst="line">
          <a:avLst/>
        </a:prstGeom>
        <a:solidFill>
          <a:schemeClr val="accent2">
            <a:hueOff val="953895"/>
            <a:satOff val="-21764"/>
            <a:lumOff val="8039"/>
            <a:alphaOff val="0"/>
          </a:schemeClr>
        </a:solidFill>
        <a:ln w="6350" cap="flat" cmpd="sng" algn="ctr">
          <a:solidFill>
            <a:schemeClr val="accent2">
              <a:hueOff val="953895"/>
              <a:satOff val="-21764"/>
              <a:lumOff val="8039"/>
              <a:alphaOff val="0"/>
            </a:schemeClr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0EBAD4-7EB0-4B57-80F2-8A459C050254}">
      <dsp:nvSpPr>
        <dsp:cNvPr id="0" name=""/>
        <dsp:cNvSpPr/>
      </dsp:nvSpPr>
      <dsp:spPr>
        <a:xfrm>
          <a:off x="2069950" y="2047684"/>
          <a:ext cx="2755445" cy="222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b" anchorCtr="1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l-GR" sz="16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1453 Μ.Χ</a:t>
          </a:r>
        </a:p>
      </dsp:txBody>
      <dsp:txXfrm>
        <a:off x="2069950" y="2047684"/>
        <a:ext cx="2755445" cy="222876"/>
      </dsp:txXfrm>
    </dsp:sp>
    <dsp:sp modelId="{91659FDF-0BC1-474A-B09F-10E50FF7C308}">
      <dsp:nvSpPr>
        <dsp:cNvPr id="0" name=""/>
        <dsp:cNvSpPr/>
      </dsp:nvSpPr>
      <dsp:spPr>
        <a:xfrm>
          <a:off x="2449846" y="3011566"/>
          <a:ext cx="2070444" cy="2120018"/>
        </a:xfrm>
        <a:prstGeom prst="rect">
          <a:avLst/>
        </a:prstGeom>
        <a:blipFill rotWithShape="0">
          <a:blip xmlns:r="http://schemas.openxmlformats.org/officeDocument/2006/relationships" r:embed="rId2"/>
          <a:srcRect/>
          <a:stretch>
            <a:fillRect l="-39000" r="-39000"/>
          </a:stretch>
        </a:blipFill>
        <a:ln w="12700" cap="flat" cmpd="sng" algn="ctr">
          <a:solidFill>
            <a:schemeClr val="accent2">
              <a:tint val="40000"/>
              <a:alpha val="90000"/>
              <a:hueOff val="987282"/>
              <a:satOff val="-2587"/>
              <a:lumOff val="9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rtlCol="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noProof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Η ΠΟΛΗΣ ΕΑΛΩ</a:t>
          </a:r>
        </a:p>
      </dsp:txBody>
      <dsp:txXfrm>
        <a:off x="2449846" y="3011566"/>
        <a:ext cx="2070444" cy="2120018"/>
      </dsp:txXfrm>
    </dsp:sp>
    <dsp:sp modelId="{6AE6B695-3712-4C82-9B2C-F82BBD26B283}">
      <dsp:nvSpPr>
        <dsp:cNvPr id="0" name=""/>
        <dsp:cNvSpPr/>
      </dsp:nvSpPr>
      <dsp:spPr>
        <a:xfrm>
          <a:off x="3447673" y="2966879"/>
          <a:ext cx="0" cy="335301"/>
        </a:xfrm>
        <a:prstGeom prst="line">
          <a:avLst/>
        </a:prstGeom>
        <a:solidFill>
          <a:schemeClr val="accent2">
            <a:hueOff val="1430842"/>
            <a:satOff val="-32646"/>
            <a:lumOff val="12059"/>
            <a:alphaOff val="0"/>
          </a:schemeClr>
        </a:solidFill>
        <a:ln w="6350" cap="flat" cmpd="sng" algn="ctr">
          <a:solidFill>
            <a:schemeClr val="accent2">
              <a:hueOff val="1430842"/>
              <a:satOff val="-32646"/>
              <a:lumOff val="12059"/>
              <a:alphaOff val="0"/>
            </a:schemeClr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1F0E67-5203-4D52-8736-D02A92E50EF8}">
      <dsp:nvSpPr>
        <dsp:cNvPr id="0" name=""/>
        <dsp:cNvSpPr/>
      </dsp:nvSpPr>
      <dsp:spPr>
        <a:xfrm>
          <a:off x="1657932" y="2840084"/>
          <a:ext cx="135175" cy="12224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74D97D-E803-43DD-9808-D5A7B7E19402}">
      <dsp:nvSpPr>
        <dsp:cNvPr id="0" name=""/>
        <dsp:cNvSpPr/>
      </dsp:nvSpPr>
      <dsp:spPr>
        <a:xfrm>
          <a:off x="3380085" y="2834084"/>
          <a:ext cx="135175" cy="4930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4630E5-93CE-4062-B511-6B3933F048E4}">
      <dsp:nvSpPr>
        <dsp:cNvPr id="0" name=""/>
        <dsp:cNvSpPr/>
      </dsp:nvSpPr>
      <dsp:spPr>
        <a:xfrm>
          <a:off x="3792104" y="3043756"/>
          <a:ext cx="2755445" cy="568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1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l-GR" sz="16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2020</a:t>
          </a:r>
        </a:p>
      </dsp:txBody>
      <dsp:txXfrm>
        <a:off x="3792104" y="3043756"/>
        <a:ext cx="2755445" cy="568447"/>
      </dsp:txXfrm>
    </dsp:sp>
    <dsp:sp modelId="{4D98A3A5-20C3-4E9F-A44A-25FA359002E4}">
      <dsp:nvSpPr>
        <dsp:cNvPr id="0" name=""/>
        <dsp:cNvSpPr/>
      </dsp:nvSpPr>
      <dsp:spPr>
        <a:xfrm>
          <a:off x="3678303" y="308412"/>
          <a:ext cx="2937284" cy="1803708"/>
        </a:xfrm>
        <a:prstGeom prst="rect">
          <a:avLst/>
        </a:prstGeom>
        <a:blipFill rotWithShape="0">
          <a:blip xmlns:r="http://schemas.openxmlformats.org/officeDocument/2006/relationships" r:embed="rId3"/>
          <a:srcRect/>
          <a:stretch>
            <a:fillRect l="-9000" r="-9000"/>
          </a:stretch>
        </a:blipFill>
        <a:ln w="12700" cap="flat" cmpd="sng" algn="ctr">
          <a:solidFill>
            <a:schemeClr val="accent2">
              <a:tint val="40000"/>
              <a:alpha val="90000"/>
              <a:hueOff val="1974564"/>
              <a:satOff val="-5173"/>
              <a:lumOff val="18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3FEEA6-1BBC-426E-8D10-755F2E816982}">
      <dsp:nvSpPr>
        <dsp:cNvPr id="0" name=""/>
        <dsp:cNvSpPr/>
      </dsp:nvSpPr>
      <dsp:spPr>
        <a:xfrm>
          <a:off x="5169826" y="1836633"/>
          <a:ext cx="0" cy="855186"/>
        </a:xfrm>
        <a:prstGeom prst="line">
          <a:avLst/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6350" cap="flat" cmpd="sng" algn="ctr">
          <a:solidFill>
            <a:schemeClr val="accent2">
              <a:hueOff val="1907789"/>
              <a:satOff val="-43528"/>
              <a:lumOff val="16079"/>
              <a:alphaOff val="0"/>
            </a:schemeClr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03F0E1-3274-4720-8D81-68FE2ABA61B1}">
      <dsp:nvSpPr>
        <dsp:cNvPr id="0" name=""/>
        <dsp:cNvSpPr/>
      </dsp:nvSpPr>
      <dsp:spPr>
        <a:xfrm>
          <a:off x="5102239" y="2784119"/>
          <a:ext cx="135175" cy="12576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HorizontalPathTimeline">
  <dgm:title val="Λωρίδα χρόνου με οριζόντια διαδρομή"/>
  <dgm:desc val="Χρησιμοποιήστε τη για να εμφανίσετε μια λίστα συμβάντων με χρονολογική σειρά. Το ορθογώνιο σχήμα περιέχει την περιγραφή, ενώ η ημερομηνία εμφανίζεται κοντά στην κυκλική κουκκίδα κατά μήκος της λωρίδας χρόνου. Είναι το τέλειο SmartArt για την εμφάνιση μεγάλου όγκου κειμένου με μορφή ημερομηνίας μικρού μήκους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 refType="h" fact="0.04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node1">
      <dgm:alg type="sp"/>
      <dgm:shape xmlns:r="http://schemas.openxmlformats.org/officeDocument/2006/relationships" type="rect" r:blip="" zOrderOff="2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hoose name="constrBasedOnChildrenCount">
        <dgm:if name="constrForTwoChildren" axis="ch" ptType="node" func="cnt" op="lte" val="2">
          <dgm:constrLst>
            <dgm:constr type="primFontSz" for="des" forName="L1TextContainer" val="20"/>
            <dgm:constr type="primFontSz" for="des" forName="L2TextContainer" refType="primFontSz" refFor="des" refForName="L1TextContainer" op="equ" fact="0.7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0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if>
        <dgm:else name="constrForRest">
          <dgm:constrLst>
            <dgm:constr type="primFontSz" for="des" forName="L1TextContainer" val="20"/>
            <dgm:constr type="primFontSz" for="des" forName="L2TextContainer" refType="primFontSz" refFor="des" refForName="L1TextContainer" op="equ" fact="0.7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-0.5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else>
      </dgm:choose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1TextContainer" refType="w" fact="0.8"/>
                <dgm:constr type="l" for="ch" forName="L1TextContainer" refType="w" fact="0.1"/>
                <dgm:constr type="t" for="ch" forName="L1TextContainer" refType="h" fact="0.537"/>
                <dgm:constr type="h" for="ch" forName="L1TextContainer" refType="h" fact="0.113"/>
                <dgm:constr type="w" for="ch" forName="L2TextContainerWrapper" refType="w" fact="0.88"/>
                <dgm:constr type="h" for="ch" forName="L2TextContainerWrapper" refType="h" fact="0.31"/>
                <dgm:constr type="b" for="ch" forName="L2TextContainerWrapper" refType="h" fact="0.31"/>
                <dgm:constr type="l" for="ch" forName="L2TextContainerWrapper" refType="w" fact="0.06"/>
                <dgm:constr type="w" for="ch" forName="ConnectLine"/>
                <dgm:constr type="l" for="ch" forName="ConnectLine" refType="w" fact="0.5"/>
                <dgm:constr type="h" for="ch" forName="ConnectLine" refType="h" fact="0.17"/>
                <dgm:constr type="t" for="ch" forName="ConnectLine" refType="h" fact="0.31"/>
                <dgm:constr type="w" for="ch" forName="ConnectorPoint" refType="h" fact="0.025"/>
                <dgm:constr type="h" for="ch" forName="ConnectorPoint" refType="h" fact="0.025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t" for="ch" forName="EmptyPlaceHolder" refType="h" fact="0.65"/>
                <dgm:constr type="h" for="ch" forName="EmptyPlaceHolder" refType="h" fact="0.35"/>
              </dgm:constrLst>
            </dgm:if>
            <dgm:else name="CaseForPlacingNodeBelowDivider">
              <dgm:constrLst>
                <dgm:constr type="w" for="ch" forName="L1TextContainer" refType="w" fact="0.8"/>
                <dgm:constr type="l" for="ch" forName="L1TextContainer" refType="w" fact="0.1"/>
                <dgm:constr type="t" for="ch" forName="L1TextContainer" refType="h" fact="0.35"/>
                <dgm:constr type="h" for="ch" forName="L1TextContainer" refType="h" fact="0.113"/>
                <dgm:constr type="w" for="ch" forName="L2TextContainerWrapper" refType="w" fact="0.88"/>
                <dgm:constr type="h" for="ch" forName="L2TextContainerWrapper" refType="h" fact="0.31"/>
                <dgm:constr type="t" for="ch" forName="L2TextContainerWrapper" refType="h" fact="0.69"/>
                <dgm:constr type="l" for="ch" forName="L2TextContainerWrapper" refType="w" fact="0.06"/>
                <dgm:constr type="w" for="ch" forName="ConnectLine"/>
                <dgm:constr type="l" for="ch" forName="ConnectLine" refType="w" fact="0.5"/>
                <dgm:constr type="h" for="ch" forName="ConnectLine" refType="h" fact="0.17"/>
                <dgm:constr type="t" for="ch" forName="ConnectLine" refType="h" fact="0.52"/>
                <dgm:constr type="w" for="ch" forName="ConnectorPoint" refType="h" fact="0.025"/>
                <dgm:constr type="h" for="ch" forName="ConnectorPoint" refType="h" fact="0.025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35"/>
                <dgm:constr type="t" for="ch" forName="EmptyPlaceHolder" refType="h" fact="0"/>
              </dgm:constrLst>
            </dgm:else>
          </dgm:choose>
          <dgm:layoutNode name="L1TextContainer" styleLbl="revTx">
            <dgm:varLst>
              <dgm:chMax val="1"/>
              <dgm:chPref val="1"/>
              <dgm:bulletEnabled val="1"/>
            </dgm:varLst>
            <dgm:choose name="casesForTxtDirLogic">
              <dgm:if name="Name78" axis="self" ptType="node" func="posOdd" op="equ" val="1">
                <dgm:alg type="tx">
                  <dgm:param type="txAnchorHorz" val="ctr"/>
                  <dgm:param type="txAnchorVert" val="t"/>
                  <dgm:param type="parTxLTRAlign" val="ctr"/>
                  <dgm:param type="parTxRTLAlign" val="ctr"/>
                </dgm:alg>
              </dgm:if>
              <dgm:else name="Name89">
                <dgm:alg type="tx">
                  <dgm:param type="txAnchorHorz" val="ctr"/>
                  <dgm:param type="txAnchorVert" val="b"/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4" fact="NaN" max="NaN"/>
            </dgm:ruleLst>
          </dgm:layoutNode>
          <dgm:layoutNode name="L2TextContainerWrapper" styleLbl="bgAccFollowNode1">
            <dgm:varLst>
              <dgm:chMax val="0"/>
              <dgm:chPref val="0"/>
              <dgm:bulletEnabled val="1"/>
            </dgm:varLst>
            <dgm:alg type="composite"/>
            <dgm:choose name="L2TextContainerConstr">
              <dgm:if name="CaseForPlacingL2TextContaineAboveDivider" axis="self" ptType="node" func="posOdd" op="equ" val="1">
                <dgm:constrLst>
                  <dgm:constr type="h" for="ch" forName="L2TextContainer" refType="h" fact="0.45"/>
                  <dgm:constr type="b" for="ch" forName="L2TextContainer" refType="h"/>
                  <dgm:constr type="h" for="ch" forName="FlexibleEmptyPlaceHolder" refType="h" fact="0.55"/>
                </dgm:constrLst>
              </dgm:if>
              <dgm:else name="CaseForPlacingL2TextContaineBelowDivider">
                <dgm:constrLst>
                  <dgm:constr type="h" for="ch" forName="L2TextContainer" refType="h" fact="0.45"/>
                  <dgm:constr type="h" for="ch" forName="FlexibleEmptyPlaceHolder" refType="h" fact="0.55"/>
                  <dgm:constr type="b" for="ch" forName="FlexibleEmptyPlaceHolder" refType="h"/>
                </dgm:constrLst>
              </dgm:else>
            </dgm:choose>
            <dgm:layoutNode name="L2TextContainer" styleLbl="bgAccFollowNode1">
              <dgm:choose name="L2TextContainerAlgo">
                <dgm:if name="L2TextContainerAlgoLTR" func="var" arg="dir" op="equ" val="norm">
                  <dgm:alg type="tx">
                    <dgm:param type="txAnchorVert" val="mid"/>
                    <dgm:param type="parTxRTLAlign" val="l"/>
                    <dgm:param type="parTxLTRAlign" val="l"/>
                    <dgm:param type="txAnchorVertCh" val="mid"/>
                    <dgm:param type="shpTxRTLAlignCh" val="l"/>
                    <dgm:param type="shpTxLTRAlignCh" val="l"/>
                  </dgm:alg>
                </dgm:if>
                <dgm:else name="L2TextContainerAlgoRTL">
                  <dgm:alg type="tx">
                    <dgm:param type="txAnchorVert" val="mid"/>
                    <dgm:param type="parTxRTLAlign" val="r"/>
                    <dgm:param type="parTxLTRAlign" val="r"/>
                    <dgm:param type="txAnchorVertCh" val="mid"/>
                    <dgm:param type="shpTxRTLAlignCh" val="r"/>
                    <dgm:param type="shpTxLTRAlignCh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75"/>
                <dgm:constr type="rMarg" refType="primFontSz" fact="0.75"/>
                <dgm:constr type="tMarg" refType="primFontSz" fact="0.75"/>
                <dgm:constr type="bMarg" refType="primFontSz" fact="0.75"/>
              </dgm:constrLst>
              <dgm:ruleLst>
                <dgm:rule type="h" val="INF" fact="NaN" max="NaN"/>
                <dgm:rule type="primFontSz" val="11" fact="NaN" max="NaN"/>
                <dgm:rule type="secFontSz" val="9" fact="NaN" max="NaN"/>
              </dgm:ruleLst>
            </dgm:layoutNode>
            <dgm:layoutNode name="FlexibleEmptyPlaceHolder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layoutNode name="ConnectLine" styleLbl="alignNode1" moveWith="L2TextContainer">
            <dgm:alg type="sp"/>
            <dgm:shape xmlns:r="http://schemas.openxmlformats.org/officeDocument/2006/relationships" type="line" r:blip="" zOrderOff="-1">
              <dgm:adjLst/>
              <dgm:extLst>
                <a:ext uri="{B698B0E9-8C71-41B9-8309-B3DCBF30829C}">
                  <dgm1612:spPr xmlns:dgm1612="http://schemas.microsoft.com/office/drawing/2016/12/diagram">
                    <a:ln w="6350">
                      <a:prstDash val="dash"/>
                    </a:ln>
                  </dgm1612:spPr>
                </a:ext>
              </dgm:extLst>
            </dgm:shape>
            <dgm:presOf/>
            <dgm:constrLst/>
          </dgm:layoutNode>
          <dgm:layoutNode name="ConnectorPoint" styleLbl="fgAcc1" moveWith="L2TextContainer">
            <dgm:alg type="sp"/>
            <dgm:shape xmlns:r="http://schemas.openxmlformats.org/officeDocument/2006/relationships" type="ellipse" r:blip="" zOrderOff="10">
              <dgm:adjLst/>
              <dgm:extLst>
                <a:ext uri="{B698B0E9-8C71-41B9-8309-B3DCBF30829C}">
                  <dgm1612:spPr xmlns:dgm1612="http://schemas.microsoft.com/office/drawing/2016/12/diagram">
                    <a:ln>
                      <a:noFill/>
                    </a:ln>
                  </dgm1612:spPr>
                </a:ext>
              </dgm:extLst>
            </dgm:shape>
            <dgm:presOf/>
            <dgm:constrLst/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D5E7C2D-4C32-45B0-B43A-601E350739E0}" type="datetime1">
              <a:rPr lang="el-GR" smtClean="0"/>
              <a:t>10/12/2020</a:t>
            </a:fld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885B813-1875-4F9F-8EB5-9DD9822D879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251257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noProof="0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902616E-CF19-41AD-B177-A0308A5A6E22}" type="datetime1">
              <a:rPr lang="el-GR" noProof="0" smtClean="0"/>
              <a:t>10/12/2020</a:t>
            </a:fld>
            <a:endParaRPr lang="el-GR" noProof="0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noProof="0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-GR" noProof="0" dirty="0"/>
              <a:t>Κάντε κλικ για επεξεργασία των στυλ κειμένου του υποδείγματος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noProof="0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80EA6D1-6F22-46FD-AD91-FC510839F779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15259541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80EA6D1-6F22-46FD-AD91-FC510839F779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60973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Ορθογώνιο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Ορθογώνιο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Ομάδα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Έλλειψη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Έλλειψη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rtlCol="0"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pPr rtl="0"/>
            <a:r>
              <a:rPr lang="el-GR" noProof="0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 rtlCol="0"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l-GR" noProof="0"/>
              <a:t>Κάντε κλικ για να επεξεργαστείτε τον υπότιτλο του υποδείγματος</a:t>
            </a:r>
            <a:endParaRPr lang="el-GR" noProof="0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FF0509-8733-401A-8F36-101391649E7C}" type="datetime1">
              <a:rPr lang="el-GR" noProof="0" smtClean="0"/>
              <a:t>10/12/2020</a:t>
            </a:fld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 rtlCol="0"/>
          <a:lstStyle>
            <a:lvl1pPr>
              <a:defRPr sz="2800"/>
            </a:lvl1pPr>
          </a:lstStyle>
          <a:p>
            <a:pPr rtl="0"/>
            <a:fld id="{4FAB73BC-B049-4115-A692-8D63A059BFB8}" type="slidenum">
              <a:rPr lang="el-GR" noProof="0" smtClean="0"/>
              <a:pPr/>
              <a:t>‹#›</a:t>
            </a:fld>
            <a:endParaRPr lang="el-GR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noProof="0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 επίπεδο</a:t>
            </a:r>
          </a:p>
          <a:p>
            <a:pPr lvl="2" rtl="0"/>
            <a:r>
              <a:rPr lang="el-GR" noProof="0"/>
              <a:t>Τρίτο επίπεδο</a:t>
            </a:r>
          </a:p>
          <a:p>
            <a:pPr lvl="3" rtl="0"/>
            <a:r>
              <a:rPr lang="el-GR" noProof="0"/>
              <a:t>Τέταρτο επίπεδο</a:t>
            </a:r>
          </a:p>
          <a:p>
            <a:pPr lvl="4" rtl="0"/>
            <a:r>
              <a:rPr lang="el-GR" noProof="0"/>
              <a:t>Πέμπτο επίπεδο</a:t>
            </a:r>
            <a:endParaRPr lang="el-GR" noProof="0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C3A655-7D66-4279-B699-B7C20D45F5EA}" type="datetime1">
              <a:rPr lang="el-GR" noProof="0" smtClean="0"/>
              <a:t>10/12/2020</a:t>
            </a:fld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l-GR" noProof="0" smtClean="0"/>
              <a:t>‹#›</a:t>
            </a:fld>
            <a:endParaRPr lang="el-GR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 rtlCol="0"/>
          <a:lstStyle/>
          <a:p>
            <a:pPr rtl="0"/>
            <a:r>
              <a:rPr lang="el-GR" noProof="0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 rtlCol="0"/>
          <a:lstStyle/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 επίπεδο</a:t>
            </a:r>
          </a:p>
          <a:p>
            <a:pPr lvl="2" rtl="0"/>
            <a:r>
              <a:rPr lang="el-GR" noProof="0"/>
              <a:t>Τρίτο επίπεδο</a:t>
            </a:r>
          </a:p>
          <a:p>
            <a:pPr lvl="3" rtl="0"/>
            <a:r>
              <a:rPr lang="el-GR" noProof="0"/>
              <a:t>Τέταρτο επίπεδο</a:t>
            </a:r>
          </a:p>
          <a:p>
            <a:pPr lvl="4" rtl="0"/>
            <a:r>
              <a:rPr lang="el-GR" noProof="0"/>
              <a:t>Πέμπτο επίπεδο</a:t>
            </a:r>
            <a:endParaRPr lang="el-GR" noProof="0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B433E1-B58D-4184-AC96-59A15B8B8810}" type="datetime1">
              <a:rPr lang="el-GR" noProof="0" smtClean="0"/>
              <a:t>10/12/2020</a:t>
            </a:fld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l-GR" noProof="0" smtClean="0"/>
              <a:t>‹#›</a:t>
            </a:fld>
            <a:endParaRPr lang="el-GR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noProof="0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 επίπεδο</a:t>
            </a:r>
          </a:p>
          <a:p>
            <a:pPr lvl="2" rtl="0"/>
            <a:r>
              <a:rPr lang="el-GR" noProof="0"/>
              <a:t>Τρίτο επίπεδο</a:t>
            </a:r>
          </a:p>
          <a:p>
            <a:pPr lvl="3" rtl="0"/>
            <a:r>
              <a:rPr lang="el-GR" noProof="0"/>
              <a:t>Τέταρτο επίπεδο</a:t>
            </a:r>
          </a:p>
          <a:p>
            <a:pPr lvl="4" rtl="0"/>
            <a:r>
              <a:rPr lang="el-GR" noProof="0"/>
              <a:t>Πέμπτο επίπεδο</a:t>
            </a:r>
            <a:endParaRPr lang="el-GR" noProof="0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464BF5-0F90-4C52-8C53-0DC16C1D8BA2}" type="datetime1">
              <a:rPr lang="el-GR" noProof="0" smtClean="0"/>
              <a:t>10/12/2020</a:t>
            </a:fld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l-GR" noProof="0" smtClean="0"/>
              <a:t>‹#›</a:t>
            </a:fld>
            <a:endParaRPr lang="el-GR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rtlCol="0"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pPr rtl="0"/>
            <a:r>
              <a:rPr lang="el-GR" noProof="0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rtlCol="0"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 rtlCol="0"/>
          <a:lstStyle/>
          <a:p>
            <a:pPr rtl="0"/>
            <a:fld id="{D83D1AAB-B96A-499E-9507-15ED9329053F}" type="datetime1">
              <a:rPr lang="el-GR" noProof="0" smtClean="0"/>
              <a:t>10/12/2020</a:t>
            </a:fld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 rtlCol="0"/>
          <a:lstStyle/>
          <a:p>
            <a:pPr rtl="0"/>
            <a:endParaRPr lang="el-GR" noProof="0" dirty="0"/>
          </a:p>
        </p:txBody>
      </p:sp>
      <p:grpSp>
        <p:nvGrpSpPr>
          <p:cNvPr id="8" name="Ομάδα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Έλλειψη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Έλλειψη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 rtlCol="0"/>
          <a:lstStyle>
            <a:lvl1pPr>
              <a:defRPr sz="2800"/>
            </a:lvl1pPr>
          </a:lstStyle>
          <a:p>
            <a:pPr rtl="0"/>
            <a:fld id="{4FAB73BC-B049-4115-A692-8D63A059BFB8}" type="slidenum">
              <a:rPr lang="el-GR" noProof="0" smtClean="0"/>
              <a:pPr/>
              <a:t>‹#›</a:t>
            </a:fld>
            <a:endParaRPr lang="el-GR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noProof="0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 επίπεδο</a:t>
            </a:r>
          </a:p>
          <a:p>
            <a:pPr lvl="2" rtl="0"/>
            <a:r>
              <a:rPr lang="el-GR" noProof="0"/>
              <a:t>Τρίτο επίπεδο</a:t>
            </a:r>
          </a:p>
          <a:p>
            <a:pPr lvl="3" rtl="0"/>
            <a:r>
              <a:rPr lang="el-GR" noProof="0"/>
              <a:t>Τέταρτο επίπεδο</a:t>
            </a:r>
          </a:p>
          <a:p>
            <a:pPr lvl="4" rtl="0"/>
            <a:r>
              <a:rPr lang="el-GR" noProof="0"/>
              <a:t>Πέμπτο επίπεδο</a:t>
            </a:r>
            <a:endParaRPr lang="el-GR" noProof="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 επίπεδο</a:t>
            </a:r>
          </a:p>
          <a:p>
            <a:pPr lvl="2" rtl="0"/>
            <a:r>
              <a:rPr lang="el-GR" noProof="0"/>
              <a:t>Τρίτο επίπεδο</a:t>
            </a:r>
          </a:p>
          <a:p>
            <a:pPr lvl="3" rtl="0"/>
            <a:r>
              <a:rPr lang="el-GR" noProof="0"/>
              <a:t>Τέταρτο επίπεδο</a:t>
            </a:r>
          </a:p>
          <a:p>
            <a:pPr lvl="4" rtl="0"/>
            <a:r>
              <a:rPr lang="el-GR" noProof="0"/>
              <a:t>Πέμπτο επίπεδο</a:t>
            </a:r>
            <a:endParaRPr lang="el-GR" noProof="0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CA65D6-5CBF-46CD-B75F-257B84E0F35E}" type="datetime1">
              <a:rPr lang="el-GR" noProof="0" smtClean="0"/>
              <a:t>10/12/2020</a:t>
            </a:fld>
            <a:endParaRPr lang="el-GR" noProof="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l-GR" noProof="0" smtClean="0"/>
              <a:t>‹#›</a:t>
            </a:fld>
            <a:endParaRPr lang="el-GR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Τίτλος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noProof="0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 επίπεδο</a:t>
            </a:r>
          </a:p>
          <a:p>
            <a:pPr lvl="2" rtl="0"/>
            <a:r>
              <a:rPr lang="el-GR" noProof="0"/>
              <a:t>Τρίτο επίπεδο</a:t>
            </a:r>
          </a:p>
          <a:p>
            <a:pPr lvl="3" rtl="0"/>
            <a:r>
              <a:rPr lang="el-GR" noProof="0"/>
              <a:t>Τέταρτο επίπεδο</a:t>
            </a:r>
          </a:p>
          <a:p>
            <a:pPr lvl="4" rtl="0"/>
            <a:r>
              <a:rPr lang="el-GR" noProof="0"/>
              <a:t>Πέμπτο επίπεδο</a:t>
            </a:r>
            <a:endParaRPr lang="el-GR" noProof="0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 επίπεδο</a:t>
            </a:r>
          </a:p>
          <a:p>
            <a:pPr lvl="2" rtl="0"/>
            <a:r>
              <a:rPr lang="el-GR" noProof="0"/>
              <a:t>Τρίτο επίπεδο</a:t>
            </a:r>
          </a:p>
          <a:p>
            <a:pPr lvl="3" rtl="0"/>
            <a:r>
              <a:rPr lang="el-GR" noProof="0"/>
              <a:t>Τέταρτο επίπεδο</a:t>
            </a:r>
          </a:p>
          <a:p>
            <a:pPr lvl="4" rtl="0"/>
            <a:r>
              <a:rPr lang="el-GR" noProof="0"/>
              <a:t>Πέμπτο επίπεδο</a:t>
            </a:r>
            <a:endParaRPr lang="el-GR" noProof="0" dirty="0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6B61D7-1448-4A86-8175-AAAD24F2309C}" type="datetime1">
              <a:rPr lang="el-GR" noProof="0" smtClean="0"/>
              <a:t>10/12/2020</a:t>
            </a:fld>
            <a:endParaRPr lang="el-GR" noProof="0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l-GR" noProof="0" smtClean="0"/>
              <a:t>‹#›</a:t>
            </a:fld>
            <a:endParaRPr lang="el-GR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noProof="0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B75FDD-8FF2-43FE-A9F8-8BF72508B388}" type="datetime1">
              <a:rPr lang="el-GR" noProof="0" smtClean="0"/>
              <a:t>10/12/2020</a:t>
            </a:fld>
            <a:endParaRPr lang="el-GR" noProof="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l-GR" noProof="0" smtClean="0"/>
              <a:t>‹#›</a:t>
            </a:fld>
            <a:endParaRPr lang="el-GR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BE4696-36F9-4181-87F7-6947860D3760}" type="datetime1">
              <a:rPr lang="el-GR" noProof="0" smtClean="0"/>
              <a:t>10/12/2020</a:t>
            </a:fld>
            <a:endParaRPr lang="el-GR" noProof="0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l-GR" noProof="0" smtClean="0"/>
              <a:t>‹#›</a:t>
            </a:fld>
            <a:endParaRPr lang="el-GR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rtlCol="0" anchor="b">
            <a:normAutofit/>
          </a:bodyPr>
          <a:lstStyle>
            <a:lvl1pPr>
              <a:defRPr sz="3200" b="1"/>
            </a:lvl1pPr>
          </a:lstStyle>
          <a:p>
            <a:pPr rtl="0"/>
            <a:r>
              <a:rPr lang="el-GR" noProof="0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 επίπεδο</a:t>
            </a:r>
          </a:p>
          <a:p>
            <a:pPr lvl="2" rtl="0"/>
            <a:r>
              <a:rPr lang="el-GR" noProof="0"/>
              <a:t>Τρίτο επίπεδο</a:t>
            </a:r>
          </a:p>
          <a:p>
            <a:pPr lvl="3" rtl="0"/>
            <a:r>
              <a:rPr lang="el-GR" noProof="0"/>
              <a:t>Τέταρτο επίπεδο</a:t>
            </a:r>
          </a:p>
          <a:p>
            <a:pPr lvl="4" rtl="0"/>
            <a:r>
              <a:rPr lang="el-GR" noProof="0"/>
              <a:t>Πέμπτο επίπεδο</a:t>
            </a:r>
            <a:endParaRPr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8D2A20-F996-4880-8AE3-E7761FABBC06}" type="datetime1">
              <a:rPr lang="el-GR" noProof="0" smtClean="0"/>
              <a:t>10/12/2020</a:t>
            </a:fld>
            <a:endParaRPr lang="el-GR" noProof="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grpSp>
        <p:nvGrpSpPr>
          <p:cNvPr id="9" name="Ομάδα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Έλλειψη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Έλλειψη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l-GR" noProof="0" smtClean="0"/>
              <a:t>‹#›</a:t>
            </a:fld>
            <a:endParaRPr lang="el-GR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Ορθογώνιο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rtlCol="0" anchor="b">
            <a:normAutofit/>
          </a:bodyPr>
          <a:lstStyle>
            <a:lvl1pPr>
              <a:defRPr sz="3200" b="1"/>
            </a:lvl1pPr>
          </a:lstStyle>
          <a:p>
            <a:pPr rtl="0"/>
            <a:r>
              <a:rPr lang="el-GR" noProof="0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Θέση εικόνας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l-GR" noProof="0"/>
              <a:t>Κάντε κλικ στο εικονίδιο για να προσθέσετε εικόνα</a:t>
            </a:r>
            <a:endParaRPr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FCEE4C-D1E7-46CC-A218-F225A9FDD28E}" type="datetime1">
              <a:rPr lang="el-GR" noProof="0" smtClean="0"/>
              <a:t>10/12/2020</a:t>
            </a:fld>
            <a:endParaRPr lang="el-GR" noProof="0" dirty="0"/>
          </a:p>
        </p:txBody>
      </p:sp>
      <p:grpSp>
        <p:nvGrpSpPr>
          <p:cNvPr id="8" name="Ομάδα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Έλλειψη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Έλλειψη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l-GR" noProof="0" smtClean="0"/>
              <a:t>‹#›</a:t>
            </a:fld>
            <a:endParaRPr lang="el-GR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l-GR" noProof="0" dirty="0"/>
              <a:t>Κάντε κλικ για επεξεργασία των στυλ κειμένου του υποδείγματος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</a:lstStyle>
          <a:p>
            <a:fld id="{B0E9929F-89E5-4EC0-A111-7FD088949AAB}" type="datetime1">
              <a:rPr lang="el-GR" noProof="0" smtClean="0"/>
              <a:t>10/12/2020</a:t>
            </a:fld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</a:lstStyle>
          <a:p>
            <a:endParaRPr lang="el-GR" noProof="0" dirty="0"/>
          </a:p>
        </p:txBody>
      </p:sp>
      <p:grpSp>
        <p:nvGrpSpPr>
          <p:cNvPr id="7" name="Ομάδα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Έλλειψη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Έλλειψη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l-GR" noProof="0" smtClean="0"/>
              <a:pPr/>
              <a:t>‹#›</a:t>
            </a:fld>
            <a:endParaRPr lang="el-GR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5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diagramDrawing" Target="../diagrams/drawing1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1.xml"/><Relationship Id="rId4" Type="http://schemas.microsoft.com/office/2007/relationships/hdphoto" Target="../media/hdphoto3.wdp"/><Relationship Id="rId9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&#928;&#945;&#955;&#945;&#953;&#972;%20&#932;&#941;&#956;&#949;&#957;&#959;&#962;%20(&#917;&#963;&#954;&#943;%20&#932;&#950;&#945;&#956;&#943;)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V142OEpOVk" TargetMode="External"/><Relationship Id="rId2" Type="http://schemas.openxmlformats.org/officeDocument/2006/relationships/hyperlink" Target="http://photodentro.edu.gr/v/item/ds/8521/3513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Ορθογώνιο 66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l-GR" dirty="0">
              <a:latin typeface="Times New Roman" panose="02020603050405020304" pitchFamily="18" charset="0"/>
            </a:endParaRPr>
          </a:p>
        </p:txBody>
      </p:sp>
      <p:sp>
        <p:nvSpPr>
          <p:cNvPr id="69" name="Έλλειψη 68">
            <a:extLst>
              <a:ext uri="{FF2B5EF4-FFF2-40B4-BE49-F238E27FC236}">
                <a16:creationId xmlns:a16="http://schemas.microsoft.com/office/drawing/2014/main" id="{059D8741-EAD6-41B1-A882-70D70FC35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1035" y="1679569"/>
            <a:ext cx="3498864" cy="3498858"/>
          </a:xfrm>
          <a:prstGeom prst="ellipse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71" name="Έλλειψη 70">
            <a:extLst>
              <a:ext uri="{FF2B5EF4-FFF2-40B4-BE49-F238E27FC236}">
                <a16:creationId xmlns:a16="http://schemas.microsoft.com/office/drawing/2014/main" id="{45444F36-3103-4D11-A25F-C054D460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134" y="1864667"/>
            <a:ext cx="3128666" cy="3128662"/>
          </a:xfrm>
          <a:prstGeom prst="ellips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E065049-61CB-4100-B368-0965C29C6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895" y="2376862"/>
            <a:ext cx="2894121" cy="210427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rtl="0"/>
            <a:r>
              <a:rPr lang="el-GR" sz="3200" dirty="0">
                <a:solidFill>
                  <a:srgbClr val="FFFFFF"/>
                </a:solidFill>
              </a:rPr>
              <a:t>ΘΡΗΣΚΕΥΤΙΚΑ ΜΝΗΜΕΙΑ ΤΗΣ ΧΩΡΑΣ </a:t>
            </a:r>
            <a:r>
              <a:rPr lang="el-GR" sz="3200" dirty="0" err="1">
                <a:solidFill>
                  <a:srgbClr val="FFFFFF"/>
                </a:solidFill>
              </a:rPr>
              <a:t>ΜΑς</a:t>
            </a:r>
            <a:endParaRPr lang="el-GR" sz="3200" dirty="0">
              <a:solidFill>
                <a:srgbClr val="FFFFFF"/>
              </a:solidFill>
            </a:endParaRPr>
          </a:p>
        </p:txBody>
      </p:sp>
      <p:sp>
        <p:nvSpPr>
          <p:cNvPr id="73" name="Ορθογώνιο 72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62" name="Θέση περιεχομένου 2" descr="Σύμβολο κράτησης θέσης γραφικού λωρίδας χρόνου SmartArt">
            <a:extLst>
              <a:ext uri="{FF2B5EF4-FFF2-40B4-BE49-F238E27FC236}">
                <a16:creationId xmlns:a16="http://schemas.microsoft.com/office/drawing/2014/main" id="{F4FA5E27-6C7A-4375-9844-DFFB6C04C3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6804603"/>
              </p:ext>
            </p:extLst>
          </p:nvPr>
        </p:nvGraphicFramePr>
        <p:xfrm>
          <a:off x="5296652" y="725485"/>
          <a:ext cx="6895347" cy="5407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18F96FE-6669-4E41-803D-95627CF64F8A}"/>
              </a:ext>
            </a:extLst>
          </p:cNvPr>
          <p:cNvSpPr txBox="1"/>
          <p:nvPr/>
        </p:nvSpPr>
        <p:spPr>
          <a:xfrm>
            <a:off x="1246134" y="6132510"/>
            <a:ext cx="2961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ΓΟΥΓΟΥΣΗ ΠΕΤΡΟΥΛΑ</a:t>
            </a:r>
          </a:p>
        </p:txBody>
      </p:sp>
    </p:spTree>
    <p:extLst>
      <p:ext uri="{BB962C8B-B14F-4D97-AF65-F5344CB8AC3E}">
        <p14:creationId xmlns:p14="http://schemas.microsoft.com/office/powerpoint/2010/main" val="1220642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4659B2-F65B-4EEF-B04B-2C98AA3AF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8906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/>
              <a:t>ΤΑ ΘΡΗΣΚΕΥΤΙΚΑ ΜΝΗΜΕΙΑ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70BE808-416D-4766-82AE-6B464D56F4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«</a:t>
            </a:r>
            <a:r>
              <a:rPr lang="el-GR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Στο χωριό μου παίζουμε στο προαύλιο της εκκλησίας. Στο μεγάλο πανηγύρι η εκκλησία αλλάζει όψη. Μετά τη λειτουργία, ολόκληρο το χωριό και οι ξενιτεμένοι του συναντιόμαστε εκεί και γλεντάμε μέχρι αργά. Η εκκλησία αυτή είναι θρησκευτικό μνημείο του χωριού μας».</a:t>
            </a:r>
            <a:endParaRPr lang="el-GR" sz="2400" dirty="0"/>
          </a:p>
        </p:txBody>
      </p:sp>
      <p:pic>
        <p:nvPicPr>
          <p:cNvPr id="5" name="Θέση περιεχομένου 4" descr="ΒΙΟΙ ΑΓΙΩΝ || Άγιος Κοσμάς Γρεβενών: Εκδηλώσεις στη μνήμη του Αγίου Κοσμά  του Αιτωλού - Γρεβενά – ΝΕΑ- ΕΙΔΗΣΕΙΣ – news- GREVENA TV - O No 1  Ραδιοφωνικός σταθμός της Δυτικής Μακεδονίας με έδρα τα Γρεβενά">
            <a:extLst>
              <a:ext uri="{FF2B5EF4-FFF2-40B4-BE49-F238E27FC236}">
                <a16:creationId xmlns:a16="http://schemas.microsoft.com/office/drawing/2014/main" id="{113E488A-3BFF-4DB1-BC43-7267517B0332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2015231"/>
            <a:ext cx="2557770" cy="1757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5E3493E6-C048-4F72-9183-2707EE9164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4370" y="4329729"/>
            <a:ext cx="2871276" cy="184247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9E207BBC-FEC8-4F7D-86D6-0D3AF797D0E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 rot="950865">
            <a:off x="9279842" y="1965675"/>
            <a:ext cx="2317358" cy="2006353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2CE69347-EA28-4E6A-B82D-154A3BA386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7230" y="4464010"/>
            <a:ext cx="2409879" cy="190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83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E2699C0-09CA-46D9-8E6B-C895788EE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12222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/>
              <a:t>              ΤΟ ΑΓΙΟ ΟΡΟΣ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FCDCA6D-D934-4F97-A212-2A534DFBB4C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l-GR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Το </a:t>
            </a:r>
            <a:r>
              <a:rPr lang="el-GR" sz="1800" b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Άγιο(ν) Όρος</a:t>
            </a:r>
            <a:r>
              <a:rPr lang="el-GR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αποτελεί αυτοδιοίκητο τμήμα του </a:t>
            </a:r>
            <a:r>
              <a:rPr lang="el-GR" sz="180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Ελληνικού Κράτους</a:t>
            </a:r>
            <a:r>
              <a:rPr lang="el-GR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που βρίσκεται στη </a:t>
            </a:r>
            <a:r>
              <a:rPr lang="el-GR" sz="180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χερσόνησο του Άθω</a:t>
            </a:r>
            <a:r>
              <a:rPr lang="el-GR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της </a:t>
            </a:r>
            <a:r>
              <a:rPr lang="el-GR" sz="180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Χαλκιδικής</a:t>
            </a:r>
            <a:r>
              <a:rPr lang="el-GR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στη </a:t>
            </a:r>
            <a:r>
              <a:rPr lang="el-GR" sz="180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Μακεδονία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l-GR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Ανεπίσημα χαρακτηρίζεται ως «Αυτόνομη Μοναστική Πολιτεία». Από το </a:t>
            </a:r>
            <a:r>
              <a:rPr lang="el-GR" sz="180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1988</a:t>
            </a:r>
            <a:r>
              <a:rPr lang="el-GR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συγκαταλέγεται στον κατάλογο των </a:t>
            </a:r>
            <a:r>
              <a:rPr lang="el-GR" sz="180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Μνημείων Παγκόσμιας Πολιτιστικής Κληρονομιάς</a:t>
            </a:r>
            <a:r>
              <a:rPr lang="el-GR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ο μοναχισμός του Αγίου Όρους άρχισε περί τον 8 αιώνα.</a:t>
            </a:r>
            <a:r>
              <a:rPr lang="el-G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Αφετηρία του οργανωμένου κοινοβιακού βίου του Άθω θεωρείται το έτος 963, όταν ανεγέρθηκε το μοναστήρι της </a:t>
            </a:r>
            <a:r>
              <a:rPr lang="el-GR" sz="1800" b="1" u="sng" dirty="0">
                <a:solidFill>
                  <a:srgbClr val="3333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Μεγίστης Λαύρας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l-G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Σήμερα στο Άγιο Όρος υπάρχουν </a:t>
            </a:r>
            <a:r>
              <a:rPr lang="el-GR" sz="1800" b="1" u="sng" dirty="0">
                <a:solidFill>
                  <a:srgbClr val="3333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 μοναστήρια</a:t>
            </a:r>
            <a:r>
              <a:rPr lang="el-G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από τα οποία τα 17 είναι ελληνικά, ένα ρωσικό, ένα βουλγάρικο και ένα σέρβικο. </a:t>
            </a:r>
            <a:endParaRPr lang="el-GR" dirty="0"/>
          </a:p>
        </p:txBody>
      </p:sp>
      <p:pic>
        <p:nvPicPr>
          <p:cNvPr id="5" name="Θέση περιεχομένου 4" descr="Άγιον Όρος: Ο πολυσυζητημένος θεσμός του άβατου και πότε παραβιάστηκε">
            <a:extLst>
              <a:ext uri="{FF2B5EF4-FFF2-40B4-BE49-F238E27FC236}">
                <a16:creationId xmlns:a16="http://schemas.microsoft.com/office/drawing/2014/main" id="{54B5FA75-2F6C-4870-984C-EC20767CCFEF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54" b="-1216"/>
          <a:stretch/>
        </p:blipFill>
        <p:spPr bwMode="auto">
          <a:xfrm>
            <a:off x="6544741" y="2041865"/>
            <a:ext cx="2634769" cy="19619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713B0082-FE74-4D17-984B-3F198B602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2150" y="4163915"/>
            <a:ext cx="2748596" cy="1899533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11A4DB7B-FB5C-427B-ABDD-368D626E0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4214" y="1937376"/>
            <a:ext cx="1702921" cy="213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05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0C41E0-1804-4746-851A-F1E95F4DD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2691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sz="2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                      </a:t>
            </a:r>
            <a:r>
              <a:rPr lang="el-GR" sz="2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ΕκατονταπυλιανΗ</a:t>
            </a:r>
            <a:endParaRPr lang="el-GR" sz="28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58B06FB-2E28-4721-8542-9657CFB4CC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695635"/>
            <a:ext cx="4754880" cy="4476565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el-GR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Εκατονταπυλιανή βρίσκεται στην Πάρο, όπου σύμφωνα με την παράδοση 99 πύλες (πόρτες) είναι φανερές ενώ η 100η θα φανερωθεί με το άνοιγμα αντίστοιχης μυστικής πόρτας που βρίσκεται στην Αγιά Σοφία. Πρόκειται για ένα από τα σπουδαιότερα καλοδιατηρημένα παλαιοχριστιανικά μνημεία που βρίσκονται στην </a:t>
            </a:r>
            <a:r>
              <a:rPr lang="el-GR" sz="180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ελληνική επικράτεια</a:t>
            </a:r>
            <a:r>
              <a:rPr lang="el-GR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και μάλιστα το μεγαλύτερο σε μέγεθος. Σύμφωνα με την παράδοση το αρχικό κτίσμα του ναού αυτού ήταν έργο του Αυτοκράτορα του Βυζαντίου </a:t>
            </a:r>
            <a:r>
              <a:rPr lang="el-GR" sz="180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Μέγα και Αγίου Κωνσταντίνου</a:t>
            </a:r>
            <a:r>
              <a:rPr lang="el-GR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προς εκπλήρωση επιθυμίας της μητέρας του, της </a:t>
            </a:r>
            <a:r>
              <a:rPr lang="el-GR" sz="180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Αγίας Ελένης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582585B7-0E07-464C-BC90-B2324C07E7A9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628" y="1784751"/>
            <a:ext cx="3308527" cy="181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Εικόνα 5" descr="Παναγία Εκατονταπυλιανή: Ο ιστορικός ναός της Πάρου με τις 100 πόρτες. 99  φανερές και μία κρυφή | Road, Structures, Alley">
            <a:extLst>
              <a:ext uri="{FF2B5EF4-FFF2-40B4-BE49-F238E27FC236}">
                <a16:creationId xmlns:a16="http://schemas.microsoft.com/office/drawing/2014/main" id="{10383D73-F2DB-450F-A41B-4A18441E454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004" y="4014926"/>
            <a:ext cx="2199609" cy="24491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8401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14FDCA9-92CA-404C-8CAE-843EADFA6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115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l-GR" dirty="0"/>
              <a:t>                         ΑΧΡΙΑΝ ΤΣΑΜΙ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6B8566D-390A-4D97-A6BB-FE3AF63BFA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7" y="1580225"/>
            <a:ext cx="5100133" cy="5122416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9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9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παλιότερο τέμενος της Ξάνθης, το </a:t>
            </a:r>
            <a:r>
              <a:rPr lang="el-GR" sz="19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Αχριάν</a:t>
            </a:r>
            <a:r>
              <a:rPr lang="el-GR" sz="19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τζαμί (Τζαμί των </a:t>
            </a:r>
            <a:r>
              <a:rPr lang="el-GR" sz="19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Πομάκων</a:t>
            </a:r>
            <a:r>
              <a:rPr lang="el-GR" sz="19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που βρίσκεται στην Παλιά Ξάνθη (σημερινή συνοικία Ακροπόλεως, ο παλιός </a:t>
            </a:r>
            <a:r>
              <a:rPr lang="el-GR" sz="19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Αχριάν</a:t>
            </a:r>
            <a:r>
              <a:rPr lang="el-GR" sz="19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Μαχαλάς της πόλης). Χρονολογείται ότι χτίστηκε στο δεύτερο μισό του 16ου αι.</a:t>
            </a:r>
            <a:endParaRPr lang="el-GR" sz="19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l-GR" sz="19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Σύμφωνα με τη </a:t>
            </a:r>
            <a:r>
              <a:rPr lang="el-GR" sz="190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Συνθήκη της </a:t>
            </a:r>
            <a:r>
              <a:rPr lang="el-GR" sz="1900" u="none" strike="noStrike" dirty="0" err="1">
                <a:solidFill>
                  <a:srgbClr val="0B0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Λωζάνης</a:t>
            </a:r>
            <a:r>
              <a:rPr lang="el-GR" sz="19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του 1923, η Ελλάδα και η </a:t>
            </a:r>
            <a:r>
              <a:rPr lang="el-GR" sz="190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Τουρκία</a:t>
            </a:r>
            <a:r>
              <a:rPr lang="el-GR" sz="19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πραγματοποίησαν μια </a:t>
            </a:r>
            <a:r>
              <a:rPr lang="el-GR" sz="190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ανταλλαγή πληθυσμών</a:t>
            </a:r>
            <a:r>
              <a:rPr lang="el-GR" sz="19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όλοι οι χριστιανοί ορθόδοξοι κάτοικοι της Τουρκίας υποκείμενοι στον Οικουμενικό Πατριάρχη Κωνσταντινούπολης - τον Έλληνα Πατριάρχη - θα μετανάστευαν στην Ελλάδα εκτός από τις κοινότητες της </a:t>
            </a:r>
            <a:r>
              <a:rPr lang="el-GR" sz="190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Κωνσταντινούπολης</a:t>
            </a:r>
            <a:r>
              <a:rPr lang="el-GR" sz="19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l-GR" sz="190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Ίμβρου</a:t>
            </a:r>
            <a:r>
              <a:rPr lang="el-GR" sz="19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και </a:t>
            </a:r>
            <a:r>
              <a:rPr lang="el-GR" sz="1900" u="sng" dirty="0">
                <a:solidFill>
                  <a:srgbClr val="0B008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Τενέδου</a:t>
            </a:r>
            <a:r>
              <a:rPr lang="el-GR" sz="1900" dirty="0">
                <a:solidFill>
                  <a:srgbClr val="0B008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l-GR" sz="19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και όλοι οι μουσουλμάνοι στην Ελλάδα θα μετανάστευαν στην Τουρκία εκτός από τους μουσουλμάνους της Θράκης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l-GR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 </a:t>
            </a:r>
            <a:r>
              <a:rPr lang="el-GR" sz="1600" b="0" i="0" dirty="0">
                <a:effectLst/>
                <a:latin typeface="Roboto"/>
                <a:hlinkClick r:id="rId2"/>
              </a:rPr>
              <a:t>Παλαιό Τέμενος (</a:t>
            </a:r>
            <a:r>
              <a:rPr lang="el-GR" sz="1600" b="0" i="0" dirty="0" err="1">
                <a:effectLst/>
                <a:latin typeface="Roboto"/>
                <a:hlinkClick r:id="rId2"/>
              </a:rPr>
              <a:t>Εσκί</a:t>
            </a:r>
            <a:r>
              <a:rPr lang="el-GR" sz="1600" b="0" i="0" dirty="0">
                <a:effectLst/>
                <a:latin typeface="Roboto"/>
                <a:hlinkClick r:id="rId2"/>
              </a:rPr>
              <a:t> Τζαμί)</a:t>
            </a:r>
            <a:endParaRPr lang="el-GR" sz="1600" b="0" i="0" dirty="0">
              <a:effectLst/>
              <a:latin typeface="Roboto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l-GR" dirty="0"/>
          </a:p>
        </p:txBody>
      </p:sp>
      <p:pic>
        <p:nvPicPr>
          <p:cNvPr id="1026" name="Picture 2" descr="Αχριάν Τζαμί Ξάνθης | Ανατολική Μακεδονία - Θράκη">
            <a:extLst>
              <a:ext uri="{FF2B5EF4-FFF2-40B4-BE49-F238E27FC236}">
                <a16:creationId xmlns:a16="http://schemas.microsoft.com/office/drawing/2014/main" id="{6A313B1F-61CC-422E-B6B2-E3B29D53302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698" y="1642885"/>
            <a:ext cx="3178206" cy="249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Τζαμί">
            <a:extLst>
              <a:ext uri="{FF2B5EF4-FFF2-40B4-BE49-F238E27FC236}">
                <a16:creationId xmlns:a16="http://schemas.microsoft.com/office/drawing/2014/main" id="{A3A5BAED-B5A9-41B4-80A4-47698BA2EE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88BC43E9-5F5F-4D6A-A855-35E1E84A4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6052" y="4282257"/>
            <a:ext cx="3110329" cy="215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162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C1DAFD6-2F0B-4480-9611-BDDA05BDB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1"/>
            <a:ext cx="10058400" cy="88252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sz="44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          Τα </a:t>
            </a:r>
            <a:r>
              <a:rPr lang="el-GR" sz="4400" b="1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ΜετΕωρα</a:t>
            </a:r>
            <a:r>
              <a:rPr lang="el-GR" sz="44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l-GR" sz="44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272882D-E7D3-4CAD-ACFA-8031D72536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562469"/>
            <a:ext cx="4754880" cy="5131294"/>
          </a:xfrm>
        </p:spPr>
        <p:txBody>
          <a:bodyPr>
            <a:normAutofit/>
          </a:bodyPr>
          <a:lstStyle/>
          <a:p>
            <a:r>
              <a:rPr lang="el-GR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Τα </a:t>
            </a:r>
            <a:r>
              <a:rPr lang="el-GR" sz="1800" b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Μετέωρα</a:t>
            </a:r>
            <a:r>
              <a:rPr lang="el-GR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είναι ένα σύμπλεγμα από σκοτεινόχρωμους βράχους από </a:t>
            </a:r>
            <a:r>
              <a:rPr lang="el-GR" sz="180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ψαμμίτη</a:t>
            </a:r>
            <a:r>
              <a:rPr lang="el-GR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οι οποίοι υψώνονται έξω από την </a:t>
            </a:r>
            <a:r>
              <a:rPr lang="el-GR" sz="180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Καλαμπάκα</a:t>
            </a:r>
            <a:r>
              <a:rPr lang="el-GR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κοντά στα πρώτα υψώματα της </a:t>
            </a:r>
            <a:r>
              <a:rPr lang="el-GR" sz="180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Πίνδου</a:t>
            </a:r>
            <a:r>
              <a:rPr lang="el-GR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και των </a:t>
            </a:r>
            <a:r>
              <a:rPr lang="el-GR" sz="180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Χασίων</a:t>
            </a:r>
            <a:r>
              <a:rPr lang="el-GR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Τα μοναστήρια των Μετεώρων, που είναι χτισμένα στις κορυφές κάποιων από τους βράχους, είναι σήμερα το δεύτερο πλέον σημαντικό </a:t>
            </a:r>
            <a:r>
              <a:rPr lang="el-GR" sz="180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μοναστικό συγκρότημα</a:t>
            </a:r>
            <a:r>
              <a:rPr lang="el-GR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στην </a:t>
            </a:r>
            <a:r>
              <a:rPr lang="el-GR" sz="180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Ελλάδα</a:t>
            </a:r>
            <a:r>
              <a:rPr lang="el-GR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ύστερα από το </a:t>
            </a:r>
            <a:r>
              <a:rPr lang="el-GR" sz="180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Άγιο Όρος</a:t>
            </a:r>
            <a:r>
              <a:rPr lang="el-GR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Από τα τριάντα που υπήρξαν ιστορικά, σήμερα λειτουργούν μόνον έξι, τα οποία, από το </a:t>
            </a:r>
            <a:r>
              <a:rPr lang="el-GR" sz="180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1988</a:t>
            </a:r>
            <a:r>
              <a:rPr lang="el-GR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περιλαμβάνονται στον κατάλογο μνημείων παγκόσμιας κληρονομιάς της UNESCO.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6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http://photodentro.edu.gr/v/item/ds/8521/3513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6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https://youtu.be/DV142OEpOVk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02DAB69-9196-4D0F-B2B7-DBD5EC801E91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692" y="2910050"/>
            <a:ext cx="3099054" cy="1990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72281EA7-4FB8-4038-B2E5-C112EA475E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8720" y="1562469"/>
            <a:ext cx="3036200" cy="186653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B1CA49C5-44CE-46EE-8E22-6322CC8E76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2439" y="4776581"/>
            <a:ext cx="2935409" cy="199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632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4F2FBA8-D5B1-4B0F-B30F-B3E8B9394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557074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544C847-3FFA-4015-996A-D1F3659DA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12023" y="1669002"/>
            <a:ext cx="5553427" cy="4572000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el-GR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Οι συνήθειες και η καθημερινή ζωή μας έχουν σχέση και με τη θρησκεία μας. Κάθε θρησκεία έχει τη δική της τέχνη και τα δικά της μνημεία (π.χ. </a:t>
            </a:r>
            <a:r>
              <a:rPr lang="el-GR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Xριστιανισμός</a:t>
            </a:r>
            <a:r>
              <a:rPr lang="el-GR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εκκλησίες, </a:t>
            </a:r>
            <a:r>
              <a:rPr lang="el-GR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Mωαμεθανισμός</a:t>
            </a:r>
            <a:r>
              <a:rPr lang="el-GR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τζαμιά). Τα θρησκευτικά μνημεία ξεχωρίζουν για την ιστορία τους, την αρχιτεκτονική τους και τους θρύλους που τα συνοδεύουν στο χρόνο, αλλά και για όσα συμβολίζουν στη θρησκεία και τον πολιτισμό των λαών.</a:t>
            </a:r>
            <a:endParaRPr lang="el-G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pic>
        <p:nvPicPr>
          <p:cNvPr id="5" name="Θέση εικόνας 4" descr="Στο παρεκκλήσι του Αγίου Κοσμά του Αιτωλού ο Μητρ.Γρεβενών">
            <a:extLst>
              <a:ext uri="{FF2B5EF4-FFF2-40B4-BE49-F238E27FC236}">
                <a16:creationId xmlns:a16="http://schemas.microsoft.com/office/drawing/2014/main" id="{D37ABB96-019F-40EA-9561-92EE581C095D}"/>
              </a:ext>
            </a:extLst>
          </p:cNvPr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37" r="13337"/>
          <a:stretch>
            <a:fillRect/>
          </a:stretch>
        </p:blipFill>
        <p:spPr bwMode="auto">
          <a:xfrm>
            <a:off x="0" y="0"/>
            <a:ext cx="5628443" cy="47317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88612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Είδος Ξύλου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5193_TF89879641.potx" id="{B7C0DBF6-5E36-4023-80BC-D96A7F8B9841}" vid="{08675BFB-AB10-425E-B2CF-0893EA116A78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A9D615-5981-403D-BA81-11685916B2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8674FF-673D-40E4-90DC-427647F6395A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2EFE16CA-070B-4D00-B57F-1D59C2AB8F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Σχεδίαση ξυλογραφίας</Template>
  <TotalTime>49</TotalTime>
  <Words>565</Words>
  <Application>Microsoft Office PowerPoint</Application>
  <PresentationFormat>Ευρεία οθόνη</PresentationFormat>
  <Paragraphs>23</Paragraphs>
  <Slides>7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5" baseType="lpstr">
      <vt:lpstr>Arial</vt:lpstr>
      <vt:lpstr>Calibri</vt:lpstr>
      <vt:lpstr>Cambria</vt:lpstr>
      <vt:lpstr>Roboto</vt:lpstr>
      <vt:lpstr>Rockwell Extra Bold</vt:lpstr>
      <vt:lpstr>Times New Roman</vt:lpstr>
      <vt:lpstr>Wingdings</vt:lpstr>
      <vt:lpstr>Είδος Ξύλου</vt:lpstr>
      <vt:lpstr>ΘΡΗΣΚΕΥΤΙΚΑ ΜΝΗΜΕΙΑ ΤΗΣ ΧΩΡΑΣ ΜΑς</vt:lpstr>
      <vt:lpstr>ΤΑ ΘΡΗΣΚΕΥΤΙΚΑ ΜΝΗΜΕΙΑ</vt:lpstr>
      <vt:lpstr>              ΤΟ ΑΓΙΟ ΟΡΟΣ</vt:lpstr>
      <vt:lpstr>                             ΕκατονταπυλιανΗ</vt:lpstr>
      <vt:lpstr>                         ΑΧΡΙΑΝ ΤΣΑΜΙ</vt:lpstr>
      <vt:lpstr>                 Τα ΜετΕωρα 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Lorem Ipsum</dc:title>
  <dc:creator>user</dc:creator>
  <cp:lastModifiedBy>user</cp:lastModifiedBy>
  <cp:revision>6</cp:revision>
  <dcterms:created xsi:type="dcterms:W3CDTF">2020-12-10T10:36:51Z</dcterms:created>
  <dcterms:modified xsi:type="dcterms:W3CDTF">2020-12-10T11:26:07Z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