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49TsjfebAH0" TargetMode="External"/><Relationship Id="rId7" Type="http://schemas.microsoft.com/office/2007/relationships/hdphoto" Target="../media/hdphoto5.wdp"/><Relationship Id="rId2" Type="http://schemas.openxmlformats.org/officeDocument/2006/relationships/hyperlink" Target="https://artsandculture.google.com/streetview/acropolis-museum/IwFUpQvIJ1QDVA?sv_lng=23.7282022&amp;sv_lat=37.9681909&amp;sv_h=30&amp;sv_p=0&amp;sv_pid=9B5b1c4BEbzrUquDItR_lw&amp;sv_z=1.0000000000000004" TargetMode="Externa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25hhmgKfY00"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youtu.be/KDl5ceeEE7g" TargetMode="External"/><Relationship Id="rId2" Type="http://schemas.openxmlformats.org/officeDocument/2006/relationships/hyperlink" Target="https://el.wikipedia.org/wiki/%CE%A0%CF%81%CE%BF%CF%86%CE%BF%CF%81%CE%B9%CE%BA%CE%AE_%CE%BB%CE%BF%CE%B3%CE%BF%CF%84%CE%B5%CF%87%CE%BD%CE%AF%CE%B1" TargetMode="Externa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youtu.be/8cWzo7X8kf0" TargetMode="External"/><Relationship Id="rId2" Type="http://schemas.openxmlformats.org/officeDocument/2006/relationships/hyperlink" Target="https://youtu.be/ps7B0RanK3U" TargetMode="Externa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F8C940-7E8F-4599-9A02-6C31B6AA53BE}"/>
              </a:ext>
            </a:extLst>
          </p:cNvPr>
          <p:cNvSpPr>
            <a:spLocks noGrp="1"/>
          </p:cNvSpPr>
          <p:nvPr>
            <p:ph type="ctrTitle"/>
          </p:nvPr>
        </p:nvSpPr>
        <p:spPr/>
        <p:txBody>
          <a:bodyPr/>
          <a:lstStyle/>
          <a:p>
            <a:r>
              <a:rPr lang="el-GR" b="1" dirty="0">
                <a:solidFill>
                  <a:schemeClr val="accent2">
                    <a:lumMod val="60000"/>
                    <a:lumOff val="40000"/>
                  </a:schemeClr>
                </a:solidFill>
              </a:rPr>
              <a:t>ΠΑΡΑΔΟΣΗ</a:t>
            </a:r>
          </a:p>
        </p:txBody>
      </p:sp>
      <p:sp>
        <p:nvSpPr>
          <p:cNvPr id="3" name="Υπότιτλος 2">
            <a:extLst>
              <a:ext uri="{FF2B5EF4-FFF2-40B4-BE49-F238E27FC236}">
                <a16:creationId xmlns:a16="http://schemas.microsoft.com/office/drawing/2014/main" id="{29878DC2-8F14-4BB2-8A18-EB88A6635A07}"/>
              </a:ext>
            </a:extLst>
          </p:cNvPr>
          <p:cNvSpPr>
            <a:spLocks noGrp="1"/>
          </p:cNvSpPr>
          <p:nvPr>
            <p:ph type="subTitle" idx="1"/>
          </p:nvPr>
        </p:nvSpPr>
        <p:spPr>
          <a:xfrm>
            <a:off x="2692398" y="4660777"/>
            <a:ext cx="6815669" cy="317622"/>
          </a:xfrm>
        </p:spPr>
        <p:txBody>
          <a:bodyPr>
            <a:normAutofit fontScale="77500" lnSpcReduction="20000"/>
          </a:bodyPr>
          <a:lstStyle/>
          <a:p>
            <a:r>
              <a:rPr lang="el-GR" dirty="0"/>
              <a:t>ΓΟΥΓΟΥΣΗ ΠΕΤΡΟΥΛΑ</a:t>
            </a:r>
          </a:p>
        </p:txBody>
      </p:sp>
    </p:spTree>
    <p:extLst>
      <p:ext uri="{BB962C8B-B14F-4D97-AF65-F5344CB8AC3E}">
        <p14:creationId xmlns:p14="http://schemas.microsoft.com/office/powerpoint/2010/main" val="387043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E42748-1CA2-4DBB-9FAB-E0F8633E4E57}"/>
              </a:ext>
            </a:extLst>
          </p:cNvPr>
          <p:cNvSpPr>
            <a:spLocks noGrp="1"/>
          </p:cNvSpPr>
          <p:nvPr>
            <p:ph type="title"/>
          </p:nvPr>
        </p:nvSpPr>
        <p:spPr>
          <a:xfrm>
            <a:off x="1154098" y="896646"/>
            <a:ext cx="4101484" cy="479393"/>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b="1" dirty="0">
                <a:solidFill>
                  <a:schemeClr val="accent2">
                    <a:lumMod val="60000"/>
                    <a:lumOff val="40000"/>
                  </a:schemeClr>
                </a:solidFill>
              </a:rPr>
              <a:t>ΜΟΥΣΕΙΑ</a:t>
            </a:r>
          </a:p>
        </p:txBody>
      </p:sp>
      <p:sp>
        <p:nvSpPr>
          <p:cNvPr id="4" name="Θέση κειμένου 3">
            <a:extLst>
              <a:ext uri="{FF2B5EF4-FFF2-40B4-BE49-F238E27FC236}">
                <a16:creationId xmlns:a16="http://schemas.microsoft.com/office/drawing/2014/main" id="{C300BD93-B379-48D0-8AAF-C2C4F550CB9D}"/>
              </a:ext>
            </a:extLst>
          </p:cNvPr>
          <p:cNvSpPr>
            <a:spLocks noGrp="1"/>
          </p:cNvSpPr>
          <p:nvPr>
            <p:ph type="body" sz="half" idx="2"/>
          </p:nvPr>
        </p:nvSpPr>
        <p:spPr>
          <a:xfrm>
            <a:off x="896645" y="1376039"/>
            <a:ext cx="5513033" cy="4585315"/>
          </a:xfrm>
        </p:spPr>
        <p:txBody>
          <a:bodyPr>
            <a:normAutofit/>
          </a:bodyPr>
          <a:lstStyle/>
          <a:p>
            <a:pPr algn="just"/>
            <a:r>
              <a:rPr lang="el-GR" sz="1800" dirty="0">
                <a:effectLst/>
                <a:latin typeface="Times New Roman" panose="02020603050405020304" pitchFamily="18" charset="0"/>
                <a:ea typeface="Times New Roman" panose="02020603050405020304" pitchFamily="18" charset="0"/>
              </a:rPr>
              <a:t>ΕΙΔΗ ΜΟΥΣΕΙΩΝ:</a:t>
            </a: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Αρχαιολογικά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Τέχνης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Ιστορικά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Θεματικά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Λαογραφικά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Φυσικής Ιστορίας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Επιστημών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Πολεμικά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Νομισματικά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Ναυτικά</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120"/>
              </a:spcAft>
              <a:buSzPts val="1000"/>
              <a:buFont typeface="Symbol" panose="05050102010706020507" pitchFamily="18" charset="2"/>
              <a:buChar char=""/>
              <a:tabLst>
                <a:tab pos="457200" algn="l"/>
              </a:tabLst>
            </a:pPr>
            <a:r>
              <a:rPr lang="el-GR" sz="16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Εθνολογικά</a:t>
            </a:r>
          </a:p>
          <a:p>
            <a:pPr lvl="0" algn="l">
              <a:lnSpc>
                <a:spcPct val="107000"/>
              </a:lnSpc>
              <a:spcAft>
                <a:spcPts val="120"/>
              </a:spcAft>
              <a:buSzPts val="1000"/>
              <a:tabLst>
                <a:tab pos="457200" algn="l"/>
              </a:tabLst>
            </a:pPr>
            <a:r>
              <a:rPr lang="el-GR" b="1"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ΠΑΤΑ ΕΔΩ: ΜΟΥΣΕΙΟ ΑΚΡΟΠΟΛΗΣ</a:t>
            </a:r>
            <a:endParaRPr lang="el-GR"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120"/>
              </a:spcAft>
              <a:buSzPts val="1000"/>
              <a:tabLst>
                <a:tab pos="457200" algn="l"/>
              </a:tabLst>
            </a:pPr>
            <a:r>
              <a:rPr lang="el-GR" sz="1800" u="sng" dirty="0">
                <a:solidFill>
                  <a:srgbClr val="000000"/>
                </a:solidFill>
                <a:effectLst/>
                <a:latin typeface="Times New Roman" panose="02020603050405020304" pitchFamily="18" charset="0"/>
                <a:ea typeface="Times New Roman" panose="02020603050405020304" pitchFamily="18" charset="0"/>
                <a:hlinkClick r:id="rId3"/>
              </a:rPr>
              <a:t>https://youtu.be/49TsjfebAH0</a:t>
            </a:r>
            <a:endParaRPr lang="el-GR" sz="1800" dirty="0">
              <a:effectLst/>
              <a:latin typeface="Times New Roman" panose="02020603050405020304" pitchFamily="18" charset="0"/>
              <a:ea typeface="Times New Roman" panose="02020603050405020304" pitchFamily="18" charset="0"/>
            </a:endParaRPr>
          </a:p>
          <a:p>
            <a:pPr lvl="0" algn="l">
              <a:lnSpc>
                <a:spcPct val="107000"/>
              </a:lnSpc>
              <a:spcAft>
                <a:spcPts val="120"/>
              </a:spcAft>
              <a:buSzPts val="1000"/>
              <a:tabLst>
                <a:tab pos="457200" algn="l"/>
              </a:tabLst>
            </a:pPr>
            <a:endParaRPr lang="el-GR"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lvl="0" algn="l">
              <a:lnSpc>
                <a:spcPct val="107000"/>
              </a:lnSpc>
              <a:spcAft>
                <a:spcPts val="120"/>
              </a:spcAft>
              <a:buSzPts val="1000"/>
              <a:tabLst>
                <a:tab pos="457200" algn="l"/>
              </a:tabLst>
            </a:pPr>
            <a:endParaRPr lang="el-GR"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6" name="Θέση εικόνας 5" descr="Μουσεία - deryneia.org.cy">
            <a:extLst>
              <a:ext uri="{FF2B5EF4-FFF2-40B4-BE49-F238E27FC236}">
                <a16:creationId xmlns:a16="http://schemas.microsoft.com/office/drawing/2014/main" id="{2D4949FC-0D4A-4D71-9E0A-3FA7A3B06594}"/>
              </a:ext>
            </a:extLst>
          </p:cNvPr>
          <p:cNvPicPr>
            <a:picLocks noGrp="1"/>
          </p:cNvPicPr>
          <p:nvPr>
            <p:ph type="pic" idx="1"/>
          </p:nvPr>
        </p:nvPicPr>
        <p:blipFill>
          <a:blip r:embed="rId4">
            <a:extLst>
              <a:ext uri="{28A0092B-C50C-407E-A947-70E740481C1C}">
                <a14:useLocalDpi xmlns:a14="http://schemas.microsoft.com/office/drawing/2010/main" val="0"/>
              </a:ext>
            </a:extLst>
          </a:blip>
          <a:srcRect l="9564" r="9564"/>
          <a:stretch>
            <a:fillRect/>
          </a:stretch>
        </p:blipFill>
        <p:spPr bwMode="auto">
          <a:xfrm>
            <a:off x="7856707" y="763481"/>
            <a:ext cx="2885274" cy="2183613"/>
          </a:xfrm>
          <a:prstGeom prst="rect">
            <a:avLst/>
          </a:prstGeom>
          <a:noFill/>
          <a:ln>
            <a:noFill/>
          </a:ln>
        </p:spPr>
      </p:pic>
      <p:sp>
        <p:nvSpPr>
          <p:cNvPr id="7" name="AutoShape 4" descr="Υπ. Πολιτισμού: Προσλήψεις σε μουσεία με απολυτήριο Λυκείου, ΙΕΚ ή  Γυμνασίου (links) | workenter.gr">
            <a:extLst>
              <a:ext uri="{FF2B5EF4-FFF2-40B4-BE49-F238E27FC236}">
                <a16:creationId xmlns:a16="http://schemas.microsoft.com/office/drawing/2014/main" id="{8AA95FA4-5CD3-4978-8B35-A6C6F6A5FD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Εικόνα 7" descr="Υπ. Πολιτισμού: Προσλήψεις σε μουσεία με απολυτήριο Λυκείου, ΙΕΚ ή  Γυμνασίου (links) | workenter.gr">
            <a:extLst>
              <a:ext uri="{FF2B5EF4-FFF2-40B4-BE49-F238E27FC236}">
                <a16:creationId xmlns:a16="http://schemas.microsoft.com/office/drawing/2014/main" id="{58267102-7DD6-410A-AB3F-7387B82873C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41890" y="4271269"/>
            <a:ext cx="3139895" cy="1915930"/>
          </a:xfrm>
          <a:prstGeom prst="rect">
            <a:avLst/>
          </a:prstGeom>
          <a:noFill/>
          <a:ln>
            <a:noFill/>
          </a:ln>
        </p:spPr>
      </p:pic>
      <p:pic>
        <p:nvPicPr>
          <p:cNvPr id="9" name="Εικόνα 8" descr="ΜΟΥΣΕΙΑ | BOVARY">
            <a:extLst>
              <a:ext uri="{FF2B5EF4-FFF2-40B4-BE49-F238E27FC236}">
                <a16:creationId xmlns:a16="http://schemas.microsoft.com/office/drawing/2014/main" id="{0B8320FF-5631-4DFD-939E-990C138D196F}"/>
              </a:ext>
            </a:extLst>
          </p:cNvPr>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35561" y="3038297"/>
            <a:ext cx="3385161" cy="1915929"/>
          </a:xfrm>
          <a:prstGeom prst="rect">
            <a:avLst/>
          </a:prstGeom>
          <a:noFill/>
          <a:ln>
            <a:noFill/>
          </a:ln>
        </p:spPr>
      </p:pic>
    </p:spTree>
    <p:extLst>
      <p:ext uri="{BB962C8B-B14F-4D97-AF65-F5344CB8AC3E}">
        <p14:creationId xmlns:p14="http://schemas.microsoft.com/office/powerpoint/2010/main" val="189312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AE43A6-C27C-4020-80E9-C270D83749EF}"/>
              </a:ext>
            </a:extLst>
          </p:cNvPr>
          <p:cNvSpPr>
            <a:spLocks noGrp="1"/>
          </p:cNvSpPr>
          <p:nvPr>
            <p:ph type="title"/>
          </p:nvPr>
        </p:nvSpPr>
        <p:spPr>
          <a:xfrm>
            <a:off x="1295399" y="834502"/>
            <a:ext cx="5283028" cy="701336"/>
          </a:xfrm>
        </p:spPr>
        <p:style>
          <a:lnRef idx="1">
            <a:schemeClr val="accent5"/>
          </a:lnRef>
          <a:fillRef idx="2">
            <a:schemeClr val="accent5"/>
          </a:fillRef>
          <a:effectRef idx="1">
            <a:schemeClr val="accent5"/>
          </a:effectRef>
          <a:fontRef idx="minor">
            <a:schemeClr val="dk1"/>
          </a:fontRef>
        </p:style>
        <p:txBody>
          <a:bodyPr>
            <a:normAutofit/>
          </a:bodyPr>
          <a:lstStyle/>
          <a:p>
            <a:r>
              <a:rPr lang="el-GR" b="1" dirty="0">
                <a:solidFill>
                  <a:schemeClr val="accent2">
                    <a:lumMod val="60000"/>
                    <a:lumOff val="40000"/>
                  </a:schemeClr>
                </a:solidFill>
              </a:rPr>
              <a:t>ΘΡΥΛΟΙ</a:t>
            </a:r>
          </a:p>
        </p:txBody>
      </p:sp>
      <p:sp>
        <p:nvSpPr>
          <p:cNvPr id="3" name="Θέση εικόνας 2">
            <a:extLst>
              <a:ext uri="{FF2B5EF4-FFF2-40B4-BE49-F238E27FC236}">
                <a16:creationId xmlns:a16="http://schemas.microsoft.com/office/drawing/2014/main" id="{C53F0AB3-85EF-4823-AB39-CEEDD3D0FC45}"/>
              </a:ext>
            </a:extLst>
          </p:cNvPr>
          <p:cNvSpPr>
            <a:spLocks noGrp="1"/>
          </p:cNvSpPr>
          <p:nvPr>
            <p:ph type="pic" idx="1"/>
          </p:nvPr>
        </p:nvSpPr>
        <p:spPr>
          <a:xfrm>
            <a:off x="7182035" y="949912"/>
            <a:ext cx="4314548" cy="4776186"/>
          </a:xfrm>
          <a:prstGeom prst="roundRect">
            <a:avLst>
              <a:gd name="adj" fmla="val 0"/>
            </a:avLst>
          </a:prstGeom>
        </p:spPr>
      </p:sp>
      <p:sp>
        <p:nvSpPr>
          <p:cNvPr id="4" name="Θέση κειμένου 3">
            <a:extLst>
              <a:ext uri="{FF2B5EF4-FFF2-40B4-BE49-F238E27FC236}">
                <a16:creationId xmlns:a16="http://schemas.microsoft.com/office/drawing/2014/main" id="{7A42649E-0D11-4402-9EF5-3A7E3CCC6092}"/>
              </a:ext>
            </a:extLst>
          </p:cNvPr>
          <p:cNvSpPr>
            <a:spLocks noGrp="1"/>
          </p:cNvSpPr>
          <p:nvPr>
            <p:ph type="body" sz="half" idx="2"/>
          </p:nvPr>
        </p:nvSpPr>
        <p:spPr>
          <a:xfrm>
            <a:off x="621437" y="1535838"/>
            <a:ext cx="6560598" cy="4487660"/>
          </a:xfrm>
        </p:spPr>
        <p:txBody>
          <a:bodyPr>
            <a:normAutofit fontScale="70000" lnSpcReduction="20000"/>
          </a:bodyPr>
          <a:lstStyle/>
          <a:p>
            <a:r>
              <a:rPr lang="el-GR" sz="18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Θρύλος </a:t>
            </a:r>
            <a:r>
              <a:rPr lang="el-GR" sz="18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είναι μια αφήγηση από ανθρώπινες ενέργειες που συχνά έχουν παραποιηθεί από τη λαϊκή φαντασία.</a:t>
            </a:r>
            <a:endParaRPr lang="el-GR" sz="18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l-GR" sz="2200" dirty="0">
                <a:solidFill>
                  <a:srgbClr val="282828"/>
                </a:solidFill>
                <a:effectLst/>
                <a:latin typeface="Verdana" panose="020B0604030504040204" pitchFamily="34" charset="0"/>
                <a:ea typeface="Calibri" panose="020F0502020204030204" pitchFamily="34" charset="0"/>
                <a:cs typeface="Times New Roman" panose="02020603050405020304" pitchFamily="18" charset="0"/>
              </a:rPr>
              <a:t>Ένας θρύλος είναι και αυτός:</a:t>
            </a:r>
          </a:p>
          <a:p>
            <a:pPr algn="l"/>
            <a:r>
              <a:rPr lang="el-GR" sz="2200" dirty="0">
                <a:solidFill>
                  <a:srgbClr val="282828"/>
                </a:solidFill>
                <a:effectLst/>
                <a:latin typeface="Verdana" panose="020B0604030504040204" pitchFamily="34" charset="0"/>
                <a:ea typeface="Calibri" panose="020F0502020204030204" pitchFamily="34" charset="0"/>
                <a:cs typeface="Times New Roman" panose="02020603050405020304" pitchFamily="18" charset="0"/>
              </a:rPr>
              <a:t>Όταν ο Μέγα Αλέξανδρος είχε κατακτήσει τον κόσμο, ρώτησε τους συμβούλους του: " Πως μπορώ να ζήσω πολλά χρόνια, πως μπορώ να γίνω για πάντα νέος;" Ο Αλέξανδρος τότε πήρε το σπαθί και το κοντάρι του και ανέβηκε στον Βουκεφάλα και ξεκίνησε για την Άκρη του Κόσμου.</a:t>
            </a:r>
            <a: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 Ο Αλέξανδρος ξέχασε να πει στην αδερφή του τι έχει μέσα στο παγούρι και μια μέρα που πήγε να γυαλίσει το παγούρι η αδερφή του, έχυσε το Αθάνατο Νερό. </a:t>
            </a:r>
            <a:b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br>
            <a: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Μόλις έμαθε τι έκανε, η αδερφή του Αλέξανδρου, έπεσε σε θλίψη.</a:t>
            </a:r>
            <a:b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br>
            <a: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 Θεέ μου τι έκανα... είπε. Θα πεθάνει ο αδερφός μου και θα φταίω εγώ! Πρέπει αν γίνει αυτό να μπορέσω να τον ζωντανέψω ξανά...</a:t>
            </a:r>
            <a:b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br>
            <a: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Και με μια κίνηση έπεσε στην θάλασσα και έγινε Γοργόνα!</a:t>
            </a:r>
            <a:b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br>
            <a: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Από τότε τριγυρνάει στις θάλασσες και μόλις δει καράβι ρωτάει τους ναυτικούς:</a:t>
            </a:r>
            <a:br>
              <a:rPr lang="el-GR" sz="2200" b="1"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br>
            <a:r>
              <a:rPr lang="el-GR" sz="2200" b="1"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Ζει ο βασιλιάς Αλέξανδρος ;</a:t>
            </a:r>
            <a:b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br>
            <a:r>
              <a:rPr lang="el-GR" sz="2200" dirty="0">
                <a:solidFill>
                  <a:srgbClr val="282828"/>
                </a:solidFill>
                <a:effectLst/>
                <a:latin typeface="Verdana" panose="020B0604030504040204" pitchFamily="34" charset="0"/>
                <a:ea typeface="Times New Roman" panose="02020603050405020304" pitchFamily="18" charset="0"/>
                <a:cs typeface="Times New Roman" panose="02020603050405020304" pitchFamily="18" charset="0"/>
              </a:rPr>
              <a:t>Αλίμονο σε αυτούς που θα απαντήσουν ότι ο Μέγα Αλέξανδρος πέθανε...Τότε η Γοργόνα οργισμένη σηκώνει κύματα, προκαλεί φοβερή τρικυμία και καταστρέφει το πλοίο και όσους είναι σε αυτό!</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18" name="Εικόνα 17" descr="Conspiracy Feeds: Ο Αλέξανδρος και η Κύνα - Το αθάνατο νερό">
            <a:extLst>
              <a:ext uri="{FF2B5EF4-FFF2-40B4-BE49-F238E27FC236}">
                <a16:creationId xmlns:a16="http://schemas.microsoft.com/office/drawing/2014/main" id="{94A33B64-9115-46BB-A5E8-5B76EB40975D}"/>
              </a:ext>
            </a:extLst>
          </p:cNvPr>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785643" y="1861236"/>
            <a:ext cx="3710940" cy="2602865"/>
          </a:xfrm>
          <a:prstGeom prst="rect">
            <a:avLst/>
          </a:prstGeom>
          <a:noFill/>
          <a:ln>
            <a:noFill/>
          </a:ln>
        </p:spPr>
      </p:pic>
    </p:spTree>
    <p:extLst>
      <p:ext uri="{BB962C8B-B14F-4D97-AF65-F5344CB8AC3E}">
        <p14:creationId xmlns:p14="http://schemas.microsoft.com/office/powerpoint/2010/main" val="183710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A7EBE-2DE5-4341-9611-A163AE249A6C}"/>
              </a:ext>
            </a:extLst>
          </p:cNvPr>
          <p:cNvSpPr>
            <a:spLocks noGrp="1"/>
          </p:cNvSpPr>
          <p:nvPr>
            <p:ph type="title"/>
          </p:nvPr>
        </p:nvSpPr>
        <p:spPr>
          <a:xfrm>
            <a:off x="1033822" y="1041400"/>
            <a:ext cx="5451630" cy="51219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b="1" dirty="0">
                <a:solidFill>
                  <a:schemeClr val="accent2">
                    <a:lumMod val="60000"/>
                    <a:lumOff val="40000"/>
                  </a:schemeClr>
                </a:solidFill>
              </a:rPr>
              <a:t>ΜΥΘΟΙ</a:t>
            </a:r>
          </a:p>
        </p:txBody>
      </p:sp>
      <p:sp>
        <p:nvSpPr>
          <p:cNvPr id="4" name="Θέση κειμένου 3">
            <a:extLst>
              <a:ext uri="{FF2B5EF4-FFF2-40B4-BE49-F238E27FC236}">
                <a16:creationId xmlns:a16="http://schemas.microsoft.com/office/drawing/2014/main" id="{53230782-53E4-4A86-879C-EDA03949E827}"/>
              </a:ext>
            </a:extLst>
          </p:cNvPr>
          <p:cNvSpPr>
            <a:spLocks noGrp="1"/>
          </p:cNvSpPr>
          <p:nvPr>
            <p:ph type="body" sz="half" idx="2"/>
          </p:nvPr>
        </p:nvSpPr>
        <p:spPr>
          <a:xfrm>
            <a:off x="896645" y="1553591"/>
            <a:ext cx="5588807" cy="4181383"/>
          </a:xfrm>
        </p:spPr>
        <p:txBody>
          <a:bodyPr/>
          <a:lstStyle/>
          <a:p>
            <a:r>
              <a:rPr lang="el-GR" sz="1400" b="1" i="0" dirty="0">
                <a:solidFill>
                  <a:schemeClr val="accent4">
                    <a:lumMod val="75000"/>
                  </a:schemeClr>
                </a:solidFill>
                <a:effectLst/>
                <a:latin typeface="Arial" panose="020B0604020202020204" pitchFamily="34" charset="0"/>
              </a:rPr>
              <a:t>Ο μύθος σύμφωνα με την </a:t>
            </a:r>
            <a:r>
              <a:rPr lang="el-GR" sz="1400" b="1" i="0" u="none" strike="noStrike" dirty="0">
                <a:solidFill>
                  <a:schemeClr val="accent4">
                    <a:lumMod val="75000"/>
                  </a:schemeClr>
                </a:solidFill>
                <a:effectLst/>
                <a:latin typeface="Arial" panose="020B0604020202020204" pitchFamily="34" charset="0"/>
              </a:rPr>
              <a:t>ανθρωπολογική</a:t>
            </a:r>
            <a:r>
              <a:rPr lang="el-GR" sz="1400" b="1" i="0" dirty="0">
                <a:solidFill>
                  <a:schemeClr val="accent4">
                    <a:lumMod val="75000"/>
                  </a:schemeClr>
                </a:solidFill>
                <a:effectLst/>
                <a:latin typeface="Arial" panose="020B0604020202020204" pitchFamily="34" charset="0"/>
              </a:rPr>
              <a:t> ερμηνεία του όρου είναι ιερή ή θρησκευτική αφήγηση της οποίας το περιεχόμενο σχετίζεται με την προέλευση ή τη δημιουργία φυσικών, υπερφυσικών ή </a:t>
            </a:r>
            <a:r>
              <a:rPr lang="el-GR" sz="1400" b="1" i="0" u="none" strike="noStrike" dirty="0">
                <a:solidFill>
                  <a:schemeClr val="accent4">
                    <a:lumMod val="75000"/>
                  </a:schemeClr>
                </a:solidFill>
                <a:effectLst/>
                <a:latin typeface="Arial" panose="020B0604020202020204" pitchFamily="34" charset="0"/>
              </a:rPr>
              <a:t>πολιτιστικών</a:t>
            </a:r>
            <a:r>
              <a:rPr lang="el-GR" sz="1400" b="1" i="0" dirty="0">
                <a:solidFill>
                  <a:schemeClr val="accent4">
                    <a:lumMod val="75000"/>
                  </a:schemeClr>
                </a:solidFill>
                <a:effectLst/>
                <a:latin typeface="Arial" panose="020B0604020202020204" pitchFamily="34" charset="0"/>
              </a:rPr>
              <a:t> φαινομένων.</a:t>
            </a:r>
          </a:p>
          <a:p>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Στην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Ελληνική μυθολογία</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ο </a:t>
            </a:r>
            <a:r>
              <a:rPr lang="el-GR" sz="1800" b="1"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Μινώταυρος</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ήταν ένα σώμα ανθρώπου και κεφάλι και ουρά ταύρου. Πέρα από την περιγραφική αυτή ονομασία του, το όνομα του Μινώταυρου ήταν Αστέριος. Κάποιες φορές αναπαρίσταται ακόμη ως ταύρος με κορμό ανθρώπου, σε αντιστοιχία με τον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Κένταυρο</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Κατοικούσε στο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Λαβύρινθο</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κτίσμα που φτιάχτηκε από το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Δαίδαλο</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κατόπιν εντολής του βασιλιά της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Κρήτης</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Μίνωα</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Ο Μινώταυρος σκοτώθηκε από τον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Θησέα</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5" name="Θέση εικόνας 4">
            <a:extLst>
              <a:ext uri="{FF2B5EF4-FFF2-40B4-BE49-F238E27FC236}">
                <a16:creationId xmlns:a16="http://schemas.microsoft.com/office/drawing/2014/main" id="{04652948-CB88-429C-9FB2-EC8B171705E8}"/>
              </a:ext>
            </a:extLst>
          </p:cNvPr>
          <p:cNvPicPr>
            <a:picLocks noGrp="1"/>
          </p:cNvPicPr>
          <p:nvPr>
            <p:ph type="pic" idx="1"/>
          </p:nvPr>
        </p:nvPicPr>
        <p:blipFill>
          <a:blip r:embed="rId2">
            <a:extLst>
              <a:ext uri="{28A0092B-C50C-407E-A947-70E740481C1C}">
                <a14:useLocalDpi xmlns:a14="http://schemas.microsoft.com/office/drawing/2010/main" val="0"/>
              </a:ext>
            </a:extLst>
          </a:blip>
          <a:srcRect l="2510" r="2510"/>
          <a:stretch>
            <a:fillRect/>
          </a:stretch>
        </p:blipFill>
        <p:spPr bwMode="auto">
          <a:xfrm>
            <a:off x="7173156" y="1349404"/>
            <a:ext cx="3985381" cy="4181383"/>
          </a:xfrm>
          <a:prstGeom prst="rect">
            <a:avLst/>
          </a:prstGeom>
          <a:noFill/>
          <a:ln>
            <a:noFill/>
          </a:ln>
        </p:spPr>
      </p:pic>
    </p:spTree>
    <p:extLst>
      <p:ext uri="{BB962C8B-B14F-4D97-AF65-F5344CB8AC3E}">
        <p14:creationId xmlns:p14="http://schemas.microsoft.com/office/powerpoint/2010/main" val="37580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02E2C9-A0F1-4BB9-B8F6-FF9624D559E8}"/>
              </a:ext>
            </a:extLst>
          </p:cNvPr>
          <p:cNvSpPr>
            <a:spLocks noGrp="1"/>
          </p:cNvSpPr>
          <p:nvPr>
            <p:ph type="title"/>
          </p:nvPr>
        </p:nvSpPr>
        <p:spPr>
          <a:xfrm>
            <a:off x="1295399" y="870013"/>
            <a:ext cx="4800601" cy="577048"/>
          </a:xfrm>
        </p:spPr>
        <p:style>
          <a:lnRef idx="1">
            <a:schemeClr val="accent5"/>
          </a:lnRef>
          <a:fillRef idx="2">
            <a:schemeClr val="accent5"/>
          </a:fillRef>
          <a:effectRef idx="1">
            <a:schemeClr val="accent5"/>
          </a:effectRef>
          <a:fontRef idx="minor">
            <a:schemeClr val="dk1"/>
          </a:fontRef>
        </p:style>
        <p:txBody>
          <a:bodyPr/>
          <a:lstStyle/>
          <a:p>
            <a:r>
              <a:rPr lang="el-GR" b="1" dirty="0">
                <a:solidFill>
                  <a:schemeClr val="accent2">
                    <a:lumMod val="60000"/>
                    <a:lumOff val="40000"/>
                  </a:schemeClr>
                </a:solidFill>
              </a:rPr>
              <a:t>ΠΑΡΑΜΥΘΙΑ</a:t>
            </a:r>
          </a:p>
        </p:txBody>
      </p:sp>
      <p:sp>
        <p:nvSpPr>
          <p:cNvPr id="4" name="Θέση κειμένου 3">
            <a:extLst>
              <a:ext uri="{FF2B5EF4-FFF2-40B4-BE49-F238E27FC236}">
                <a16:creationId xmlns:a16="http://schemas.microsoft.com/office/drawing/2014/main" id="{C28E070C-B35D-418E-9D93-5D59F8411EC9}"/>
              </a:ext>
            </a:extLst>
          </p:cNvPr>
          <p:cNvSpPr>
            <a:spLocks noGrp="1"/>
          </p:cNvSpPr>
          <p:nvPr>
            <p:ph type="body" sz="half" idx="2"/>
          </p:nvPr>
        </p:nvSpPr>
        <p:spPr>
          <a:xfrm>
            <a:off x="816745" y="1961965"/>
            <a:ext cx="5541194" cy="4172505"/>
          </a:xfrm>
        </p:spPr>
        <p:txBody>
          <a:bodyPr>
            <a:normAutofit fontScale="77500" lnSpcReduction="20000"/>
          </a:bodyPr>
          <a:lstStyle/>
          <a:p>
            <a:pPr algn="l"/>
            <a:r>
              <a:rPr lang="el-GR" sz="1600" b="1" dirty="0">
                <a:solidFill>
                  <a:schemeClr val="accent4">
                    <a:lumMod val="75000"/>
                  </a:schemeClr>
                </a:solidFill>
                <a:effectLst/>
                <a:latin typeface="Ubuntu"/>
                <a:ea typeface="Calibri" panose="020F0502020204030204" pitchFamily="34" charset="0"/>
                <a:cs typeface="Times New Roman" panose="02020603050405020304" pitchFamily="18" charset="0"/>
              </a:rPr>
              <a:t>Τα λαϊκά παραμύθια είναι οι ιστορίες που μεταδόθηκαν με τον προφορικό λόγο και προέρχονται από τη </a:t>
            </a:r>
            <a:r>
              <a:rPr lang="el-GR" sz="1600" b="1" u="sng" dirty="0">
                <a:solidFill>
                  <a:schemeClr val="accent4">
                    <a:lumMod val="75000"/>
                  </a:schemeClr>
                </a:solidFill>
                <a:effectLst/>
                <a:latin typeface="Ubuntu"/>
                <a:ea typeface="Calibri" panose="020F0502020204030204" pitchFamily="34" charset="0"/>
                <a:cs typeface="Times New Roman" panose="02020603050405020304" pitchFamily="18" charset="0"/>
              </a:rPr>
              <a:t>φαντασία</a:t>
            </a:r>
            <a:r>
              <a:rPr lang="el-GR" sz="1600" b="1" dirty="0">
                <a:solidFill>
                  <a:schemeClr val="accent4">
                    <a:lumMod val="75000"/>
                  </a:schemeClr>
                </a:solidFill>
                <a:effectLst/>
                <a:latin typeface="Ubuntu"/>
                <a:ea typeface="Calibri" panose="020F0502020204030204" pitchFamily="34" charset="0"/>
                <a:cs typeface="Times New Roman" panose="02020603050405020304" pitchFamily="18" charset="0"/>
              </a:rPr>
              <a:t> απλών και καθημερινών ανθρώπων. Πολλές φορές είναι ρεαλιστικά και άλλες φορές είναι μαγικά, με φανταστικούς ήρωες και μέρη.</a:t>
            </a:r>
          </a:p>
          <a:p>
            <a:pPr algn="l"/>
            <a:r>
              <a:rPr lang="el-GR" sz="2800" dirty="0">
                <a:solidFill>
                  <a:schemeClr val="tx1"/>
                </a:solidFill>
                <a:latin typeface="Ubuntu"/>
                <a:ea typeface="Calibri" panose="020F0502020204030204" pitchFamily="34" charset="0"/>
                <a:cs typeface="Times New Roman" panose="02020603050405020304" pitchFamily="18" charset="0"/>
              </a:rPr>
              <a:t>Ένα λαϊκό παραμύθι είναι και «το πιο γλυκό ψωμί»:</a:t>
            </a:r>
            <a:r>
              <a:rPr lang="en-US" sz="2800" dirty="0">
                <a:solidFill>
                  <a:schemeClr val="tx1"/>
                </a:solidFill>
                <a:latin typeface="Ubuntu"/>
                <a:ea typeface="Calibri" panose="020F0502020204030204" pitchFamily="34" charset="0"/>
                <a:cs typeface="Times New Roman" panose="02020603050405020304" pitchFamily="18" charset="0"/>
                <a:hlinkClick r:id="rId2"/>
              </a:rPr>
              <a:t>https://youtu.be/25hhmgKfY00</a:t>
            </a:r>
            <a:endParaRPr lang="el-GR" sz="2800" dirty="0">
              <a:solidFill>
                <a:schemeClr val="tx1"/>
              </a:solidFill>
              <a:latin typeface="Ubuntu"/>
              <a:ea typeface="Calibri" panose="020F0502020204030204" pitchFamily="34" charset="0"/>
              <a:cs typeface="Times New Roman" panose="02020603050405020304" pitchFamily="18" charset="0"/>
            </a:endParaRPr>
          </a:p>
          <a:p>
            <a:pPr algn="l"/>
            <a:endParaRPr lang="el-GR" sz="2000" b="0" i="0" dirty="0">
              <a:solidFill>
                <a:srgbClr val="000000"/>
              </a:solidFill>
              <a:effectLst/>
              <a:latin typeface="Roboto"/>
            </a:endParaRPr>
          </a:p>
          <a:p>
            <a:pPr algn="l"/>
            <a:r>
              <a:rPr lang="el-GR" sz="2000" b="0" i="0" dirty="0">
                <a:solidFill>
                  <a:srgbClr val="000000"/>
                </a:solidFill>
                <a:effectLst/>
                <a:latin typeface="Roboto"/>
              </a:rPr>
              <a:t>Ραδιοφωνικό Μουσικό Παραμυθόδραμα βασισμένο στην κεφαλλονίτικη παραλλαγή μιας παλαιάς λαϊκής αφήγησης - από τα Κείμενα Νεοελληνικής Λογοτεχνίας της Α' Γυμνασίου αφήγηση: Αιμιλία Φουντούκη πρωτότυπη μουσική: Γιώργος Χατζημιχελάκ</a:t>
            </a:r>
            <a:endParaRPr lang="el-GR" sz="2400" b="0" i="0" dirty="0">
              <a:solidFill>
                <a:srgbClr val="000000"/>
              </a:solidFill>
              <a:effectLst/>
              <a:latin typeface="Roboto"/>
            </a:endParaRPr>
          </a:p>
          <a:p>
            <a:br>
              <a:rPr lang="el-GR" sz="2400" dirty="0">
                <a:effectLst/>
              </a:rPr>
            </a:br>
            <a:endParaRPr lang="el-GR" sz="2400" dirty="0">
              <a:solidFill>
                <a:schemeClr val="tx1"/>
              </a:solidFill>
              <a:latin typeface="Ubuntu"/>
              <a:ea typeface="Calibri" panose="020F0502020204030204" pitchFamily="34" charset="0"/>
              <a:cs typeface="Times New Roman" panose="02020603050405020304" pitchFamily="18" charset="0"/>
            </a:endParaRPr>
          </a:p>
          <a:p>
            <a:pPr algn="l"/>
            <a:endParaRPr lang="el-G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6" name="Θέση εικόνας 5" descr="Και φτάσαμε στην... Τρίτη: Το πιο γλυκό ψωμί 1">
            <a:extLst>
              <a:ext uri="{FF2B5EF4-FFF2-40B4-BE49-F238E27FC236}">
                <a16:creationId xmlns:a16="http://schemas.microsoft.com/office/drawing/2014/main" id="{2F07E938-77CC-4221-9B0F-C024916A703F}"/>
              </a:ext>
            </a:extLst>
          </p:cNvPr>
          <p:cNvPicPr>
            <a:picLocks noGrp="1"/>
          </p:cNvPicPr>
          <p:nvPr>
            <p:ph type="pic" idx="1"/>
          </p:nvPr>
        </p:nvPicPr>
        <p:blipFill rotWithShape="1">
          <a:blip r:embed="rId3" cstate="print">
            <a:extLst>
              <a:ext uri="{28A0092B-C50C-407E-A947-70E740481C1C}">
                <a14:useLocalDpi xmlns:a14="http://schemas.microsoft.com/office/drawing/2010/main" val="0"/>
              </a:ext>
            </a:extLst>
          </a:blip>
          <a:srcRect l="13236" r="13236"/>
          <a:stretch/>
        </p:blipFill>
        <p:spPr bwMode="auto">
          <a:xfrm>
            <a:off x="6862438" y="1041400"/>
            <a:ext cx="4296099" cy="42763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997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F5CA61-DC96-47DB-8283-9566C5512E82}"/>
              </a:ext>
            </a:extLst>
          </p:cNvPr>
          <p:cNvSpPr>
            <a:spLocks noGrp="1"/>
          </p:cNvSpPr>
          <p:nvPr>
            <p:ph type="title"/>
          </p:nvPr>
        </p:nvSpPr>
        <p:spPr>
          <a:xfrm>
            <a:off x="781235" y="914400"/>
            <a:ext cx="5921406" cy="639192"/>
          </a:xfrm>
        </p:spPr>
        <p:style>
          <a:lnRef idx="1">
            <a:schemeClr val="accent5"/>
          </a:lnRef>
          <a:fillRef idx="2">
            <a:schemeClr val="accent5"/>
          </a:fillRef>
          <a:effectRef idx="1">
            <a:schemeClr val="accent5"/>
          </a:effectRef>
          <a:fontRef idx="minor">
            <a:schemeClr val="dk1"/>
          </a:fontRef>
        </p:style>
        <p:txBody>
          <a:bodyPr/>
          <a:lstStyle/>
          <a:p>
            <a:r>
              <a:rPr lang="el-GR" b="1" dirty="0">
                <a:solidFill>
                  <a:schemeClr val="accent2">
                    <a:lumMod val="60000"/>
                    <a:lumOff val="40000"/>
                  </a:schemeClr>
                </a:solidFill>
              </a:rPr>
              <a:t>ΕΘΙΜΑ</a:t>
            </a:r>
          </a:p>
        </p:txBody>
      </p:sp>
      <p:sp>
        <p:nvSpPr>
          <p:cNvPr id="4" name="Θέση κειμένου 3">
            <a:extLst>
              <a:ext uri="{FF2B5EF4-FFF2-40B4-BE49-F238E27FC236}">
                <a16:creationId xmlns:a16="http://schemas.microsoft.com/office/drawing/2014/main" id="{5DF323E8-C407-4734-B27F-26C7CD1406F7}"/>
              </a:ext>
            </a:extLst>
          </p:cNvPr>
          <p:cNvSpPr>
            <a:spLocks noGrp="1"/>
          </p:cNvSpPr>
          <p:nvPr>
            <p:ph type="body" sz="half" idx="2"/>
          </p:nvPr>
        </p:nvSpPr>
        <p:spPr>
          <a:xfrm>
            <a:off x="861135" y="1686757"/>
            <a:ext cx="6285390" cy="4483224"/>
          </a:xfrm>
        </p:spPr>
        <p:txBody>
          <a:bodyPr>
            <a:normAutofit/>
          </a:bodyPr>
          <a:lstStyle/>
          <a:p>
            <a:pPr algn="l"/>
            <a:r>
              <a:rPr lang="el-GR" sz="1400" b="0" i="1" dirty="0">
                <a:solidFill>
                  <a:schemeClr val="accent4">
                    <a:lumMod val="75000"/>
                  </a:schemeClr>
                </a:solidFill>
                <a:effectLst/>
                <a:latin typeface="Tinos"/>
              </a:rPr>
              <a:t>Σε όλη τη διάρκεια του χρόνου, κάθε τόπος της Ελλάδας, πόλη ή χωριό αναβιώνει παμπάλαια έθιμα μέσα από μια μεγάλη γιορτή ή ένα τοπικό πανηγύρι. Τα περισσότερα έθιμα κάθε περιοχής αποτελούν κατά κάποιο τρόπο αναβιώσεις αρχαίων εθίμων,, ωστόσο συχνά στρέφονται γύρω από τη θρησκευτική ζωή.</a:t>
            </a:r>
          </a:p>
          <a:p>
            <a:pPr marL="342900" indent="-342900" algn="l">
              <a:buFont typeface="+mj-lt"/>
              <a:buAutoNum type="arabicPeriod"/>
            </a:pP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Οι </a:t>
            </a:r>
            <a:r>
              <a:rPr lang="el-GR" sz="1800" b="1"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Μωμόγεροι</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είναι ένα  λαϊκό δρώμενο το οποίο λαμβάνει χώρα το 12ήμερο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Χριστούγεννα</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Πρωτοχρονιά</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Θεοφάνια</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με ευχετήριο χαρακτήρα. Παραλλαγή μπορεί να θεωρηθεί το έθιμο </a:t>
            </a:r>
            <a:r>
              <a:rPr lang="el-GR" sz="1800" i="1"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Ραγκουτσάρια</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που συναντάται στην περιοχή της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Κοζάνης</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και της </a:t>
            </a:r>
            <a:r>
              <a:rPr lang="el-GR" sz="1800" u="sng" dirty="0">
                <a:solidFill>
                  <a:srgbClr val="0B0080"/>
                </a:solidFill>
                <a:effectLst/>
                <a:latin typeface="Arial" panose="020B0604020202020204" pitchFamily="34" charset="0"/>
                <a:ea typeface="Calibri" panose="020F0502020204030204" pitchFamily="34" charset="0"/>
                <a:cs typeface="Times New Roman" panose="02020603050405020304" pitchFamily="18" charset="0"/>
              </a:rPr>
              <a:t>Καστοριάς</a:t>
            </a:r>
            <a:r>
              <a:rPr lang="el-GR"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t>
            </a:r>
          </a:p>
          <a:p>
            <a:pPr marL="342900" indent="-342900" algn="l">
              <a:buFont typeface="+mj-lt"/>
              <a:buAutoNum type="arabicPeriod"/>
            </a:pPr>
            <a:r>
              <a:rPr lang="el-GR"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Ο </a:t>
            </a:r>
            <a:r>
              <a:rPr lang="el-GR" sz="1800" dirty="0">
                <a:solidFill>
                  <a:schemeClr val="tx1"/>
                </a:solidFill>
                <a:effectLst/>
                <a:latin typeface="Comfortaa"/>
                <a:ea typeface="Calibri" panose="020F0502020204030204" pitchFamily="34" charset="0"/>
                <a:cs typeface="Times New Roman" panose="02020603050405020304" pitchFamily="18" charset="0"/>
              </a:rPr>
              <a:t>εορτασμός της Αποκριάς στη Σκύρο είναι μοναδικός. Κυρίαρχη μορφή </a:t>
            </a:r>
            <a:r>
              <a:rPr lang="el-GR" sz="1800" b="1" dirty="0">
                <a:solidFill>
                  <a:schemeClr val="tx1"/>
                </a:solidFill>
                <a:effectLst/>
                <a:latin typeface="Comfortaa"/>
                <a:ea typeface="Calibri" panose="020F0502020204030204" pitchFamily="34" charset="0"/>
                <a:cs typeface="Times New Roman" panose="02020603050405020304" pitchFamily="18" charset="0"/>
              </a:rPr>
              <a:t>ο Γέρος και μαζί του η </a:t>
            </a:r>
            <a:r>
              <a:rPr lang="el-GR" sz="1800" b="1" dirty="0" err="1">
                <a:solidFill>
                  <a:schemeClr val="tx1"/>
                </a:solidFill>
                <a:effectLst/>
                <a:latin typeface="Comfortaa"/>
                <a:ea typeface="Calibri" panose="020F0502020204030204" pitchFamily="34" charset="0"/>
                <a:cs typeface="Times New Roman" panose="02020603050405020304" pitchFamily="18" charset="0"/>
              </a:rPr>
              <a:t>Κορέλα</a:t>
            </a:r>
            <a:r>
              <a:rPr lang="el-GR" sz="1800" b="1" dirty="0">
                <a:solidFill>
                  <a:schemeClr val="tx1"/>
                </a:solidFill>
                <a:effectLst/>
                <a:latin typeface="Comfortaa"/>
                <a:ea typeface="Calibri" panose="020F0502020204030204" pitchFamily="34" charset="0"/>
                <a:cs typeface="Times New Roman" panose="02020603050405020304" pitchFamily="18" charset="0"/>
              </a:rPr>
              <a:t> και ο Φράγκος</a:t>
            </a:r>
            <a:r>
              <a:rPr lang="el-GR" sz="1800" dirty="0">
                <a:solidFill>
                  <a:schemeClr val="tx1"/>
                </a:solidFill>
                <a:effectLst/>
                <a:latin typeface="Comfortaa"/>
                <a:ea typeface="Calibri" panose="020F0502020204030204" pitchFamily="34" charset="0"/>
                <a:cs typeface="Times New Roman" panose="02020603050405020304" pitchFamily="18" charset="0"/>
              </a:rPr>
              <a:t>. Τα σοκάκια του χωριού «γεμίζουν» από τους ήχους των κουδουνιών και το θέαμα είναι πράγματι εντυπωσιακό.</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mj-lt"/>
              <a:buAutoNum type="arabicPeriod"/>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l-GR" sz="1400" dirty="0">
              <a:solidFill>
                <a:schemeClr val="accent4">
                  <a:lumMod val="75000"/>
                </a:schemeClr>
              </a:solidFill>
            </a:endParaRPr>
          </a:p>
        </p:txBody>
      </p:sp>
      <p:pic>
        <p:nvPicPr>
          <p:cNvPr id="5" name="Θέση εικόνας 4" descr="Το έθιμο των Μωμόγερων στην Κοζάνη: Συνοδεία της ποντιακής λύρας γυρίζουν  τις γειτονιές του χωριού | Hellasjournal.com">
            <a:extLst>
              <a:ext uri="{FF2B5EF4-FFF2-40B4-BE49-F238E27FC236}">
                <a16:creationId xmlns:a16="http://schemas.microsoft.com/office/drawing/2014/main" id="{456B4683-5C51-41AD-BFF4-6DDE24B0D298}"/>
              </a:ext>
            </a:extLst>
          </p:cNvPr>
          <p:cNvPicPr>
            <a:picLocks noGrp="1"/>
          </p:cNvPicPr>
          <p:nvPr>
            <p:ph type="pic"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1529" r="21529"/>
          <a:stretch>
            <a:fillRect/>
          </a:stretch>
        </p:blipFill>
        <p:spPr bwMode="auto">
          <a:xfrm>
            <a:off x="7350125" y="692150"/>
            <a:ext cx="2681641" cy="2850039"/>
          </a:xfrm>
          <a:prstGeom prst="rect">
            <a:avLst/>
          </a:prstGeom>
          <a:noFill/>
          <a:ln>
            <a:noFill/>
          </a:ln>
        </p:spPr>
      </p:pic>
      <p:pic>
        <p:nvPicPr>
          <p:cNvPr id="6" name="Εικόνα 5" descr="Οι Γέροι του Σκυριανού Καρναβαλιού">
            <a:extLst>
              <a:ext uri="{FF2B5EF4-FFF2-40B4-BE49-F238E27FC236}">
                <a16:creationId xmlns:a16="http://schemas.microsoft.com/office/drawing/2014/main" id="{3D6836F0-2824-4DE0-BF99-DA81A603FB08}"/>
              </a:ext>
            </a:extLst>
          </p:cNvPr>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661429" y="3684233"/>
            <a:ext cx="3669436" cy="2246050"/>
          </a:xfrm>
          <a:prstGeom prst="rect">
            <a:avLst/>
          </a:prstGeom>
          <a:noFill/>
          <a:ln>
            <a:noFill/>
          </a:ln>
        </p:spPr>
      </p:pic>
    </p:spTree>
    <p:extLst>
      <p:ext uri="{BB962C8B-B14F-4D97-AF65-F5344CB8AC3E}">
        <p14:creationId xmlns:p14="http://schemas.microsoft.com/office/powerpoint/2010/main" val="345655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72E09-0694-41A7-A45D-508B3D910B8A}"/>
              </a:ext>
            </a:extLst>
          </p:cNvPr>
          <p:cNvSpPr>
            <a:spLocks noGrp="1"/>
          </p:cNvSpPr>
          <p:nvPr>
            <p:ph type="title"/>
          </p:nvPr>
        </p:nvSpPr>
        <p:spPr>
          <a:xfrm>
            <a:off x="1295399" y="878889"/>
            <a:ext cx="5132034" cy="639193"/>
          </a:xfrm>
        </p:spPr>
        <p:style>
          <a:lnRef idx="1">
            <a:schemeClr val="accent5"/>
          </a:lnRef>
          <a:fillRef idx="2">
            <a:schemeClr val="accent5"/>
          </a:fillRef>
          <a:effectRef idx="1">
            <a:schemeClr val="accent5"/>
          </a:effectRef>
          <a:fontRef idx="minor">
            <a:schemeClr val="dk1"/>
          </a:fontRef>
        </p:style>
        <p:txBody>
          <a:bodyPr/>
          <a:lstStyle/>
          <a:p>
            <a:r>
              <a:rPr lang="el-GR" b="1" dirty="0">
                <a:solidFill>
                  <a:schemeClr val="accent2">
                    <a:lumMod val="60000"/>
                    <a:lumOff val="40000"/>
                  </a:schemeClr>
                </a:solidFill>
              </a:rPr>
              <a:t>ΣΥΝΕΧΕΙΑ ΓΙΑ ΤΑ ΕΘΙΜΑ</a:t>
            </a:r>
          </a:p>
        </p:txBody>
      </p:sp>
      <p:sp>
        <p:nvSpPr>
          <p:cNvPr id="4" name="Θέση κειμένου 3">
            <a:extLst>
              <a:ext uri="{FF2B5EF4-FFF2-40B4-BE49-F238E27FC236}">
                <a16:creationId xmlns:a16="http://schemas.microsoft.com/office/drawing/2014/main" id="{5E75F202-F3ED-4799-9211-E930BB9AB949}"/>
              </a:ext>
            </a:extLst>
          </p:cNvPr>
          <p:cNvSpPr>
            <a:spLocks noGrp="1"/>
          </p:cNvSpPr>
          <p:nvPr>
            <p:ph type="body" sz="half" idx="2"/>
          </p:nvPr>
        </p:nvSpPr>
        <p:spPr>
          <a:xfrm>
            <a:off x="648071" y="1518082"/>
            <a:ext cx="5868140" cy="4234648"/>
          </a:xfrm>
        </p:spPr>
        <p:txBody>
          <a:bodyPr/>
          <a:lstStyle/>
          <a:p>
            <a:pPr algn="l">
              <a:lnSpc>
                <a:spcPct val="107000"/>
              </a:lnSpc>
              <a:spcBef>
                <a:spcPts val="600"/>
              </a:spcBef>
              <a:spcAft>
                <a:spcPts val="600"/>
              </a:spcAft>
            </a:pPr>
            <a:r>
              <a:rPr lang="el-GR" sz="14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3. </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Με την ονομασία </a:t>
            </a:r>
            <a:r>
              <a:rPr lang="el-GR"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Κούλουμα</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χαρακτηρίζεται ο υπαίθριος πανηγυρισμός της </a:t>
            </a:r>
            <a:r>
              <a:rPr lang="el-GR" sz="1600"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Καθαράς Δευτέρας</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Δεν έχει εξακριβωθεί η αρχαία προέλευση της εορτής αυτής, που αποτελεί θρησκευτική εορτή  άζυμο άρτο (</a:t>
            </a:r>
            <a:r>
              <a:rPr lang="el-GR" sz="1600"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λαγάνα</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ενώ καταναλώνουν κυρίως νηστίσιμα φαγητά, τα λεγόμενα σαρακοστιανά όπως π.χ. ταραμά, </a:t>
            </a:r>
            <a:r>
              <a:rPr lang="el-GR" sz="1600"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ταραμοσαλάτα</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θαλασσινά, ελιές, κρεμμύδια, διάφορα λαχανικά, </a:t>
            </a:r>
            <a:r>
              <a:rPr lang="el-GR" sz="1600"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χαλβά</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κ.ά.</a:t>
            </a:r>
          </a:p>
          <a:p>
            <a:pPr algn="l">
              <a:lnSpc>
                <a:spcPct val="107000"/>
              </a:lnSpc>
              <a:spcBef>
                <a:spcPts val="600"/>
              </a:spcBef>
              <a:spcAft>
                <a:spcPts val="600"/>
              </a:spcAft>
            </a:pPr>
            <a:r>
              <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r>
              <a:rPr lang="el-GR"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600" dirty="0">
                <a:solidFill>
                  <a:schemeClr val="tx1"/>
                </a:solidFill>
                <a:latin typeface="Arial" panose="020B0604020202020204" pitchFamily="34" charset="0"/>
                <a:cs typeface="Times New Roman" panose="02020603050405020304" pitchFamily="18" charset="0"/>
              </a:rPr>
              <a:t>Σύμφωνα με το έθιμο, την 1η του Μάρτη, οι μητέρες φορούν στον καρπό του χεριού των παιδιών τους ένα </a:t>
            </a:r>
            <a:r>
              <a:rPr lang="el-GR" sz="1600" dirty="0" err="1">
                <a:solidFill>
                  <a:schemeClr val="tx1"/>
                </a:solidFill>
                <a:latin typeface="Arial" panose="020B0604020202020204" pitchFamily="34" charset="0"/>
                <a:cs typeface="Times New Roman" panose="02020603050405020304" pitchFamily="18" charset="0"/>
              </a:rPr>
              <a:t>βραχιολάκι</a:t>
            </a:r>
            <a:r>
              <a:rPr lang="el-GR" sz="1600" dirty="0">
                <a:solidFill>
                  <a:schemeClr val="tx1"/>
                </a:solidFill>
                <a:latin typeface="Arial" panose="020B0604020202020204" pitchFamily="34" charset="0"/>
                <a:cs typeface="Times New Roman" panose="02020603050405020304" pitchFamily="18" charset="0"/>
              </a:rPr>
              <a:t>, φτιαγμένο από στριμμένη άσπρη και κόκκινη κλωστή, τον Μάρτη ή </a:t>
            </a:r>
            <a:r>
              <a:rPr lang="el-GR" sz="1600" dirty="0" err="1">
                <a:solidFill>
                  <a:schemeClr val="tx1"/>
                </a:solidFill>
                <a:latin typeface="Arial" panose="020B0604020202020204" pitchFamily="34" charset="0"/>
                <a:cs typeface="Times New Roman" panose="02020603050405020304" pitchFamily="18" charset="0"/>
              </a:rPr>
              <a:t>Μαρτιά</a:t>
            </a:r>
            <a:r>
              <a:rPr lang="el-GR" sz="1600" dirty="0">
                <a:solidFill>
                  <a:schemeClr val="tx1"/>
                </a:solidFill>
                <a:latin typeface="Arial" panose="020B0604020202020204" pitchFamily="34" charset="0"/>
                <a:cs typeface="Times New Roman" panose="02020603050405020304" pitchFamily="18" charset="0"/>
              </a:rPr>
              <a:t>, για να τα προστατεύει από τον πρώτο ήλιο της Άνοιξης, που είναι ιδιαίτερα βλαβερός, σύμφωνα με τις λαϊκές δοξασίες.</a:t>
            </a:r>
          </a:p>
          <a:p>
            <a:pPr algn="l">
              <a:lnSpc>
                <a:spcPct val="107000"/>
              </a:lnSpc>
              <a:spcBef>
                <a:spcPts val="600"/>
              </a:spcBef>
              <a:spcAft>
                <a:spcPts val="600"/>
              </a:spcAft>
            </a:pPr>
            <a:endParaRPr lang="el-G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5" name="Εικόνα 4">
            <a:extLst>
              <a:ext uri="{FF2B5EF4-FFF2-40B4-BE49-F238E27FC236}">
                <a16:creationId xmlns:a16="http://schemas.microsoft.com/office/drawing/2014/main" id="{ADDEFBA3-38FC-4055-B2BD-790215EAC3A5}"/>
              </a:ext>
            </a:extLst>
          </p:cNvPr>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80195" y="878889"/>
            <a:ext cx="3741198" cy="2636668"/>
          </a:xfrm>
          <a:prstGeom prst="rect">
            <a:avLst/>
          </a:prstGeom>
          <a:noFill/>
          <a:ln>
            <a:noFill/>
          </a:ln>
        </p:spPr>
      </p:pic>
      <p:pic>
        <p:nvPicPr>
          <p:cNvPr id="6" name="Θέση εικόνας 5" descr="Γιατί φοράμε τον «Μάρτη», το βραχιολάκι με τη στριμμένη άσπρη και κόκκινη  κλωστή. Πήρε το όνομα του από το λατινικό όνομα του θεού Άρη, Mars - ΜΗΧΑΝΗ  ΤΟΥ ΧΡΟΝΟΥ">
            <a:extLst>
              <a:ext uri="{FF2B5EF4-FFF2-40B4-BE49-F238E27FC236}">
                <a16:creationId xmlns:a16="http://schemas.microsoft.com/office/drawing/2014/main" id="{E57AF1E0-FD75-4C86-BE1C-15D00D7B46DB}"/>
              </a:ext>
            </a:extLst>
          </p:cNvPr>
          <p:cNvPicPr>
            <a:picLocks noGrp="1"/>
          </p:cNvPicPr>
          <p:nvPr>
            <p:ph type="pic" idx="1"/>
          </p:nvPr>
        </p:nvPicPr>
        <p:blipFill>
          <a:blip r:embed="rId4">
            <a:extLst>
              <a:ext uri="{28A0092B-C50C-407E-A947-70E740481C1C}">
                <a14:useLocalDpi xmlns:a14="http://schemas.microsoft.com/office/drawing/2010/main" val="0"/>
              </a:ext>
            </a:extLst>
          </a:blip>
          <a:srcRect l="21498" r="21498"/>
          <a:stretch>
            <a:fillRect/>
          </a:stretch>
        </p:blipFill>
        <p:spPr bwMode="auto">
          <a:xfrm>
            <a:off x="8185212" y="3515557"/>
            <a:ext cx="3097612" cy="2636668"/>
          </a:xfrm>
          <a:prstGeom prst="rect">
            <a:avLst/>
          </a:prstGeom>
          <a:noFill/>
          <a:ln>
            <a:noFill/>
          </a:ln>
        </p:spPr>
      </p:pic>
    </p:spTree>
    <p:extLst>
      <p:ext uri="{BB962C8B-B14F-4D97-AF65-F5344CB8AC3E}">
        <p14:creationId xmlns:p14="http://schemas.microsoft.com/office/powerpoint/2010/main" val="154187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AA9BFB-EDA3-4CC4-BBE1-36FA58AFF84A}"/>
              </a:ext>
            </a:extLst>
          </p:cNvPr>
          <p:cNvSpPr>
            <a:spLocks noGrp="1"/>
          </p:cNvSpPr>
          <p:nvPr>
            <p:ph type="title"/>
          </p:nvPr>
        </p:nvSpPr>
        <p:spPr>
          <a:xfrm>
            <a:off x="852257" y="834502"/>
            <a:ext cx="5243743" cy="48827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b="1" dirty="0">
                <a:solidFill>
                  <a:schemeClr val="accent2">
                    <a:lumMod val="60000"/>
                    <a:lumOff val="40000"/>
                  </a:schemeClr>
                </a:solidFill>
              </a:rPr>
              <a:t>ΤΡΑΓΟΥΔΙΑ</a:t>
            </a:r>
          </a:p>
        </p:txBody>
      </p:sp>
      <p:sp>
        <p:nvSpPr>
          <p:cNvPr id="3" name="Θέση εικόνας 2">
            <a:extLst>
              <a:ext uri="{FF2B5EF4-FFF2-40B4-BE49-F238E27FC236}">
                <a16:creationId xmlns:a16="http://schemas.microsoft.com/office/drawing/2014/main" id="{7242C96D-CA58-43EA-9D78-84DB636A054E}"/>
              </a:ext>
            </a:extLst>
          </p:cNvPr>
          <p:cNvSpPr>
            <a:spLocks noGrp="1"/>
          </p:cNvSpPr>
          <p:nvPr>
            <p:ph type="pic" idx="1"/>
          </p:nvPr>
        </p:nvSpPr>
        <p:spPr>
          <a:xfrm>
            <a:off x="6809173" y="1041400"/>
            <a:ext cx="4349005" cy="4775200"/>
          </a:xfrm>
        </p:spPr>
      </p:sp>
      <p:sp>
        <p:nvSpPr>
          <p:cNvPr id="4" name="Θέση κειμένου 3">
            <a:extLst>
              <a:ext uri="{FF2B5EF4-FFF2-40B4-BE49-F238E27FC236}">
                <a16:creationId xmlns:a16="http://schemas.microsoft.com/office/drawing/2014/main" id="{66F7EFA0-8438-41C3-B7A1-3BBE4EB7A165}"/>
              </a:ext>
            </a:extLst>
          </p:cNvPr>
          <p:cNvSpPr>
            <a:spLocks noGrp="1"/>
          </p:cNvSpPr>
          <p:nvPr>
            <p:ph type="body" sz="half" idx="2"/>
          </p:nvPr>
        </p:nvSpPr>
        <p:spPr>
          <a:xfrm>
            <a:off x="852257" y="1464815"/>
            <a:ext cx="5601810" cy="4163627"/>
          </a:xfrm>
        </p:spPr>
        <p:txBody>
          <a:bodyPr>
            <a:normAutofit fontScale="92500" lnSpcReduction="20000"/>
          </a:bodyPr>
          <a:lstStyle/>
          <a:p>
            <a:pPr algn="l"/>
            <a:r>
              <a:rPr lang="el-GR" sz="1500" b="1" i="0" dirty="0">
                <a:solidFill>
                  <a:schemeClr val="accent4">
                    <a:lumMod val="75000"/>
                  </a:schemeClr>
                </a:solidFill>
                <a:effectLst/>
                <a:latin typeface="Arial" panose="020B0604020202020204" pitchFamily="34" charset="0"/>
              </a:rPr>
              <a:t>Το ελληνικό δημοτικό τραγούδι ως λογοτεχνικό είδος αντλεί το υλικό του από την </a:t>
            </a:r>
            <a:r>
              <a:rPr lang="el-GR" sz="1500" b="1" i="0" u="none" strike="noStrike" dirty="0">
                <a:solidFill>
                  <a:schemeClr val="accent4">
                    <a:lumMod val="75000"/>
                  </a:schemeClr>
                </a:solidFill>
                <a:effectLst/>
                <a:latin typeface="Arial" panose="020B0604020202020204" pitchFamily="34" charset="0"/>
                <a:hlinkClick r:id="rId2" tooltip="Προφορική λογοτεχνία">
                  <a:extLst>
                    <a:ext uri="{A12FA001-AC4F-418D-AE19-62706E023703}">
                      <ahyp:hlinkClr xmlns:ahyp="http://schemas.microsoft.com/office/drawing/2018/hyperlinkcolor" val="tx"/>
                    </a:ext>
                  </a:extLst>
                </a:hlinkClick>
              </a:rPr>
              <a:t>προφορική λογοτεχνική παράδοση</a:t>
            </a:r>
            <a:r>
              <a:rPr lang="el-GR" sz="1500" b="1" i="0" dirty="0">
                <a:solidFill>
                  <a:schemeClr val="accent4">
                    <a:lumMod val="75000"/>
                  </a:schemeClr>
                </a:solidFill>
                <a:effectLst/>
                <a:latin typeface="Arial" panose="020B0604020202020204" pitchFamily="34" charset="0"/>
              </a:rPr>
              <a:t>, δηλαδή αυτήν που αναπτύσσεται από την ανάγκη που έχει κάθε άτομο και γενικότερα κάθε λαός να εκφράσει τα συναισθηματικά του και ψυχικά φορτία, τα ιδανικά του, τους πόνους και τις χαρές του, ακόμη τις εντυπώσεις και τις σκέψεις του</a:t>
            </a:r>
            <a:endParaRPr lang="el-GR" sz="1500" b="1"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l"/>
            <a:endParaRPr lang="el-G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r>
              <a:rPr lang="el-G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Ένα σύνηθες θέμα των </a:t>
            </a:r>
            <a:r>
              <a:rPr lang="el-GR" sz="18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ελληνικών δημοτικών τραγουδιών</a:t>
            </a:r>
            <a:r>
              <a:rPr lang="el-G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δεν είναι άλλο από την ξενιτιά. Η φτωχή ελληνική γη δεν μπορούσε να θρέψει τα παιδιά της με αποτέλεσμα ήδη από πολύ παλιά να αναζητούν την τύχη τους σε άλλες χώρες. Τα τραγούδια αυτά αποτυπώνουν την πίκρα και τον νόστο του απόδημου Ελληνισμού που λαχταρά την πατρίδα μέσα από πλήθος εκφραστικών μέσων. </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https://youtu.be/KDl5ceeEE7g</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«μάνα μη με μαλώνεις με»</a:t>
            </a:r>
          </a:p>
          <a:p>
            <a:endParaRPr lang="el-GR" dirty="0"/>
          </a:p>
        </p:txBody>
      </p:sp>
      <p:pic>
        <p:nvPicPr>
          <p:cNvPr id="5" name="Εικόνα 4" descr="Χρυσοδάκτυλοι, Παραδοσιακή ορχήστρα με χάλκινα πνευστά Μακεδονίας - CD /  DVD / Βιβλία / Μουσικά όργανα">
            <a:extLst>
              <a:ext uri="{FF2B5EF4-FFF2-40B4-BE49-F238E27FC236}">
                <a16:creationId xmlns:a16="http://schemas.microsoft.com/office/drawing/2014/main" id="{C579281A-F9BB-4748-A2C3-4ACED081D84D}"/>
              </a:ext>
            </a:extLst>
          </p:cNvPr>
          <p:cNvPicPr/>
          <p:nvPr/>
        </p:nvPicPr>
        <p:blipFill rotWithShape="1">
          <a:blip r:embed="rId4">
            <a:extLst>
              <a:ext uri="{28A0092B-C50C-407E-A947-70E740481C1C}">
                <a14:useLocalDpi xmlns:a14="http://schemas.microsoft.com/office/drawing/2010/main" val="0"/>
              </a:ext>
            </a:extLst>
          </a:blip>
          <a:srcRect t="13300"/>
          <a:stretch/>
        </p:blipFill>
        <p:spPr bwMode="auto">
          <a:xfrm>
            <a:off x="7167240" y="1935950"/>
            <a:ext cx="3725661" cy="26893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627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F2A02D-18CA-43F3-AFF2-2A2835AE2D14}"/>
              </a:ext>
            </a:extLst>
          </p:cNvPr>
          <p:cNvSpPr>
            <a:spLocks noGrp="1"/>
          </p:cNvSpPr>
          <p:nvPr>
            <p:ph type="title"/>
          </p:nvPr>
        </p:nvSpPr>
        <p:spPr>
          <a:xfrm>
            <a:off x="585926" y="798990"/>
            <a:ext cx="5584055" cy="506027"/>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b="1" dirty="0">
                <a:solidFill>
                  <a:schemeClr val="accent2">
                    <a:lumMod val="60000"/>
                    <a:lumOff val="40000"/>
                  </a:schemeClr>
                </a:solidFill>
              </a:rPr>
              <a:t>ΠΑΡΑΔΟΣΙΑΚΟΙ ΧΟΡΟΙ</a:t>
            </a:r>
          </a:p>
        </p:txBody>
      </p:sp>
      <p:sp>
        <p:nvSpPr>
          <p:cNvPr id="4" name="Θέση κειμένου 3">
            <a:extLst>
              <a:ext uri="{FF2B5EF4-FFF2-40B4-BE49-F238E27FC236}">
                <a16:creationId xmlns:a16="http://schemas.microsoft.com/office/drawing/2014/main" id="{C047A3DC-156D-45E4-B6C4-38E1939A171A}"/>
              </a:ext>
            </a:extLst>
          </p:cNvPr>
          <p:cNvSpPr>
            <a:spLocks noGrp="1"/>
          </p:cNvSpPr>
          <p:nvPr>
            <p:ph type="body" sz="half" idx="2"/>
          </p:nvPr>
        </p:nvSpPr>
        <p:spPr>
          <a:xfrm>
            <a:off x="585926" y="1393794"/>
            <a:ext cx="5885895" cy="4665215"/>
          </a:xfrm>
        </p:spPr>
        <p:txBody>
          <a:bodyPr>
            <a:normAutofit/>
          </a:bodyPr>
          <a:lstStyle/>
          <a:p>
            <a:pPr algn="l"/>
            <a:r>
              <a:rPr lang="el-GR" sz="1400" b="1" i="0" dirty="0">
                <a:solidFill>
                  <a:schemeClr val="accent4">
                    <a:lumMod val="75000"/>
                  </a:schemeClr>
                </a:solidFill>
                <a:effectLst/>
                <a:latin typeface="Arial" panose="020B0604020202020204" pitchFamily="34" charset="0"/>
              </a:rPr>
              <a:t>Για τους Έλληνες οι εθνικοί χοροί έχουν μια ξεχωριστή σημασία. Οι χοροί αυτοί δεν σχεδιάστηκαν από κάποιον ειδικό, δεν τους γέννησε η φαντασία ενός ειδήμονα, αλλά τους έπλασε η ψυχή του λαού. Έγιναν από ανθρώπους οι οποίοι μη γνωρίζοντας ανάγνωση και γραφή και μη διαθέτοντας άλλη μόρφωση, χόρευαν και τραγουδούσαν για να ξεσκεπάσουν τα συναισθήματά τους. Οι πολεμιστές για να εκφράσουν τη χαρά και την ικανοποίηση ύστερα από μια νίκη, η μάνα τον πόνο και την πίκρα για τον θάνατο του παιδιού της, η γυναίκα τη θλίψη και την απόγνωση για τον σκοτωμένο άντρα της.</a:t>
            </a:r>
          </a:p>
          <a:p>
            <a:pPr>
              <a:lnSpc>
                <a:spcPct val="107000"/>
              </a:lnSpc>
              <a:spcAft>
                <a:spcPts val="800"/>
              </a:spcAft>
            </a:pPr>
            <a:r>
              <a:rPr lang="el-GR" sz="1800" dirty="0">
                <a:solidFill>
                  <a:srgbClr val="8E8E8E"/>
                </a:solidFill>
                <a:effectLst/>
                <a:latin typeface="Arial" panose="020B0604020202020204" pitchFamily="34" charset="0"/>
                <a:ea typeface="Calibri" panose="020F0502020204030204" pitchFamily="34" charset="0"/>
                <a:cs typeface="Times New Roman" panose="02020603050405020304" pitchFamily="18" charset="0"/>
              </a:rPr>
              <a:t>Χοροί</a:t>
            </a:r>
          </a:p>
          <a:p>
            <a:pPr>
              <a:lnSpc>
                <a:spcPct val="107000"/>
              </a:lnSpc>
              <a:spcAft>
                <a:spcPts val="800"/>
              </a:spcAft>
            </a:pP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ΠΟΝΤΙΑΚΟΣ ΧΟΡΟΣ</a:t>
            </a:r>
            <a:endParaRPr lang="el-GR" sz="1800" dirty="0">
              <a:solidFill>
                <a:srgbClr val="8E8E8E"/>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https://youtu.be/ps7B0RanK3U</a:t>
            </a:r>
            <a:endParaRPr lang="el-G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u="sng" dirty="0">
                <a:solidFill>
                  <a:srgbClr val="0000FF"/>
                </a:solidFill>
                <a:latin typeface="Calibri" panose="020F0502020204030204" pitchFamily="34" charset="0"/>
                <a:cs typeface="Times New Roman" panose="02020603050405020304" pitchFamily="18" charset="0"/>
              </a:rPr>
              <a:t>ΜΑΚΕΔΟΝΙΤΙΚΟΣ ΧΟΡΟΣ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https://youtu.be/8cWzo7X8kf0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l-GR" sz="1400" b="1" dirty="0">
              <a:solidFill>
                <a:schemeClr val="accent4">
                  <a:lumMod val="75000"/>
                </a:schemeClr>
              </a:solidFill>
            </a:endParaRPr>
          </a:p>
        </p:txBody>
      </p:sp>
      <p:pic>
        <p:nvPicPr>
          <p:cNvPr id="2050" name="Picture 2" descr="ΠΑΡΑΔΟΣΙΑΚΟΙ ΧΟΡΟΙ ΜΑΚΕΔΟΝΙΑΣ: ΧΟΡΟΙ ΚΙΛΚΙΣ">
            <a:extLst>
              <a:ext uri="{FF2B5EF4-FFF2-40B4-BE49-F238E27FC236}">
                <a16:creationId xmlns:a16="http://schemas.microsoft.com/office/drawing/2014/main" id="{CBBC3A6A-1F7E-4AE4-BC8B-62A19B2C9F6E}"/>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16802" r="16802"/>
          <a:stretch>
            <a:fillRect/>
          </a:stretch>
        </p:blipFill>
        <p:spPr bwMode="auto">
          <a:xfrm>
            <a:off x="9333655" y="1086712"/>
            <a:ext cx="2148873" cy="2591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Ποντιακοί Χοροί - YouTube">
            <a:extLst>
              <a:ext uri="{FF2B5EF4-FFF2-40B4-BE49-F238E27FC236}">
                <a16:creationId xmlns:a16="http://schemas.microsoft.com/office/drawing/2014/main" id="{9912E809-F9C2-4475-8C82-85E3919F1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6578" y="3916162"/>
            <a:ext cx="3477274" cy="19874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Μάθετε τα πάντα για το χορό ProDance.gr">
            <a:extLst>
              <a:ext uri="{FF2B5EF4-FFF2-40B4-BE49-F238E27FC236}">
                <a16:creationId xmlns:a16="http://schemas.microsoft.com/office/drawing/2014/main" id="{599485B2-1F7F-4721-B8E5-BEDF178EF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965" y="1393794"/>
            <a:ext cx="2821924" cy="211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8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6B7E9-E15B-4943-85C3-D501E6E5711C}"/>
              </a:ext>
            </a:extLst>
          </p:cNvPr>
          <p:cNvSpPr>
            <a:spLocks noGrp="1"/>
          </p:cNvSpPr>
          <p:nvPr>
            <p:ph type="title"/>
          </p:nvPr>
        </p:nvSpPr>
        <p:spPr>
          <a:xfrm>
            <a:off x="1295399" y="790113"/>
            <a:ext cx="4519475" cy="497149"/>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b="1" dirty="0">
                <a:solidFill>
                  <a:schemeClr val="accent2">
                    <a:lumMod val="60000"/>
                    <a:lumOff val="40000"/>
                  </a:schemeClr>
                </a:solidFill>
              </a:rPr>
              <a:t>ΛΑΪΚΗ ΤΕΧΝΗ</a:t>
            </a:r>
          </a:p>
        </p:txBody>
      </p:sp>
      <p:sp>
        <p:nvSpPr>
          <p:cNvPr id="4" name="Θέση κειμένου 3">
            <a:extLst>
              <a:ext uri="{FF2B5EF4-FFF2-40B4-BE49-F238E27FC236}">
                <a16:creationId xmlns:a16="http://schemas.microsoft.com/office/drawing/2014/main" id="{FE23C188-B483-43D7-AE01-2084E116D053}"/>
              </a:ext>
            </a:extLst>
          </p:cNvPr>
          <p:cNvSpPr>
            <a:spLocks noGrp="1"/>
          </p:cNvSpPr>
          <p:nvPr>
            <p:ph type="body" sz="half" idx="2"/>
          </p:nvPr>
        </p:nvSpPr>
        <p:spPr>
          <a:xfrm>
            <a:off x="861134" y="1642369"/>
            <a:ext cx="5459767" cy="4425518"/>
          </a:xfrm>
        </p:spPr>
        <p:txBody>
          <a:bodyPr>
            <a:normAutofit/>
          </a:bodyPr>
          <a:lstStyle/>
          <a:p>
            <a:pPr algn="l"/>
            <a:r>
              <a:rPr lang="el-GR" sz="1600" b="1" i="0" dirty="0">
                <a:solidFill>
                  <a:schemeClr val="accent4">
                    <a:lumMod val="75000"/>
                  </a:schemeClr>
                </a:solidFill>
                <a:effectLst/>
                <a:latin typeface="Times New Roman" panose="02020603050405020304" pitchFamily="18" charset="0"/>
              </a:rPr>
              <a:t>Με τον όρο λαϊκή τέχνη χαρακτηρίζουμε την ελληνική τέχνη των δύο τελευταίων αιώνων της Τουρκοκρατίας. Την περίοδο αυτή σημειώθηκε βελτίωση των συνθηκών ζωής των Ελλήνων, οικονομική ανάπτυξη του ελληνισμού και αναβίωση της ελληνικής παιδείας. Οι παράγοντες αυτοί συνέβαλαν στην άνθηση της τέχνης.</a:t>
            </a:r>
            <a:r>
              <a:rPr lang="el-GR" sz="1800" dirty="0">
                <a:solidFill>
                  <a:srgbClr val="000000"/>
                </a:solidFill>
                <a:effectLst/>
                <a:latin typeface="Times New Roman" panose="02020603050405020304" pitchFamily="18" charset="0"/>
                <a:ea typeface="Times New Roman" panose="02020603050405020304" pitchFamily="18" charset="0"/>
              </a:rPr>
              <a:t> </a:t>
            </a:r>
            <a:r>
              <a:rPr lang="el-GR" sz="1600" b="1" dirty="0">
                <a:solidFill>
                  <a:schemeClr val="accent4">
                    <a:lumMod val="75000"/>
                  </a:schemeClr>
                </a:solidFill>
                <a:latin typeface="Times New Roman" panose="02020603050405020304" pitchFamily="18" charset="0"/>
              </a:rPr>
              <a:t>Η ελληνική λαϊκή τέχνη έχει τις ρίζες της στο Βυζάντιο.</a:t>
            </a:r>
          </a:p>
          <a:p>
            <a:pPr algn="l"/>
            <a:endParaRPr lang="el-GR" sz="1600" b="1" i="0" dirty="0">
              <a:solidFill>
                <a:schemeClr val="accent4">
                  <a:lumMod val="75000"/>
                </a:schemeClr>
              </a:solidFill>
              <a:effectLst/>
              <a:latin typeface="Times New Roman" panose="02020603050405020304" pitchFamily="18" charset="0"/>
            </a:endParaRPr>
          </a:p>
          <a:p>
            <a:pPr algn="l"/>
            <a:r>
              <a:rPr lang="el-GR" b="0" i="0" dirty="0">
                <a:solidFill>
                  <a:srgbClr val="000000"/>
                </a:solidFill>
                <a:effectLst/>
                <a:latin typeface="Times New Roman" panose="02020603050405020304" pitchFamily="18" charset="0"/>
              </a:rPr>
              <a:t>Η ελληνική λαϊκή τέχνη διακρίνεται σε εκκλησιαστική και σε κοσμική. Εκφράζεται, επίσης, με διάφορες </a:t>
            </a:r>
            <a:r>
              <a:rPr lang="el-GR" b="1" i="0" dirty="0">
                <a:solidFill>
                  <a:srgbClr val="000000"/>
                </a:solidFill>
                <a:effectLst/>
                <a:latin typeface="Times New Roman" panose="02020603050405020304" pitchFamily="18" charset="0"/>
              </a:rPr>
              <a:t>μορφές</a:t>
            </a:r>
            <a:r>
              <a:rPr lang="el-GR" b="0" i="0" dirty="0">
                <a:solidFill>
                  <a:srgbClr val="000000"/>
                </a:solidFill>
                <a:effectLst/>
                <a:latin typeface="Times New Roman" panose="02020603050405020304" pitchFamily="18" charset="0"/>
              </a:rPr>
              <a:t>: την αρχιτεκτονική, τη ζωγραφική, τη γλυπτική, καθώς και με την υφαντική, την κεντητική, τη μεταλλοτεχνία, την κεραμική, την επιπλοποιία, την. κατασκευή της φορεσιάς και άλλες.</a:t>
            </a:r>
            <a:endParaRPr lang="el-GR" b="1" dirty="0">
              <a:solidFill>
                <a:schemeClr val="accent4">
                  <a:lumMod val="75000"/>
                </a:schemeClr>
              </a:solidFill>
            </a:endParaRPr>
          </a:p>
        </p:txBody>
      </p:sp>
      <p:pic>
        <p:nvPicPr>
          <p:cNvPr id="5" name="Θέση εικόνας 4" descr="Ιταλικό κεραμικό πιάτο | Vithoulkas Antiques">
            <a:extLst>
              <a:ext uri="{FF2B5EF4-FFF2-40B4-BE49-F238E27FC236}">
                <a16:creationId xmlns:a16="http://schemas.microsoft.com/office/drawing/2014/main" id="{E94E7176-0F03-415B-B0F5-09F50A4447D0}"/>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5153" r="5153"/>
          <a:stretch>
            <a:fillRect/>
          </a:stretch>
        </p:blipFill>
        <p:spPr bwMode="auto">
          <a:xfrm>
            <a:off x="7048500" y="905652"/>
            <a:ext cx="2716937" cy="2707560"/>
          </a:xfrm>
          <a:prstGeom prst="rect">
            <a:avLst/>
          </a:prstGeom>
          <a:noFill/>
          <a:ln>
            <a:noFill/>
          </a:ln>
        </p:spPr>
      </p:pic>
      <p:pic>
        <p:nvPicPr>
          <p:cNvPr id="6" name="Εικόνα 5" descr="100+ Embroideries of the Greek Islands ideas | κεντήματα, κέντημα, λαϊκή  τέχνη">
            <a:extLst>
              <a:ext uri="{FF2B5EF4-FFF2-40B4-BE49-F238E27FC236}">
                <a16:creationId xmlns:a16="http://schemas.microsoft.com/office/drawing/2014/main" id="{AC7606AD-FE96-4022-A579-692A44D639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30105" y="3710866"/>
            <a:ext cx="3500761" cy="2241482"/>
          </a:xfrm>
          <a:prstGeom prst="rect">
            <a:avLst/>
          </a:prstGeom>
          <a:noFill/>
          <a:ln>
            <a:noFill/>
          </a:ln>
        </p:spPr>
      </p:pic>
    </p:spTree>
    <p:extLst>
      <p:ext uri="{BB962C8B-B14F-4D97-AF65-F5344CB8AC3E}">
        <p14:creationId xmlns:p14="http://schemas.microsoft.com/office/powerpoint/2010/main" val="25704832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91</TotalTime>
  <Words>1075</Words>
  <Application>Microsoft Office PowerPoint</Application>
  <PresentationFormat>Ευρεία οθόνη</PresentationFormat>
  <Paragraphs>55</Paragraphs>
  <Slides>10</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10</vt:i4>
      </vt:variant>
    </vt:vector>
  </HeadingPairs>
  <TitlesOfParts>
    <vt:vector size="22" baseType="lpstr">
      <vt:lpstr>Arial</vt:lpstr>
      <vt:lpstr>Calibri</vt:lpstr>
      <vt:lpstr>Comfortaa</vt:lpstr>
      <vt:lpstr>Garamond</vt:lpstr>
      <vt:lpstr>Georgia</vt:lpstr>
      <vt:lpstr>Roboto</vt:lpstr>
      <vt:lpstr>Symbol</vt:lpstr>
      <vt:lpstr>Times New Roman</vt:lpstr>
      <vt:lpstr>Tinos</vt:lpstr>
      <vt:lpstr>Ubuntu</vt:lpstr>
      <vt:lpstr>Verdana</vt:lpstr>
      <vt:lpstr>Οργανικό</vt:lpstr>
      <vt:lpstr>ΠΑΡΑΔΟΣΗ</vt:lpstr>
      <vt:lpstr>ΘΡΥΛΟΙ</vt:lpstr>
      <vt:lpstr>ΜΥΘΟΙ</vt:lpstr>
      <vt:lpstr>ΠΑΡΑΜΥΘΙΑ</vt:lpstr>
      <vt:lpstr>ΕΘΙΜΑ</vt:lpstr>
      <vt:lpstr>ΣΥΝΕΧΕΙΑ ΓΙΑ ΤΑ ΕΘΙΜΑ</vt:lpstr>
      <vt:lpstr>ΤΡΑΓΟΥΔΙΑ</vt:lpstr>
      <vt:lpstr>ΠΑΡΑΔΟΣΙΑΚΟΙ ΧΟΡΟΙ</vt:lpstr>
      <vt:lpstr>ΛΑΪΚΗ ΤΕΧΝΗ</vt:lpstr>
      <vt:lpstr>ΜΟΥΣΕΙΑ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ΠΑΡΑΔΟΣΗ</dc:title>
  <dc:creator>user</dc:creator>
  <cp:lastModifiedBy>user</cp:lastModifiedBy>
  <cp:revision>10</cp:revision>
  <dcterms:created xsi:type="dcterms:W3CDTF">2020-11-30T10:00:12Z</dcterms:created>
  <dcterms:modified xsi:type="dcterms:W3CDTF">2023-12-03T09:49:08Z</dcterms:modified>
</cp:coreProperties>
</file>