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1.png" ContentType="image/png"/>
  <Override PartName="/ppt/media/image7.jpeg" ContentType="image/jpeg"/>
  <Override PartName="/ppt/media/image2.png" ContentType="image/png"/>
  <Override PartName="/ppt/media/image3.png" ContentType="image/png"/>
  <Override PartName="/ppt/media/image4.png" ContentType="image/png"/>
  <Override PartName="/ppt/media/image6.jpeg" ContentType="image/jpeg"/>
  <Override PartName="/ppt/media/image11.png" ContentType="image/png"/>
  <Override PartName="/ppt/media/image5.jpeg" ContentType="image/jpeg"/>
  <Override PartName="/ppt/media/image8.jpeg" ContentType="image/jpeg"/>
  <Override PartName="/ppt/media/image9.jpeg" ContentType="image/jpeg"/>
  <Override PartName="/ppt/media/image10.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n-US" sz="1800" spc="-1" strike="noStrike">
                <a:solidFill>
                  <a:srgbClr val="000000"/>
                </a:solidFill>
                <a:latin typeface="Century Gothic"/>
              </a:rPr>
              <a:t>Πατήστε για μετακίνηση της διαφάνειας</a:t>
            </a:r>
            <a:endParaRPr b="0" lang="en-US" sz="1800" spc="-1" strike="noStrike">
              <a:solidFill>
                <a:srgbClr val="000000"/>
              </a:solidFill>
              <a:latin typeface="Century Gothic"/>
            </a:endParaRPr>
          </a:p>
        </p:txBody>
      </p:sp>
      <p:sp>
        <p:nvSpPr>
          <p:cNvPr id="87" name="PlaceHolder 2"/>
          <p:cNvSpPr>
            <a:spLocks noGrp="1"/>
          </p:cNvSpPr>
          <p:nvPr>
            <p:ph type="body"/>
          </p:nvPr>
        </p:nvSpPr>
        <p:spPr>
          <a:xfrm>
            <a:off x="756000" y="5078520"/>
            <a:ext cx="6047640" cy="4811040"/>
          </a:xfrm>
          <a:prstGeom prst="rect">
            <a:avLst/>
          </a:prstGeom>
        </p:spPr>
        <p:txBody>
          <a:bodyPr lIns="0" rIns="0" tIns="0" bIns="0">
            <a:noAutofit/>
          </a:bodyPr>
          <a:p>
            <a:r>
              <a:rPr b="0" lang="el-GR" sz="2000" spc="-1" strike="noStrike">
                <a:latin typeface="Arial"/>
              </a:rPr>
              <a:t>Πατήστε για επεξεργασία της μορφής των σημειώσεων</a:t>
            </a:r>
            <a:endParaRPr b="0" lang="el-GR" sz="2000" spc="-1" strike="noStrike">
              <a:latin typeface="Arial"/>
            </a:endParaRPr>
          </a:p>
        </p:txBody>
      </p:sp>
      <p:sp>
        <p:nvSpPr>
          <p:cNvPr id="88" name="PlaceHolder 3"/>
          <p:cNvSpPr>
            <a:spLocks noGrp="1"/>
          </p:cNvSpPr>
          <p:nvPr>
            <p:ph type="hdr"/>
          </p:nvPr>
        </p:nvSpPr>
        <p:spPr>
          <a:xfrm>
            <a:off x="0" y="0"/>
            <a:ext cx="3280680" cy="534240"/>
          </a:xfrm>
          <a:prstGeom prst="rect">
            <a:avLst/>
          </a:prstGeom>
        </p:spPr>
        <p:txBody>
          <a:bodyPr lIns="0" rIns="0" tIns="0" bIns="0">
            <a:noAutofit/>
          </a:bodyPr>
          <a:p>
            <a:r>
              <a:rPr b="0" lang="el-GR" sz="1400" spc="-1" strike="noStrike">
                <a:latin typeface="Times New Roman"/>
              </a:rPr>
              <a:t>&lt;κεφαλίδα&gt;</a:t>
            </a:r>
            <a:endParaRPr b="0" lang="el-GR" sz="1400" spc="-1" strike="noStrike">
              <a:latin typeface="Times New Roman"/>
            </a:endParaRPr>
          </a:p>
        </p:txBody>
      </p:sp>
      <p:sp>
        <p:nvSpPr>
          <p:cNvPr id="89" name="PlaceHolder 4"/>
          <p:cNvSpPr>
            <a:spLocks noGrp="1"/>
          </p:cNvSpPr>
          <p:nvPr>
            <p:ph type="dt"/>
          </p:nvPr>
        </p:nvSpPr>
        <p:spPr>
          <a:xfrm>
            <a:off x="4278960" y="0"/>
            <a:ext cx="3280680" cy="534240"/>
          </a:xfrm>
          <a:prstGeom prst="rect">
            <a:avLst/>
          </a:prstGeom>
        </p:spPr>
        <p:txBody>
          <a:bodyPr lIns="0" rIns="0" tIns="0" bIns="0">
            <a:noAutofit/>
          </a:bodyPr>
          <a:p>
            <a:pPr algn="r"/>
            <a:r>
              <a:rPr b="0" lang="el-GR" sz="1400" spc="-1" strike="noStrike">
                <a:latin typeface="Times New Roman"/>
              </a:rPr>
              <a:t>&lt;ημερομηνία/ώρα&gt;</a:t>
            </a:r>
            <a:endParaRPr b="0" lang="el-GR" sz="1400" spc="-1" strike="noStrike">
              <a:latin typeface="Times New Roman"/>
            </a:endParaRPr>
          </a:p>
        </p:txBody>
      </p:sp>
      <p:sp>
        <p:nvSpPr>
          <p:cNvPr id="90" name="PlaceHolder 5"/>
          <p:cNvSpPr>
            <a:spLocks noGrp="1"/>
          </p:cNvSpPr>
          <p:nvPr>
            <p:ph type="ftr"/>
          </p:nvPr>
        </p:nvSpPr>
        <p:spPr>
          <a:xfrm>
            <a:off x="0" y="10157400"/>
            <a:ext cx="3280680" cy="534240"/>
          </a:xfrm>
          <a:prstGeom prst="rect">
            <a:avLst/>
          </a:prstGeom>
        </p:spPr>
        <p:txBody>
          <a:bodyPr lIns="0" rIns="0" tIns="0" bIns="0" anchor="b">
            <a:noAutofit/>
          </a:bodyPr>
          <a:p>
            <a:r>
              <a:rPr b="0" lang="el-GR" sz="1400" spc="-1" strike="noStrike">
                <a:latin typeface="Times New Roman"/>
              </a:rPr>
              <a:t>&lt;υποσέλιδο&gt;</a:t>
            </a:r>
            <a:endParaRPr b="0" lang="el-GR" sz="1400" spc="-1" strike="noStrike">
              <a:latin typeface="Times New Roman"/>
            </a:endParaRPr>
          </a:p>
        </p:txBody>
      </p:sp>
      <p:sp>
        <p:nvSpPr>
          <p:cNvPr id="9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A71056C2-B2B0-46E8-A56C-D084BE0241F3}" type="slidenum">
              <a:rPr b="0" lang="el-GR" sz="1400" spc="-1" strike="noStrike">
                <a:latin typeface="Times New Roman"/>
              </a:rPr>
              <a:t>&lt;αριθμός&gt;</a:t>
            </a:fld>
            <a:endParaRPr b="0" lang="el-G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sldImg"/>
          </p:nvPr>
        </p:nvSpPr>
        <p:spPr>
          <a:xfrm>
            <a:off x="685800" y="1143000"/>
            <a:ext cx="5486040" cy="3085920"/>
          </a:xfrm>
          <a:prstGeom prst="rect">
            <a:avLst/>
          </a:prstGeom>
        </p:spPr>
      </p:sp>
      <p:sp>
        <p:nvSpPr>
          <p:cNvPr id="138" name="PlaceHolder 2"/>
          <p:cNvSpPr>
            <a:spLocks noGrp="1"/>
          </p:cNvSpPr>
          <p:nvPr>
            <p:ph type="body"/>
          </p:nvPr>
        </p:nvSpPr>
        <p:spPr>
          <a:xfrm>
            <a:off x="685800" y="4400640"/>
            <a:ext cx="5486040" cy="3600000"/>
          </a:xfrm>
          <a:prstGeom prst="rect">
            <a:avLst/>
          </a:prstGeom>
        </p:spPr>
        <p:txBody>
          <a:bodyPr>
            <a:noAutofit/>
          </a:bodyPr>
          <a:p>
            <a:endParaRPr b="0" lang="el-GR" sz="2000" spc="-1" strike="noStrike">
              <a:latin typeface="Arial"/>
            </a:endParaRPr>
          </a:p>
        </p:txBody>
      </p:sp>
      <p:sp>
        <p:nvSpPr>
          <p:cNvPr id="139"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A0163DBB-9021-4790-9884-EBB8E43C7A73}" type="slidenum">
              <a:rPr b="0" lang="el-GR" sz="1200" spc="-1" strike="noStrike">
                <a:solidFill>
                  <a:srgbClr val="000000"/>
                </a:solidFill>
                <a:latin typeface="+mn-lt"/>
                <a:ea typeface="+mn-ea"/>
              </a:rPr>
              <a:t>&lt;αριθμός&gt;</a:t>
            </a:fld>
            <a:endParaRPr b="0" lang="el-G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29" name="PlaceHolder 2"/>
          <p:cNvSpPr>
            <a:spLocks noGrp="1"/>
          </p:cNvSpPr>
          <p:nvPr>
            <p:ph type="body"/>
          </p:nvPr>
        </p:nvSpPr>
        <p:spPr>
          <a:xfrm>
            <a:off x="685800" y="2194560"/>
            <a:ext cx="533376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30" name="PlaceHolder 3"/>
          <p:cNvSpPr>
            <a:spLocks noGrp="1"/>
          </p:cNvSpPr>
          <p:nvPr>
            <p:ph type="body"/>
          </p:nvPr>
        </p:nvSpPr>
        <p:spPr>
          <a:xfrm>
            <a:off x="685800" y="4296600"/>
            <a:ext cx="533376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32" name="PlaceHolder 2"/>
          <p:cNvSpPr>
            <a:spLocks noGrp="1"/>
          </p:cNvSpPr>
          <p:nvPr>
            <p:ph type="body"/>
          </p:nvPr>
        </p:nvSpPr>
        <p:spPr>
          <a:xfrm>
            <a:off x="685800" y="219456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33" name="PlaceHolder 3"/>
          <p:cNvSpPr>
            <a:spLocks noGrp="1"/>
          </p:cNvSpPr>
          <p:nvPr>
            <p:ph type="body"/>
          </p:nvPr>
        </p:nvSpPr>
        <p:spPr>
          <a:xfrm>
            <a:off x="3419280" y="219456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34" name="PlaceHolder 4"/>
          <p:cNvSpPr>
            <a:spLocks noGrp="1"/>
          </p:cNvSpPr>
          <p:nvPr>
            <p:ph type="body"/>
          </p:nvPr>
        </p:nvSpPr>
        <p:spPr>
          <a:xfrm>
            <a:off x="685800" y="429660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35" name="PlaceHolder 5"/>
          <p:cNvSpPr>
            <a:spLocks noGrp="1"/>
          </p:cNvSpPr>
          <p:nvPr>
            <p:ph type="body"/>
          </p:nvPr>
        </p:nvSpPr>
        <p:spPr>
          <a:xfrm>
            <a:off x="3419280" y="429660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37" name="PlaceHolder 2"/>
          <p:cNvSpPr>
            <a:spLocks noGrp="1"/>
          </p:cNvSpPr>
          <p:nvPr>
            <p:ph type="body"/>
          </p:nvPr>
        </p:nvSpPr>
        <p:spPr>
          <a:xfrm>
            <a:off x="685800" y="2194560"/>
            <a:ext cx="17172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38" name="PlaceHolder 3"/>
          <p:cNvSpPr>
            <a:spLocks noGrp="1"/>
          </p:cNvSpPr>
          <p:nvPr>
            <p:ph type="body"/>
          </p:nvPr>
        </p:nvSpPr>
        <p:spPr>
          <a:xfrm>
            <a:off x="2489400" y="2194560"/>
            <a:ext cx="17172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39" name="PlaceHolder 4"/>
          <p:cNvSpPr>
            <a:spLocks noGrp="1"/>
          </p:cNvSpPr>
          <p:nvPr>
            <p:ph type="body"/>
          </p:nvPr>
        </p:nvSpPr>
        <p:spPr>
          <a:xfrm>
            <a:off x="4292640" y="2194560"/>
            <a:ext cx="17172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40" name="PlaceHolder 5"/>
          <p:cNvSpPr>
            <a:spLocks noGrp="1"/>
          </p:cNvSpPr>
          <p:nvPr>
            <p:ph type="body"/>
          </p:nvPr>
        </p:nvSpPr>
        <p:spPr>
          <a:xfrm>
            <a:off x="685800" y="4296600"/>
            <a:ext cx="17172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41" name="PlaceHolder 6"/>
          <p:cNvSpPr>
            <a:spLocks noGrp="1"/>
          </p:cNvSpPr>
          <p:nvPr>
            <p:ph type="body"/>
          </p:nvPr>
        </p:nvSpPr>
        <p:spPr>
          <a:xfrm>
            <a:off x="2489400" y="4296600"/>
            <a:ext cx="17172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42" name="PlaceHolder 7"/>
          <p:cNvSpPr>
            <a:spLocks noGrp="1"/>
          </p:cNvSpPr>
          <p:nvPr>
            <p:ph type="body"/>
          </p:nvPr>
        </p:nvSpPr>
        <p:spPr>
          <a:xfrm>
            <a:off x="4292640" y="4296600"/>
            <a:ext cx="171720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51" name="PlaceHolder 2"/>
          <p:cNvSpPr>
            <a:spLocks noGrp="1"/>
          </p:cNvSpPr>
          <p:nvPr>
            <p:ph type="subTitle"/>
          </p:nvPr>
        </p:nvSpPr>
        <p:spPr>
          <a:xfrm>
            <a:off x="685800" y="2194560"/>
            <a:ext cx="5333760" cy="402372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53" name="PlaceHolder 2"/>
          <p:cNvSpPr>
            <a:spLocks noGrp="1"/>
          </p:cNvSpPr>
          <p:nvPr>
            <p:ph type="body"/>
          </p:nvPr>
        </p:nvSpPr>
        <p:spPr>
          <a:xfrm>
            <a:off x="685800" y="2194560"/>
            <a:ext cx="5333760" cy="402372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55" name="PlaceHolder 2"/>
          <p:cNvSpPr>
            <a:spLocks noGrp="1"/>
          </p:cNvSpPr>
          <p:nvPr>
            <p:ph type="body"/>
          </p:nvPr>
        </p:nvSpPr>
        <p:spPr>
          <a:xfrm>
            <a:off x="685800" y="2194560"/>
            <a:ext cx="2602800" cy="402372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56" name="PlaceHolder 3"/>
          <p:cNvSpPr>
            <a:spLocks noGrp="1"/>
          </p:cNvSpPr>
          <p:nvPr>
            <p:ph type="body"/>
          </p:nvPr>
        </p:nvSpPr>
        <p:spPr>
          <a:xfrm>
            <a:off x="3419280" y="2194560"/>
            <a:ext cx="2602800" cy="402372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2895480" y="764280"/>
            <a:ext cx="8610120" cy="59936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60" name="PlaceHolder 2"/>
          <p:cNvSpPr>
            <a:spLocks noGrp="1"/>
          </p:cNvSpPr>
          <p:nvPr>
            <p:ph type="body"/>
          </p:nvPr>
        </p:nvSpPr>
        <p:spPr>
          <a:xfrm>
            <a:off x="685800" y="219456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61" name="PlaceHolder 3"/>
          <p:cNvSpPr>
            <a:spLocks noGrp="1"/>
          </p:cNvSpPr>
          <p:nvPr>
            <p:ph type="body"/>
          </p:nvPr>
        </p:nvSpPr>
        <p:spPr>
          <a:xfrm>
            <a:off x="3419280" y="2194560"/>
            <a:ext cx="2602800" cy="402372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62" name="PlaceHolder 4"/>
          <p:cNvSpPr>
            <a:spLocks noGrp="1"/>
          </p:cNvSpPr>
          <p:nvPr>
            <p:ph type="body"/>
          </p:nvPr>
        </p:nvSpPr>
        <p:spPr>
          <a:xfrm>
            <a:off x="685800" y="429660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8" name="PlaceHolder 2"/>
          <p:cNvSpPr>
            <a:spLocks noGrp="1"/>
          </p:cNvSpPr>
          <p:nvPr>
            <p:ph type="subTitle"/>
          </p:nvPr>
        </p:nvSpPr>
        <p:spPr>
          <a:xfrm>
            <a:off x="685800" y="2194560"/>
            <a:ext cx="5333760" cy="402372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64" name="PlaceHolder 2"/>
          <p:cNvSpPr>
            <a:spLocks noGrp="1"/>
          </p:cNvSpPr>
          <p:nvPr>
            <p:ph type="body"/>
          </p:nvPr>
        </p:nvSpPr>
        <p:spPr>
          <a:xfrm>
            <a:off x="685800" y="2194560"/>
            <a:ext cx="2602800" cy="402372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65" name="PlaceHolder 3"/>
          <p:cNvSpPr>
            <a:spLocks noGrp="1"/>
          </p:cNvSpPr>
          <p:nvPr>
            <p:ph type="body"/>
          </p:nvPr>
        </p:nvSpPr>
        <p:spPr>
          <a:xfrm>
            <a:off x="3419280" y="219456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66" name="PlaceHolder 4"/>
          <p:cNvSpPr>
            <a:spLocks noGrp="1"/>
          </p:cNvSpPr>
          <p:nvPr>
            <p:ph type="body"/>
          </p:nvPr>
        </p:nvSpPr>
        <p:spPr>
          <a:xfrm>
            <a:off x="3419280" y="429660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68" name="PlaceHolder 2"/>
          <p:cNvSpPr>
            <a:spLocks noGrp="1"/>
          </p:cNvSpPr>
          <p:nvPr>
            <p:ph type="body"/>
          </p:nvPr>
        </p:nvSpPr>
        <p:spPr>
          <a:xfrm>
            <a:off x="685800" y="219456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69" name="PlaceHolder 3"/>
          <p:cNvSpPr>
            <a:spLocks noGrp="1"/>
          </p:cNvSpPr>
          <p:nvPr>
            <p:ph type="body"/>
          </p:nvPr>
        </p:nvSpPr>
        <p:spPr>
          <a:xfrm>
            <a:off x="3419280" y="219456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70" name="PlaceHolder 4"/>
          <p:cNvSpPr>
            <a:spLocks noGrp="1"/>
          </p:cNvSpPr>
          <p:nvPr>
            <p:ph type="body"/>
          </p:nvPr>
        </p:nvSpPr>
        <p:spPr>
          <a:xfrm>
            <a:off x="685800" y="4296600"/>
            <a:ext cx="533376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72" name="PlaceHolder 2"/>
          <p:cNvSpPr>
            <a:spLocks noGrp="1"/>
          </p:cNvSpPr>
          <p:nvPr>
            <p:ph type="body"/>
          </p:nvPr>
        </p:nvSpPr>
        <p:spPr>
          <a:xfrm>
            <a:off x="685800" y="2194560"/>
            <a:ext cx="533376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73" name="PlaceHolder 3"/>
          <p:cNvSpPr>
            <a:spLocks noGrp="1"/>
          </p:cNvSpPr>
          <p:nvPr>
            <p:ph type="body"/>
          </p:nvPr>
        </p:nvSpPr>
        <p:spPr>
          <a:xfrm>
            <a:off x="685800" y="4296600"/>
            <a:ext cx="533376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75" name="PlaceHolder 2"/>
          <p:cNvSpPr>
            <a:spLocks noGrp="1"/>
          </p:cNvSpPr>
          <p:nvPr>
            <p:ph type="body"/>
          </p:nvPr>
        </p:nvSpPr>
        <p:spPr>
          <a:xfrm>
            <a:off x="685800" y="219456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76" name="PlaceHolder 3"/>
          <p:cNvSpPr>
            <a:spLocks noGrp="1"/>
          </p:cNvSpPr>
          <p:nvPr>
            <p:ph type="body"/>
          </p:nvPr>
        </p:nvSpPr>
        <p:spPr>
          <a:xfrm>
            <a:off x="3419280" y="219456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77" name="PlaceHolder 4"/>
          <p:cNvSpPr>
            <a:spLocks noGrp="1"/>
          </p:cNvSpPr>
          <p:nvPr>
            <p:ph type="body"/>
          </p:nvPr>
        </p:nvSpPr>
        <p:spPr>
          <a:xfrm>
            <a:off x="685800" y="429660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78" name="PlaceHolder 5"/>
          <p:cNvSpPr>
            <a:spLocks noGrp="1"/>
          </p:cNvSpPr>
          <p:nvPr>
            <p:ph type="body"/>
          </p:nvPr>
        </p:nvSpPr>
        <p:spPr>
          <a:xfrm>
            <a:off x="3419280" y="429660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80" name="PlaceHolder 2"/>
          <p:cNvSpPr>
            <a:spLocks noGrp="1"/>
          </p:cNvSpPr>
          <p:nvPr>
            <p:ph type="body"/>
          </p:nvPr>
        </p:nvSpPr>
        <p:spPr>
          <a:xfrm>
            <a:off x="685800" y="2194560"/>
            <a:ext cx="17172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81" name="PlaceHolder 3"/>
          <p:cNvSpPr>
            <a:spLocks noGrp="1"/>
          </p:cNvSpPr>
          <p:nvPr>
            <p:ph type="body"/>
          </p:nvPr>
        </p:nvSpPr>
        <p:spPr>
          <a:xfrm>
            <a:off x="2489400" y="2194560"/>
            <a:ext cx="17172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82" name="PlaceHolder 4"/>
          <p:cNvSpPr>
            <a:spLocks noGrp="1"/>
          </p:cNvSpPr>
          <p:nvPr>
            <p:ph type="body"/>
          </p:nvPr>
        </p:nvSpPr>
        <p:spPr>
          <a:xfrm>
            <a:off x="4292640" y="2194560"/>
            <a:ext cx="17172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83" name="PlaceHolder 5"/>
          <p:cNvSpPr>
            <a:spLocks noGrp="1"/>
          </p:cNvSpPr>
          <p:nvPr>
            <p:ph type="body"/>
          </p:nvPr>
        </p:nvSpPr>
        <p:spPr>
          <a:xfrm>
            <a:off x="685800" y="4296600"/>
            <a:ext cx="17172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84" name="PlaceHolder 6"/>
          <p:cNvSpPr>
            <a:spLocks noGrp="1"/>
          </p:cNvSpPr>
          <p:nvPr>
            <p:ph type="body"/>
          </p:nvPr>
        </p:nvSpPr>
        <p:spPr>
          <a:xfrm>
            <a:off x="2489400" y="4296600"/>
            <a:ext cx="17172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85" name="PlaceHolder 7"/>
          <p:cNvSpPr>
            <a:spLocks noGrp="1"/>
          </p:cNvSpPr>
          <p:nvPr>
            <p:ph type="body"/>
          </p:nvPr>
        </p:nvSpPr>
        <p:spPr>
          <a:xfrm>
            <a:off x="4292640" y="4296600"/>
            <a:ext cx="171720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0" name="PlaceHolder 2"/>
          <p:cNvSpPr>
            <a:spLocks noGrp="1"/>
          </p:cNvSpPr>
          <p:nvPr>
            <p:ph type="body"/>
          </p:nvPr>
        </p:nvSpPr>
        <p:spPr>
          <a:xfrm>
            <a:off x="685800" y="2194560"/>
            <a:ext cx="5333760" cy="402372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2" name="PlaceHolder 2"/>
          <p:cNvSpPr>
            <a:spLocks noGrp="1"/>
          </p:cNvSpPr>
          <p:nvPr>
            <p:ph type="body"/>
          </p:nvPr>
        </p:nvSpPr>
        <p:spPr>
          <a:xfrm>
            <a:off x="685800" y="2194560"/>
            <a:ext cx="2602800" cy="402372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13" name="PlaceHolder 3"/>
          <p:cNvSpPr>
            <a:spLocks noGrp="1"/>
          </p:cNvSpPr>
          <p:nvPr>
            <p:ph type="body"/>
          </p:nvPr>
        </p:nvSpPr>
        <p:spPr>
          <a:xfrm>
            <a:off x="3419280" y="2194560"/>
            <a:ext cx="2602800" cy="402372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2895480" y="764280"/>
            <a:ext cx="8610120" cy="59936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7" name="PlaceHolder 2"/>
          <p:cNvSpPr>
            <a:spLocks noGrp="1"/>
          </p:cNvSpPr>
          <p:nvPr>
            <p:ph type="body"/>
          </p:nvPr>
        </p:nvSpPr>
        <p:spPr>
          <a:xfrm>
            <a:off x="685800" y="219456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18" name="PlaceHolder 3"/>
          <p:cNvSpPr>
            <a:spLocks noGrp="1"/>
          </p:cNvSpPr>
          <p:nvPr>
            <p:ph type="body"/>
          </p:nvPr>
        </p:nvSpPr>
        <p:spPr>
          <a:xfrm>
            <a:off x="3419280" y="2194560"/>
            <a:ext cx="2602800" cy="402372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19" name="PlaceHolder 4"/>
          <p:cNvSpPr>
            <a:spLocks noGrp="1"/>
          </p:cNvSpPr>
          <p:nvPr>
            <p:ph type="body"/>
          </p:nvPr>
        </p:nvSpPr>
        <p:spPr>
          <a:xfrm>
            <a:off x="685800" y="429660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21" name="PlaceHolder 2"/>
          <p:cNvSpPr>
            <a:spLocks noGrp="1"/>
          </p:cNvSpPr>
          <p:nvPr>
            <p:ph type="body"/>
          </p:nvPr>
        </p:nvSpPr>
        <p:spPr>
          <a:xfrm>
            <a:off x="685800" y="2194560"/>
            <a:ext cx="2602800" cy="402372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22" name="PlaceHolder 3"/>
          <p:cNvSpPr>
            <a:spLocks noGrp="1"/>
          </p:cNvSpPr>
          <p:nvPr>
            <p:ph type="body"/>
          </p:nvPr>
        </p:nvSpPr>
        <p:spPr>
          <a:xfrm>
            <a:off x="3419280" y="219456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23" name="PlaceHolder 4"/>
          <p:cNvSpPr>
            <a:spLocks noGrp="1"/>
          </p:cNvSpPr>
          <p:nvPr>
            <p:ph type="body"/>
          </p:nvPr>
        </p:nvSpPr>
        <p:spPr>
          <a:xfrm>
            <a:off x="3419280" y="429660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25" name="PlaceHolder 2"/>
          <p:cNvSpPr>
            <a:spLocks noGrp="1"/>
          </p:cNvSpPr>
          <p:nvPr>
            <p:ph type="body"/>
          </p:nvPr>
        </p:nvSpPr>
        <p:spPr>
          <a:xfrm>
            <a:off x="685800" y="219456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26" name="PlaceHolder 3"/>
          <p:cNvSpPr>
            <a:spLocks noGrp="1"/>
          </p:cNvSpPr>
          <p:nvPr>
            <p:ph type="body"/>
          </p:nvPr>
        </p:nvSpPr>
        <p:spPr>
          <a:xfrm>
            <a:off x="3419280" y="2194560"/>
            <a:ext cx="260280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27" name="PlaceHolder 4"/>
          <p:cNvSpPr>
            <a:spLocks noGrp="1"/>
          </p:cNvSpPr>
          <p:nvPr>
            <p:ph type="body"/>
          </p:nvPr>
        </p:nvSpPr>
        <p:spPr>
          <a:xfrm>
            <a:off x="685800" y="4296600"/>
            <a:ext cx="533376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7" descr="C3-HD-TOP.png"/>
          <p:cNvPicPr/>
          <p:nvPr/>
        </p:nvPicPr>
        <p:blipFill>
          <a:blip r:embed="rId2"/>
          <a:stretch/>
        </p:blipFill>
        <p:spPr>
          <a:xfrm>
            <a:off x="0" y="0"/>
            <a:ext cx="12191760" cy="1441080"/>
          </a:xfrm>
          <a:prstGeom prst="rect">
            <a:avLst/>
          </a:prstGeom>
          <a:ln w="0">
            <a:noFill/>
          </a:ln>
        </p:spPr>
      </p:pic>
      <p:pic>
        <p:nvPicPr>
          <p:cNvPr id="1" name="Picture 7" descr="C3-HD-BTM.png"/>
          <p:cNvPicPr/>
          <p:nvPr/>
        </p:nvPicPr>
        <p:blipFill>
          <a:blip r:embed="rId3"/>
          <a:stretch/>
        </p:blipFill>
        <p:spPr>
          <a:xfrm>
            <a:off x="0" y="4375080"/>
            <a:ext cx="12191760" cy="2482560"/>
          </a:xfrm>
          <a:prstGeom prst="rect">
            <a:avLst/>
          </a:prstGeom>
          <a:ln w="0">
            <a:noFill/>
          </a:ln>
        </p:spPr>
      </p:pic>
      <p:sp>
        <p:nvSpPr>
          <p:cNvPr id="2" name="PlaceHolder 1"/>
          <p:cNvSpPr>
            <a:spLocks noGrp="1"/>
          </p:cNvSpPr>
          <p:nvPr>
            <p:ph type="title"/>
          </p:nvPr>
        </p:nvSpPr>
        <p:spPr>
          <a:xfrm>
            <a:off x="1371600" y="1803240"/>
            <a:ext cx="9448560" cy="1824840"/>
          </a:xfrm>
          <a:prstGeom prst="rect">
            <a:avLst/>
          </a:prstGeom>
        </p:spPr>
        <p:txBody>
          <a:bodyPr anchor="b">
            <a:normAutofit/>
          </a:bodyPr>
          <a:p>
            <a:pPr>
              <a:lnSpc>
                <a:spcPct val="90000"/>
              </a:lnSpc>
            </a:pPr>
            <a:r>
              <a:rPr b="0" lang="el-GR" sz="6000" spc="-1" strike="noStrike" cap="all">
                <a:solidFill>
                  <a:srgbClr val="000000"/>
                </a:solidFill>
                <a:latin typeface="Century Gothic"/>
              </a:rPr>
              <a:t>Στυλ κύριου τίτλου</a:t>
            </a:r>
            <a:endParaRPr b="0" lang="en-US" sz="6000" spc="-1" strike="noStrike">
              <a:solidFill>
                <a:srgbClr val="000000"/>
              </a:solidFill>
              <a:latin typeface="Century Gothic"/>
            </a:endParaRPr>
          </a:p>
        </p:txBody>
      </p:sp>
      <p:sp>
        <p:nvSpPr>
          <p:cNvPr id="3" name="PlaceHolder 2"/>
          <p:cNvSpPr>
            <a:spLocks noGrp="1"/>
          </p:cNvSpPr>
          <p:nvPr>
            <p:ph type="dt"/>
          </p:nvPr>
        </p:nvSpPr>
        <p:spPr>
          <a:xfrm>
            <a:off x="7909560" y="4314240"/>
            <a:ext cx="2910600" cy="374400"/>
          </a:xfrm>
          <a:prstGeom prst="rect">
            <a:avLst/>
          </a:prstGeom>
        </p:spPr>
        <p:txBody>
          <a:bodyPr anchor="ctr">
            <a:noAutofit/>
          </a:bodyPr>
          <a:p>
            <a:pPr algn="r">
              <a:lnSpc>
                <a:spcPct val="100000"/>
              </a:lnSpc>
            </a:pPr>
            <a:fld id="{F0BBF157-3508-4AD4-BF7D-676585339D86}" type="datetime">
              <a:rPr b="0" lang="el-GR" sz="1050" spc="-1" strike="noStrike">
                <a:solidFill>
                  <a:srgbClr val="8b8b8b"/>
                </a:solidFill>
                <a:latin typeface="Century Gothic"/>
              </a:rPr>
              <a:t>8/11/2024</a:t>
            </a:fld>
            <a:endParaRPr b="0" lang="el-GR" sz="1050" spc="-1" strike="noStrike">
              <a:latin typeface="Times New Roman"/>
            </a:endParaRPr>
          </a:p>
        </p:txBody>
      </p:sp>
      <p:sp>
        <p:nvSpPr>
          <p:cNvPr id="4" name="PlaceHolder 3"/>
          <p:cNvSpPr>
            <a:spLocks noGrp="1"/>
          </p:cNvSpPr>
          <p:nvPr>
            <p:ph type="ftr"/>
          </p:nvPr>
        </p:nvSpPr>
        <p:spPr>
          <a:xfrm>
            <a:off x="1371600" y="4323960"/>
            <a:ext cx="6400440" cy="364680"/>
          </a:xfrm>
          <a:prstGeom prst="rect">
            <a:avLst/>
          </a:prstGeom>
        </p:spPr>
        <p:txBody>
          <a:bodyPr anchor="ctr">
            <a:noAutofit/>
          </a:bodyPr>
          <a:p>
            <a:endParaRPr b="0" lang="el-GR" sz="2400" spc="-1" strike="noStrike">
              <a:latin typeface="Times New Roman"/>
            </a:endParaRPr>
          </a:p>
        </p:txBody>
      </p:sp>
      <p:sp>
        <p:nvSpPr>
          <p:cNvPr id="5" name="PlaceHolder 4"/>
          <p:cNvSpPr>
            <a:spLocks noGrp="1"/>
          </p:cNvSpPr>
          <p:nvPr>
            <p:ph type="sldNum"/>
          </p:nvPr>
        </p:nvSpPr>
        <p:spPr>
          <a:xfrm>
            <a:off x="8077320" y="1431000"/>
            <a:ext cx="2742840" cy="364680"/>
          </a:xfrm>
          <a:prstGeom prst="rect">
            <a:avLst/>
          </a:prstGeom>
        </p:spPr>
        <p:txBody>
          <a:bodyPr anchor="ctr">
            <a:noAutofit/>
          </a:bodyPr>
          <a:p>
            <a:pPr algn="r">
              <a:lnSpc>
                <a:spcPct val="100000"/>
              </a:lnSpc>
            </a:pPr>
            <a:fld id="{63542717-2786-4E14-BB71-922746BD43FE}" type="slidenum">
              <a:rPr b="0" lang="el-GR" sz="1050" spc="-1" strike="noStrike">
                <a:solidFill>
                  <a:srgbClr val="8b8b8b"/>
                </a:solidFill>
                <a:latin typeface="Century Gothic"/>
              </a:rPr>
              <a:t>&lt;αριθμός&gt;</a:t>
            </a:fld>
            <a:endParaRPr b="0" lang="el-GR" sz="1050" spc="-1" strike="noStrike">
              <a:latin typeface="Times New Roman"/>
            </a:endParaRPr>
          </a:p>
        </p:txBody>
      </p:sp>
      <p:sp>
        <p:nvSpPr>
          <p:cNvPr id="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200" spc="-1" strike="noStrike">
                <a:solidFill>
                  <a:srgbClr val="000000"/>
                </a:solidFill>
                <a:latin typeface="Century Gothic"/>
              </a:rPr>
              <a:t>Πατήστε για επεξεργασία της μορφής κειμένου διάρθρωσης</a:t>
            </a:r>
            <a:endParaRPr b="0" lang="en-US" sz="2200" spc="-1" strike="noStrike">
              <a:solidFill>
                <a:srgbClr val="000000"/>
              </a:solidFill>
              <a:latin typeface="Century Gothic"/>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entury Gothic"/>
              </a:rPr>
              <a:t>Δεύτερο επίπεδο διάρθρωσης</a:t>
            </a:r>
            <a:endParaRPr b="0" lang="en-US" sz="1800" spc="-1" strike="noStrike">
              <a:solidFill>
                <a:srgbClr val="000000"/>
              </a:solidFill>
              <a:latin typeface="Century Gothic"/>
            </a:endParaRPr>
          </a:p>
          <a:p>
            <a:pPr lvl="2" marL="1296000" indent="-288000">
              <a:spcBef>
                <a:spcPts val="850"/>
              </a:spcBef>
              <a:buClr>
                <a:srgbClr val="000000"/>
              </a:buClr>
              <a:buSzPct val="45000"/>
              <a:buFont typeface="Wingdings" charset="2"/>
              <a:buChar char=""/>
            </a:pPr>
            <a:r>
              <a:rPr b="0" lang="en-US" sz="1600" spc="-1" strike="noStrike">
                <a:solidFill>
                  <a:srgbClr val="000000"/>
                </a:solidFill>
                <a:latin typeface="Century Gothic"/>
              </a:rPr>
              <a:t>Τρίτο επίπεδο διάρθρωσης</a:t>
            </a:r>
            <a:endParaRPr b="0" lang="en-US" sz="1600" spc="-1" strike="noStrike">
              <a:solidFill>
                <a:srgbClr val="000000"/>
              </a:solidFill>
              <a:latin typeface="Century Gothic"/>
            </a:endParaRPr>
          </a:p>
          <a:p>
            <a:pPr lvl="3" marL="1728000" indent="-216000">
              <a:spcBef>
                <a:spcPts val="567"/>
              </a:spcBef>
              <a:buClr>
                <a:srgbClr val="000000"/>
              </a:buClr>
              <a:buSzPct val="75000"/>
              <a:buFont typeface="Symbol" charset="2"/>
              <a:buChar char=""/>
            </a:pPr>
            <a:r>
              <a:rPr b="0" lang="en-US" sz="1600" spc="-1" strike="noStrike">
                <a:solidFill>
                  <a:srgbClr val="000000"/>
                </a:solidFill>
                <a:latin typeface="Century Gothic"/>
              </a:rPr>
              <a:t>Τέταρτο επίπεδο διάρθρωσης</a:t>
            </a:r>
            <a:endParaRPr b="0" lang="en-US" sz="1600" spc="-1" strike="noStrike">
              <a:solidFill>
                <a:srgbClr val="000000"/>
              </a:solidFill>
              <a:latin typeface="Century Gothic"/>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entury Gothic"/>
              </a:rPr>
              <a:t>Πέμπτο επίπεδο διάρθρωσης</a:t>
            </a:r>
            <a:endParaRPr b="0" lang="en-US" sz="2000" spc="-1" strike="noStrike">
              <a:solidFill>
                <a:srgbClr val="000000"/>
              </a:solidFill>
              <a:latin typeface="Century Gothic"/>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entury Gothic"/>
              </a:rPr>
              <a:t>Έκτο επίπεδο διάρθρωσης</a:t>
            </a:r>
            <a:endParaRPr b="0" lang="en-US" sz="2000" spc="-1" strike="noStrike">
              <a:solidFill>
                <a:srgbClr val="000000"/>
              </a:solidFill>
              <a:latin typeface="Century Gothic"/>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entury Gothic"/>
              </a:rPr>
              <a:t>Έβδομο επίπεδο διάρθρωσης</a:t>
            </a:r>
            <a:endParaRPr b="0" lang="en-US" sz="2000" spc="-1" strike="noStrike">
              <a:solidFill>
                <a:srgbClr val="000000"/>
              </a:solidFill>
              <a:latin typeface="Century Gothic"/>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3" name="Picture 7" descr="C3-HD-TOP.png"/>
          <p:cNvPicPr/>
          <p:nvPr/>
        </p:nvPicPr>
        <p:blipFill>
          <a:blip r:embed="rId2"/>
          <a:stretch/>
        </p:blipFill>
        <p:spPr>
          <a:xfrm>
            <a:off x="0" y="0"/>
            <a:ext cx="12191760" cy="1441080"/>
          </a:xfrm>
          <a:prstGeom prst="rect">
            <a:avLst/>
          </a:prstGeom>
          <a:ln w="0">
            <a:noFill/>
          </a:ln>
        </p:spPr>
      </p:pic>
      <p:sp>
        <p:nvSpPr>
          <p:cNvPr id="44" name="PlaceHolder 1"/>
          <p:cNvSpPr>
            <a:spLocks noGrp="1"/>
          </p:cNvSpPr>
          <p:nvPr>
            <p:ph type="title"/>
          </p:nvPr>
        </p:nvSpPr>
        <p:spPr>
          <a:xfrm>
            <a:off x="2895480" y="764280"/>
            <a:ext cx="8610120" cy="1292760"/>
          </a:xfrm>
          <a:prstGeom prst="rect">
            <a:avLst/>
          </a:prstGeom>
        </p:spPr>
        <p:txBody>
          <a:bodyPr anchor="ctr">
            <a:noAutofit/>
          </a:bodyPr>
          <a:p>
            <a:pPr algn="r">
              <a:lnSpc>
                <a:spcPct val="90000"/>
              </a:lnSpc>
            </a:pPr>
            <a:r>
              <a:rPr b="0" lang="el-GR" sz="4000" spc="-1" strike="noStrike" cap="all">
                <a:solidFill>
                  <a:srgbClr val="000000"/>
                </a:solidFill>
                <a:latin typeface="Century Gothic"/>
              </a:rPr>
              <a:t>Στυλ κύριου τίτλου</a:t>
            </a:r>
            <a:endParaRPr b="0" lang="en-US" sz="4000" spc="-1" strike="noStrike">
              <a:solidFill>
                <a:srgbClr val="000000"/>
              </a:solidFill>
              <a:latin typeface="Century Gothic"/>
            </a:endParaRPr>
          </a:p>
        </p:txBody>
      </p:sp>
      <p:sp>
        <p:nvSpPr>
          <p:cNvPr id="45" name="PlaceHolder 2"/>
          <p:cNvSpPr>
            <a:spLocks noGrp="1"/>
          </p:cNvSpPr>
          <p:nvPr>
            <p:ph type="body"/>
          </p:nvPr>
        </p:nvSpPr>
        <p:spPr>
          <a:xfrm>
            <a:off x="685800" y="2194560"/>
            <a:ext cx="5333760" cy="4023720"/>
          </a:xfrm>
          <a:prstGeom prst="rect">
            <a:avLst/>
          </a:prstGeom>
        </p:spPr>
        <p:txBody>
          <a:bodyPr>
            <a:noAutofit/>
          </a:bodyPr>
          <a:p>
            <a:pPr marL="228600" indent="-228240">
              <a:lnSpc>
                <a:spcPct val="90000"/>
              </a:lnSpc>
              <a:spcBef>
                <a:spcPts val="1001"/>
              </a:spcBef>
              <a:buClr>
                <a:srgbClr val="000000"/>
              </a:buClr>
              <a:buFont typeface="Arial"/>
              <a:buChar char="•"/>
            </a:pPr>
            <a:r>
              <a:rPr b="0" lang="el-GR" sz="2200" spc="-1" strike="noStrike">
                <a:solidFill>
                  <a:srgbClr val="000000"/>
                </a:solidFill>
                <a:latin typeface="Century Gothic"/>
              </a:rPr>
              <a:t>Επεξεργασία στυλ υποδείγματος κειμένου</a:t>
            </a:r>
            <a:endParaRPr b="0" lang="en-US" sz="2200" spc="-1" strike="noStrike">
              <a:solidFill>
                <a:srgbClr val="000000"/>
              </a:solidFill>
              <a:latin typeface="Century Gothic"/>
            </a:endParaRPr>
          </a:p>
          <a:p>
            <a:pPr lvl="1" marL="685800" indent="-228240">
              <a:lnSpc>
                <a:spcPct val="90000"/>
              </a:lnSpc>
              <a:spcBef>
                <a:spcPts val="499"/>
              </a:spcBef>
              <a:buClr>
                <a:srgbClr val="000000"/>
              </a:buClr>
              <a:buFont typeface="Arial"/>
              <a:buChar char="•"/>
            </a:pPr>
            <a:r>
              <a:rPr b="0" lang="el-GR" sz="2000" spc="-1" strike="noStrike">
                <a:solidFill>
                  <a:srgbClr val="000000"/>
                </a:solidFill>
                <a:latin typeface="Century Gothic"/>
              </a:rPr>
              <a:t>Δεύτερου επιπέδου</a:t>
            </a:r>
            <a:endParaRPr b="0" lang="en-US" sz="2000" spc="-1" strike="noStrike">
              <a:solidFill>
                <a:srgbClr val="000000"/>
              </a:solidFill>
              <a:latin typeface="Century Gothic"/>
            </a:endParaRPr>
          </a:p>
          <a:p>
            <a:pPr lvl="2" marL="1143000" indent="-228240">
              <a:lnSpc>
                <a:spcPct val="90000"/>
              </a:lnSpc>
              <a:spcBef>
                <a:spcPts val="499"/>
              </a:spcBef>
              <a:buClr>
                <a:srgbClr val="000000"/>
              </a:buClr>
              <a:buFont typeface="Arial"/>
              <a:buChar char="•"/>
            </a:pPr>
            <a:r>
              <a:rPr b="0" lang="el-GR" sz="1800" spc="-1" strike="noStrike">
                <a:solidFill>
                  <a:srgbClr val="000000"/>
                </a:solidFill>
                <a:latin typeface="Century Gothic"/>
              </a:rPr>
              <a:t>Τρίτου επιπέδου</a:t>
            </a:r>
            <a:endParaRPr b="0" lang="en-US" sz="1800" spc="-1" strike="noStrike">
              <a:solidFill>
                <a:srgbClr val="000000"/>
              </a:solidFill>
              <a:latin typeface="Century Gothic"/>
            </a:endParaRPr>
          </a:p>
          <a:p>
            <a:pPr lvl="3" marL="1600200" indent="-228240">
              <a:lnSpc>
                <a:spcPct val="90000"/>
              </a:lnSpc>
              <a:spcBef>
                <a:spcPts val="499"/>
              </a:spcBef>
              <a:buClr>
                <a:srgbClr val="000000"/>
              </a:buClr>
              <a:buFont typeface="Arial"/>
              <a:buChar char="•"/>
            </a:pPr>
            <a:r>
              <a:rPr b="0" lang="el-GR" sz="1600" spc="-1" strike="noStrike">
                <a:solidFill>
                  <a:srgbClr val="000000"/>
                </a:solidFill>
                <a:latin typeface="Century Gothic"/>
              </a:rPr>
              <a:t>Τέταρτου επιπέδου</a:t>
            </a:r>
            <a:endParaRPr b="0" lang="en-US" sz="1600" spc="-1" strike="noStrike">
              <a:solidFill>
                <a:srgbClr val="000000"/>
              </a:solidFill>
              <a:latin typeface="Century Gothic"/>
            </a:endParaRPr>
          </a:p>
          <a:p>
            <a:pPr lvl="4" marL="2057400" indent="-228240">
              <a:lnSpc>
                <a:spcPct val="90000"/>
              </a:lnSpc>
              <a:spcBef>
                <a:spcPts val="499"/>
              </a:spcBef>
              <a:buClr>
                <a:srgbClr val="000000"/>
              </a:buClr>
              <a:buFont typeface="Arial"/>
              <a:buChar char="•"/>
            </a:pPr>
            <a:r>
              <a:rPr b="0" lang="el-GR" sz="1600" spc="-1" strike="noStrike">
                <a:solidFill>
                  <a:srgbClr val="000000"/>
                </a:solidFill>
                <a:latin typeface="Century Gothic"/>
              </a:rPr>
              <a:t>Πέμπτου επιπέδου</a:t>
            </a:r>
            <a:endParaRPr b="0" lang="en-US" sz="1600" spc="-1" strike="noStrike">
              <a:solidFill>
                <a:srgbClr val="000000"/>
              </a:solidFill>
              <a:latin typeface="Century Gothic"/>
            </a:endParaRPr>
          </a:p>
        </p:txBody>
      </p:sp>
      <p:sp>
        <p:nvSpPr>
          <p:cNvPr id="46" name="PlaceHolder 3"/>
          <p:cNvSpPr>
            <a:spLocks noGrp="1"/>
          </p:cNvSpPr>
          <p:nvPr>
            <p:ph type="body"/>
          </p:nvPr>
        </p:nvSpPr>
        <p:spPr>
          <a:xfrm>
            <a:off x="6172200" y="2194560"/>
            <a:ext cx="5333760" cy="4023720"/>
          </a:xfrm>
          <a:prstGeom prst="rect">
            <a:avLst/>
          </a:prstGeom>
        </p:spPr>
        <p:txBody>
          <a:bodyPr>
            <a:noAutofit/>
          </a:bodyPr>
          <a:p>
            <a:pPr marL="228600" indent="-228240">
              <a:lnSpc>
                <a:spcPct val="90000"/>
              </a:lnSpc>
              <a:spcBef>
                <a:spcPts val="1001"/>
              </a:spcBef>
              <a:buClr>
                <a:srgbClr val="000000"/>
              </a:buClr>
              <a:buFont typeface="Arial"/>
              <a:buChar char="•"/>
            </a:pPr>
            <a:r>
              <a:rPr b="0" lang="el-GR" sz="2200" spc="-1" strike="noStrike">
                <a:solidFill>
                  <a:srgbClr val="000000"/>
                </a:solidFill>
                <a:latin typeface="Century Gothic"/>
              </a:rPr>
              <a:t>Επεξεργασία στυλ υποδείγματος κειμένου</a:t>
            </a:r>
            <a:endParaRPr b="0" lang="en-US" sz="2200" spc="-1" strike="noStrike">
              <a:solidFill>
                <a:srgbClr val="000000"/>
              </a:solidFill>
              <a:latin typeface="Century Gothic"/>
            </a:endParaRPr>
          </a:p>
          <a:p>
            <a:pPr lvl="1" marL="685800" indent="-228240">
              <a:lnSpc>
                <a:spcPct val="90000"/>
              </a:lnSpc>
              <a:spcBef>
                <a:spcPts val="499"/>
              </a:spcBef>
              <a:buClr>
                <a:srgbClr val="000000"/>
              </a:buClr>
              <a:buFont typeface="Arial"/>
              <a:buChar char="•"/>
            </a:pPr>
            <a:r>
              <a:rPr b="0" lang="el-GR" sz="2000" spc="-1" strike="noStrike">
                <a:solidFill>
                  <a:srgbClr val="000000"/>
                </a:solidFill>
                <a:latin typeface="Century Gothic"/>
              </a:rPr>
              <a:t>Δεύτερου επιπέδου</a:t>
            </a:r>
            <a:endParaRPr b="0" lang="en-US" sz="2000" spc="-1" strike="noStrike">
              <a:solidFill>
                <a:srgbClr val="000000"/>
              </a:solidFill>
              <a:latin typeface="Century Gothic"/>
            </a:endParaRPr>
          </a:p>
          <a:p>
            <a:pPr lvl="2" marL="1143000" indent="-228240">
              <a:lnSpc>
                <a:spcPct val="90000"/>
              </a:lnSpc>
              <a:spcBef>
                <a:spcPts val="499"/>
              </a:spcBef>
              <a:buClr>
                <a:srgbClr val="000000"/>
              </a:buClr>
              <a:buFont typeface="Arial"/>
              <a:buChar char="•"/>
            </a:pPr>
            <a:r>
              <a:rPr b="0" lang="el-GR" sz="1800" spc="-1" strike="noStrike">
                <a:solidFill>
                  <a:srgbClr val="000000"/>
                </a:solidFill>
                <a:latin typeface="Century Gothic"/>
              </a:rPr>
              <a:t>Τρίτου επιπέδου</a:t>
            </a:r>
            <a:endParaRPr b="0" lang="en-US" sz="1800" spc="-1" strike="noStrike">
              <a:solidFill>
                <a:srgbClr val="000000"/>
              </a:solidFill>
              <a:latin typeface="Century Gothic"/>
            </a:endParaRPr>
          </a:p>
          <a:p>
            <a:pPr lvl="3" marL="1600200" indent="-228240">
              <a:lnSpc>
                <a:spcPct val="90000"/>
              </a:lnSpc>
              <a:spcBef>
                <a:spcPts val="499"/>
              </a:spcBef>
              <a:buClr>
                <a:srgbClr val="000000"/>
              </a:buClr>
              <a:buFont typeface="Arial"/>
              <a:buChar char="•"/>
            </a:pPr>
            <a:r>
              <a:rPr b="0" lang="el-GR" sz="1600" spc="-1" strike="noStrike">
                <a:solidFill>
                  <a:srgbClr val="000000"/>
                </a:solidFill>
                <a:latin typeface="Century Gothic"/>
              </a:rPr>
              <a:t>Τέταρτου επιπέδου</a:t>
            </a:r>
            <a:endParaRPr b="0" lang="en-US" sz="1600" spc="-1" strike="noStrike">
              <a:solidFill>
                <a:srgbClr val="000000"/>
              </a:solidFill>
              <a:latin typeface="Century Gothic"/>
            </a:endParaRPr>
          </a:p>
          <a:p>
            <a:pPr lvl="4" marL="2057400" indent="-228240">
              <a:lnSpc>
                <a:spcPct val="90000"/>
              </a:lnSpc>
              <a:spcBef>
                <a:spcPts val="499"/>
              </a:spcBef>
              <a:buClr>
                <a:srgbClr val="000000"/>
              </a:buClr>
              <a:buFont typeface="Arial"/>
              <a:buChar char="•"/>
            </a:pPr>
            <a:r>
              <a:rPr b="0" lang="el-GR" sz="1600" spc="-1" strike="noStrike">
                <a:solidFill>
                  <a:srgbClr val="000000"/>
                </a:solidFill>
                <a:latin typeface="Century Gothic"/>
              </a:rPr>
              <a:t>Πέμπτου επιπέδου</a:t>
            </a:r>
            <a:endParaRPr b="0" lang="en-US" sz="1600" spc="-1" strike="noStrike">
              <a:solidFill>
                <a:srgbClr val="000000"/>
              </a:solidFill>
              <a:latin typeface="Century Gothic"/>
            </a:endParaRPr>
          </a:p>
        </p:txBody>
      </p:sp>
      <p:sp>
        <p:nvSpPr>
          <p:cNvPr id="47" name="PlaceHolder 4"/>
          <p:cNvSpPr>
            <a:spLocks noGrp="1"/>
          </p:cNvSpPr>
          <p:nvPr>
            <p:ph type="dt"/>
          </p:nvPr>
        </p:nvSpPr>
        <p:spPr>
          <a:xfrm>
            <a:off x="8595360" y="6356520"/>
            <a:ext cx="2910600" cy="364680"/>
          </a:xfrm>
          <a:prstGeom prst="rect">
            <a:avLst/>
          </a:prstGeom>
        </p:spPr>
        <p:txBody>
          <a:bodyPr anchor="ctr">
            <a:noAutofit/>
          </a:bodyPr>
          <a:p>
            <a:pPr algn="r">
              <a:lnSpc>
                <a:spcPct val="100000"/>
              </a:lnSpc>
            </a:pPr>
            <a:fld id="{8D0CD661-8610-45DE-8008-360FFF961DA4}" type="datetime">
              <a:rPr b="0" lang="el-GR" sz="1050" spc="-1" strike="noStrike">
                <a:solidFill>
                  <a:srgbClr val="8b8b8b"/>
                </a:solidFill>
                <a:latin typeface="Century Gothic"/>
              </a:rPr>
              <a:t>8/11/2024</a:t>
            </a:fld>
            <a:endParaRPr b="0" lang="el-GR" sz="1050" spc="-1" strike="noStrike">
              <a:latin typeface="Times New Roman"/>
            </a:endParaRPr>
          </a:p>
        </p:txBody>
      </p:sp>
      <p:sp>
        <p:nvSpPr>
          <p:cNvPr id="48" name="PlaceHolder 5"/>
          <p:cNvSpPr>
            <a:spLocks noGrp="1"/>
          </p:cNvSpPr>
          <p:nvPr>
            <p:ph type="ftr"/>
          </p:nvPr>
        </p:nvSpPr>
        <p:spPr>
          <a:xfrm>
            <a:off x="685800" y="6355800"/>
            <a:ext cx="7772040" cy="364680"/>
          </a:xfrm>
          <a:prstGeom prst="rect">
            <a:avLst/>
          </a:prstGeom>
        </p:spPr>
        <p:txBody>
          <a:bodyPr anchor="ctr">
            <a:noAutofit/>
          </a:bodyPr>
          <a:p>
            <a:endParaRPr b="0" lang="el-GR" sz="2400" spc="-1" strike="noStrike">
              <a:latin typeface="Times New Roman"/>
            </a:endParaRPr>
          </a:p>
        </p:txBody>
      </p:sp>
      <p:sp>
        <p:nvSpPr>
          <p:cNvPr id="49" name="PlaceHolder 6"/>
          <p:cNvSpPr>
            <a:spLocks noGrp="1"/>
          </p:cNvSpPr>
          <p:nvPr>
            <p:ph type="sldNum"/>
          </p:nvPr>
        </p:nvSpPr>
        <p:spPr>
          <a:xfrm>
            <a:off x="8763120" y="380880"/>
            <a:ext cx="2742840" cy="364680"/>
          </a:xfrm>
          <a:prstGeom prst="rect">
            <a:avLst/>
          </a:prstGeom>
        </p:spPr>
        <p:txBody>
          <a:bodyPr anchor="ctr">
            <a:noAutofit/>
          </a:bodyPr>
          <a:p>
            <a:pPr algn="r">
              <a:lnSpc>
                <a:spcPct val="100000"/>
              </a:lnSpc>
            </a:pPr>
            <a:fld id="{95B80894-74FD-46AD-B483-342DB7EAAE8E}" type="slidenum">
              <a:rPr b="0" lang="el-GR" sz="1050" spc="-1" strike="noStrike">
                <a:solidFill>
                  <a:srgbClr val="8b8b8b"/>
                </a:solidFill>
                <a:latin typeface="Century Gothic"/>
              </a:rPr>
              <a:t>&lt;αριθμός&gt;</a:t>
            </a:fld>
            <a:endParaRPr b="0" lang="el-GR" sz="105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6.xml"/>
</Relationships>
</file>

<file path=ppt/slides/_rels/slide1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6.xml"/>
</Relationships>
</file>

<file path=ppt/slides/_rels/slide1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6.xml"/>
</Relationships>
</file>

<file path=ppt/slides/_rels/slide1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6.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6.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6.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6.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6.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hyperlink" Target="https://el.wikipedia.org/wiki/&#935;&#953;&#955;&#942;" TargetMode="External"/><Relationship Id="rId3" Type="http://schemas.openxmlformats.org/officeDocument/2006/relationships/slideLayout" Target="../slideLayouts/slideLayout16.xml"/>
</Relationships>
</file>

<file path=ppt/slides/_rels/slide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6.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6.xml"/>
</Relationships>
</file>

<file path=ppt/slides/_rels/slide9.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6694200" y="1600200"/>
            <a:ext cx="4929480" cy="1824840"/>
          </a:xfrm>
          <a:prstGeom prst="rect">
            <a:avLst/>
          </a:prstGeom>
          <a:noFill/>
          <a:ln w="0">
            <a:noFill/>
          </a:ln>
        </p:spPr>
        <p:txBody>
          <a:bodyPr anchor="b">
            <a:normAutofit/>
          </a:bodyPr>
          <a:p>
            <a:pPr algn="ctr">
              <a:lnSpc>
                <a:spcPct val="90000"/>
              </a:lnSpc>
            </a:pPr>
            <a:r>
              <a:rPr b="0" lang="en-US" sz="4400" spc="-1" strike="noStrike" cap="all">
                <a:solidFill>
                  <a:srgbClr val="000000"/>
                </a:solidFill>
                <a:latin typeface="Calibri"/>
              </a:rPr>
              <a:t>I</a:t>
            </a:r>
            <a:r>
              <a:rPr b="0" lang="el-GR" sz="4400" spc="-1" strike="noStrike" cap="all">
                <a:solidFill>
                  <a:srgbClr val="000000"/>
                </a:solidFill>
                <a:latin typeface="Calibri"/>
              </a:rPr>
              <a:t>ΩΑΝΝΑ ΚΟΝΤΟΥ</a:t>
            </a:r>
            <a:br/>
            <a:r>
              <a:rPr b="0" lang="el-GR" sz="2000" spc="-1" strike="noStrike" cap="all">
                <a:solidFill>
                  <a:srgbClr val="000000"/>
                </a:solidFill>
                <a:latin typeface="Calibri"/>
              </a:rPr>
              <a:t>δ1</a:t>
            </a:r>
            <a:br/>
            <a:r>
              <a:rPr b="0" lang="el-GR" sz="2000" spc="-1" strike="noStrike" cap="all">
                <a:solidFill>
                  <a:srgbClr val="000000"/>
                </a:solidFill>
                <a:latin typeface="Calibri"/>
              </a:rPr>
              <a:t>2024-2025</a:t>
            </a:r>
            <a:endParaRPr b="0" lang="en-US" sz="2000" spc="-1" strike="noStrike">
              <a:solidFill>
                <a:srgbClr val="000000"/>
              </a:solidFill>
              <a:latin typeface="Century Gothic"/>
            </a:endParaRPr>
          </a:p>
        </p:txBody>
      </p:sp>
      <p:sp>
        <p:nvSpPr>
          <p:cNvPr id="93" name="TextShape 2"/>
          <p:cNvSpPr txBox="1"/>
          <p:nvPr/>
        </p:nvSpPr>
        <p:spPr>
          <a:xfrm>
            <a:off x="7639200" y="3632040"/>
            <a:ext cx="2895120" cy="1087200"/>
          </a:xfrm>
          <a:prstGeom prst="rect">
            <a:avLst/>
          </a:prstGeom>
          <a:noFill/>
          <a:ln w="0">
            <a:noFill/>
          </a:ln>
        </p:spPr>
        <p:txBody>
          <a:bodyPr>
            <a:normAutofit/>
          </a:bodyPr>
          <a:p>
            <a:pPr algn="ctr">
              <a:lnSpc>
                <a:spcPct val="90000"/>
              </a:lnSpc>
              <a:spcBef>
                <a:spcPts val="1001"/>
              </a:spcBef>
              <a:tabLst>
                <a:tab algn="l" pos="0"/>
              </a:tabLst>
            </a:pPr>
            <a:r>
              <a:rPr b="1" lang="el-GR" sz="3600" spc="-1" strike="noStrike">
                <a:solidFill>
                  <a:srgbClr val="000000"/>
                </a:solidFill>
                <a:latin typeface="Calibri"/>
              </a:rPr>
              <a:t>ΦΡΟΥΤΑ</a:t>
            </a:r>
            <a:endParaRPr b="0" lang="el-GR" sz="3600" spc="-1" strike="noStrike">
              <a:latin typeface="Arial"/>
            </a:endParaRPr>
          </a:p>
        </p:txBody>
      </p:sp>
      <p:sp>
        <p:nvSpPr>
          <p:cNvPr id="94" name="CustomShape 3"/>
          <p:cNvSpPr/>
          <p:nvPr/>
        </p:nvSpPr>
        <p:spPr>
          <a:xfrm>
            <a:off x="426600" y="3204720"/>
            <a:ext cx="853200" cy="4536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pic>
        <p:nvPicPr>
          <p:cNvPr id="95" name="Εικόνα 3" descr=""/>
          <p:cNvPicPr/>
          <p:nvPr/>
        </p:nvPicPr>
        <p:blipFill>
          <a:blip r:embed="rId1"/>
          <a:stretch/>
        </p:blipFill>
        <p:spPr>
          <a:xfrm>
            <a:off x="-3405240" y="0"/>
            <a:ext cx="10099080" cy="685764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txBox="1"/>
          <p:nvPr/>
        </p:nvSpPr>
        <p:spPr>
          <a:xfrm>
            <a:off x="6172200" y="810720"/>
            <a:ext cx="5619960" cy="1292760"/>
          </a:xfrm>
          <a:prstGeom prst="rect">
            <a:avLst/>
          </a:prstGeom>
          <a:noFill/>
          <a:ln w="0">
            <a:noFill/>
          </a:ln>
        </p:spPr>
        <p:txBody>
          <a:bodyPr anchor="ctr">
            <a:noAutofit/>
          </a:bodyPr>
          <a:p>
            <a:pPr algn="ctr">
              <a:lnSpc>
                <a:spcPct val="90000"/>
              </a:lnSpc>
            </a:pPr>
            <a:r>
              <a:rPr b="1" lang="el-GR" sz="4000" spc="-1" strike="noStrike" u="sng" cap="all">
                <a:solidFill>
                  <a:srgbClr val="064762"/>
                </a:solidFill>
                <a:uFillTx/>
                <a:latin typeface="Century Gothic"/>
              </a:rPr>
              <a:t>μουρο</a:t>
            </a:r>
            <a:endParaRPr b="0" lang="en-US" sz="4000" spc="-1" strike="noStrike">
              <a:solidFill>
                <a:srgbClr val="000000"/>
              </a:solidFill>
              <a:latin typeface="Century Gothic"/>
            </a:endParaRPr>
          </a:p>
        </p:txBody>
      </p:sp>
      <p:pic>
        <p:nvPicPr>
          <p:cNvPr id="126" name="Θέση περιεχομένου 4" descr=""/>
          <p:cNvPicPr/>
          <p:nvPr/>
        </p:nvPicPr>
        <p:blipFill>
          <a:blip r:embed="rId1"/>
          <a:stretch/>
        </p:blipFill>
        <p:spPr>
          <a:xfrm>
            <a:off x="1099080" y="2194200"/>
            <a:ext cx="4516200" cy="4024080"/>
          </a:xfrm>
          <a:prstGeom prst="rect">
            <a:avLst/>
          </a:prstGeom>
          <a:ln w="0">
            <a:noFill/>
          </a:ln>
        </p:spPr>
      </p:pic>
      <p:sp>
        <p:nvSpPr>
          <p:cNvPr id="127" name="TextShape 2"/>
          <p:cNvSpPr txBox="1"/>
          <p:nvPr/>
        </p:nvSpPr>
        <p:spPr>
          <a:xfrm>
            <a:off x="6172200" y="2194560"/>
            <a:ext cx="5333760" cy="4023720"/>
          </a:xfrm>
          <a:prstGeom prst="rect">
            <a:avLst/>
          </a:prstGeom>
          <a:noFill/>
          <a:ln w="0">
            <a:noFill/>
          </a:ln>
        </p:spPr>
        <p:txBody>
          <a:bodyPr>
            <a:noAutofit/>
          </a:bodyPr>
          <a:p>
            <a:pPr marL="228600" indent="-228240" algn="just">
              <a:lnSpc>
                <a:spcPct val="90000"/>
              </a:lnSpc>
              <a:spcBef>
                <a:spcPts val="1001"/>
              </a:spcBef>
              <a:buClr>
                <a:srgbClr val="000000"/>
              </a:buClr>
              <a:buFont typeface="Arial"/>
              <a:buChar char="•"/>
            </a:pPr>
            <a:r>
              <a:rPr b="0" lang="el-GR" sz="1800" spc="-1" strike="noStrike">
                <a:solidFill>
                  <a:srgbClr val="000000"/>
                </a:solidFill>
                <a:latin typeface="Calibri"/>
              </a:rPr>
              <a:t>Το μούρο ή συκάμινο .</a:t>
            </a:r>
            <a:endParaRPr b="0" lang="en-US" sz="1800" spc="-1" strike="noStrike">
              <a:solidFill>
                <a:srgbClr val="000000"/>
              </a:solidFill>
              <a:latin typeface="Century Gothic"/>
            </a:endParaRPr>
          </a:p>
          <a:p>
            <a:pPr marL="228600" indent="-228240" algn="just">
              <a:lnSpc>
                <a:spcPct val="90000"/>
              </a:lnSpc>
              <a:spcBef>
                <a:spcPts val="1001"/>
              </a:spcBef>
              <a:buClr>
                <a:srgbClr val="000000"/>
              </a:buClr>
              <a:buFont typeface="Arial"/>
              <a:buChar char="•"/>
            </a:pPr>
            <a:r>
              <a:rPr b="0" lang="el-GR" sz="1800" spc="-1" strike="noStrike">
                <a:solidFill>
                  <a:srgbClr val="000000"/>
                </a:solidFill>
                <a:latin typeface="Calibri"/>
              </a:rPr>
              <a:t> </a:t>
            </a:r>
            <a:r>
              <a:rPr b="0" lang="el-GR" sz="1800" spc="-1" strike="noStrike">
                <a:solidFill>
                  <a:srgbClr val="000000"/>
                </a:solidFill>
                <a:latin typeface="Calibri"/>
              </a:rPr>
              <a:t>Το μήκος του ποικίλει από μισό εκατοστό μέχρι και 2,5 εκατοστά. Τα μεγαλύτερα μούρα παράγονται από τα καλλιεργούμενα είδη.</a:t>
            </a:r>
            <a:endParaRPr b="0" lang="en-US" sz="1800" spc="-1" strike="noStrike">
              <a:solidFill>
                <a:srgbClr val="000000"/>
              </a:solidFill>
              <a:latin typeface="Century Gothic"/>
            </a:endParaRPr>
          </a:p>
          <a:p>
            <a:pPr marL="228600" indent="-228240" algn="just">
              <a:lnSpc>
                <a:spcPct val="90000"/>
              </a:lnSpc>
              <a:spcBef>
                <a:spcPts val="1001"/>
              </a:spcBef>
              <a:buClr>
                <a:srgbClr val="000000"/>
              </a:buClr>
              <a:buFont typeface="Arial"/>
              <a:buChar char="•"/>
            </a:pPr>
            <a:r>
              <a:rPr b="0" lang="el-GR" sz="1800" spc="-1" strike="noStrike">
                <a:solidFill>
                  <a:srgbClr val="000000"/>
                </a:solidFill>
                <a:latin typeface="Calibri"/>
              </a:rPr>
              <a:t>Το μαύρο μούρο (Morus nigra) είναι το πιο νόστιμο από τα άλλα είδη, είναι χυμώδες και το χρώμα του είναι σκούρο πορφυρό.</a:t>
            </a:r>
            <a:endParaRPr b="0" lang="en-US" sz="1800" spc="-1" strike="noStrike">
              <a:solidFill>
                <a:srgbClr val="000000"/>
              </a:solidFill>
              <a:latin typeface="Century Gothic"/>
            </a:endParaRPr>
          </a:p>
          <a:p>
            <a:pPr marL="228600" indent="-228240" algn="just">
              <a:lnSpc>
                <a:spcPct val="90000"/>
              </a:lnSpc>
              <a:spcBef>
                <a:spcPts val="1001"/>
              </a:spcBef>
              <a:buClr>
                <a:srgbClr val="000000"/>
              </a:buClr>
              <a:buFont typeface="Arial"/>
              <a:buChar char="•"/>
            </a:pPr>
            <a:r>
              <a:rPr b="0" lang="el-GR" sz="1800" spc="-1" strike="noStrike">
                <a:solidFill>
                  <a:srgbClr val="000000"/>
                </a:solidFill>
                <a:latin typeface="Calibri"/>
              </a:rPr>
              <a:t> </a:t>
            </a:r>
            <a:r>
              <a:rPr b="0" lang="el-GR" sz="1800" spc="-1" strike="noStrike">
                <a:solidFill>
                  <a:srgbClr val="000000"/>
                </a:solidFill>
                <a:latin typeface="Calibri"/>
              </a:rPr>
              <a:t>Τρώγεται σκέτο ως φρούτο, χρησιμοποιείται στη ζαχαροπλαστική καθώς και στην παρασκευή χυμών. </a:t>
            </a:r>
            <a:endParaRPr b="0" lang="en-US" sz="1800" spc="-1" strike="noStrike">
              <a:solidFill>
                <a:srgbClr val="000000"/>
              </a:solidFill>
              <a:latin typeface="Century Gothic"/>
            </a:endParaRPr>
          </a:p>
          <a:p>
            <a:pPr marL="228600" indent="-228240" algn="just">
              <a:lnSpc>
                <a:spcPct val="90000"/>
              </a:lnSpc>
              <a:spcBef>
                <a:spcPts val="1001"/>
              </a:spcBef>
              <a:buClr>
                <a:srgbClr val="000000"/>
              </a:buClr>
              <a:buFont typeface="Arial"/>
              <a:buChar char="•"/>
            </a:pPr>
            <a:r>
              <a:rPr b="0" lang="el-GR" sz="1800" spc="-1" strike="noStrike">
                <a:solidFill>
                  <a:srgbClr val="000000"/>
                </a:solidFill>
                <a:latin typeface="Calibri"/>
              </a:rPr>
              <a:t>Το κόκκινο μούρο έχει χρώμα ανοιχτό πορφυρό, γεύση πολύ γλυκιά και χρησιμοποιείται στην παρασκευή μαρμελάδων και ζελέδων. Τα άλλα είδη μούρων είναι κατώτερης ποιότητας και δεν καταναλώνονται ευρέως.</a:t>
            </a:r>
            <a:endParaRPr b="0" lang="en-US" sz="18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6172200" y="764280"/>
            <a:ext cx="5333760" cy="1292760"/>
          </a:xfrm>
          <a:prstGeom prst="rect">
            <a:avLst/>
          </a:prstGeom>
          <a:noFill/>
          <a:ln w="0">
            <a:noFill/>
          </a:ln>
        </p:spPr>
        <p:txBody>
          <a:bodyPr anchor="ctr">
            <a:noAutofit/>
          </a:bodyPr>
          <a:p>
            <a:pPr algn="ctr">
              <a:lnSpc>
                <a:spcPct val="90000"/>
              </a:lnSpc>
            </a:pPr>
            <a:r>
              <a:rPr b="1" lang="el-GR" sz="4000" spc="-1" strike="noStrike" u="sng" cap="all">
                <a:solidFill>
                  <a:srgbClr val="f46856"/>
                </a:solidFill>
                <a:uFillTx/>
                <a:latin typeface="Century Gothic"/>
              </a:rPr>
              <a:t>βατομουρο</a:t>
            </a:r>
            <a:endParaRPr b="0" lang="en-US" sz="4000" spc="-1" strike="noStrike">
              <a:solidFill>
                <a:srgbClr val="000000"/>
              </a:solidFill>
              <a:latin typeface="Century Gothic"/>
            </a:endParaRPr>
          </a:p>
        </p:txBody>
      </p:sp>
      <p:pic>
        <p:nvPicPr>
          <p:cNvPr id="129" name="Θέση περιεχομένου 4" descr=""/>
          <p:cNvPicPr/>
          <p:nvPr/>
        </p:nvPicPr>
        <p:blipFill>
          <a:blip r:embed="rId1"/>
          <a:stretch/>
        </p:blipFill>
        <p:spPr>
          <a:xfrm flipH="1">
            <a:off x="1699560" y="1828800"/>
            <a:ext cx="4073040" cy="4234680"/>
          </a:xfrm>
          <a:prstGeom prst="rect">
            <a:avLst/>
          </a:prstGeom>
          <a:ln w="0">
            <a:noFill/>
          </a:ln>
        </p:spPr>
      </p:pic>
      <p:sp>
        <p:nvSpPr>
          <p:cNvPr id="130" name="TextShape 2"/>
          <p:cNvSpPr txBox="1"/>
          <p:nvPr/>
        </p:nvSpPr>
        <p:spPr>
          <a:xfrm>
            <a:off x="6172200" y="2194560"/>
            <a:ext cx="5333760" cy="4023720"/>
          </a:xfrm>
          <a:prstGeom prst="rect">
            <a:avLst/>
          </a:prstGeom>
          <a:noFill/>
          <a:ln w="0">
            <a:noFill/>
          </a:ln>
        </p:spPr>
        <p:txBody>
          <a:bodyPr>
            <a:noAutofit/>
          </a:bodyPr>
          <a:p>
            <a:pPr marL="228600" indent="-228240">
              <a:lnSpc>
                <a:spcPct val="90000"/>
              </a:lnSpc>
              <a:spcBef>
                <a:spcPts val="1001"/>
              </a:spcBef>
              <a:buClr>
                <a:srgbClr val="000000"/>
              </a:buClr>
              <a:buFont typeface="Arial"/>
              <a:buChar char="•"/>
            </a:pPr>
            <a:r>
              <a:rPr b="0" lang="el-GR" sz="2200" spc="-1" strike="noStrike">
                <a:solidFill>
                  <a:srgbClr val="000000"/>
                </a:solidFill>
                <a:latin typeface="Century Gothic"/>
              </a:rPr>
              <a:t>Τα βατόμουρα είναι ένα βρώσιμο φρούτο, που απαντάται συνήθως στο Ηνωμένο Βασίλειο από τα τέλη του καλοκαιριού μέχρι τον Οκτώβριο. Συχνά φύεται σε δασικές εκτάσεις και φράχτες. Κάθε μούρο, όταν ωριμάσει, αποτελείται από 20-50 μεμονωμένους σπόρους, οι οποίοι είναι μικροί, γεμάτοι χυμό και έχουν βαθύ μωβ μαύρο χρώμα.14 Φεβ 2024</a:t>
            </a:r>
            <a:endParaRPr b="0" lang="en-US" sz="22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6243840" y="764280"/>
            <a:ext cx="5262120" cy="1292760"/>
          </a:xfrm>
          <a:prstGeom prst="rect">
            <a:avLst/>
          </a:prstGeom>
          <a:noFill/>
          <a:ln w="0">
            <a:noFill/>
          </a:ln>
        </p:spPr>
        <p:txBody>
          <a:bodyPr anchor="ctr">
            <a:noAutofit/>
          </a:bodyPr>
          <a:p>
            <a:pPr algn="ctr">
              <a:lnSpc>
                <a:spcPct val="90000"/>
              </a:lnSpc>
            </a:pPr>
            <a:r>
              <a:rPr b="1" lang="el-GR" sz="4000" spc="-1" strike="noStrike" u="sng" cap="all">
                <a:solidFill>
                  <a:srgbClr val="c49712"/>
                </a:solidFill>
                <a:uFillTx/>
                <a:latin typeface="Century Gothic"/>
              </a:rPr>
              <a:t>κουμαρα</a:t>
            </a:r>
            <a:endParaRPr b="0" lang="en-US" sz="4000" spc="-1" strike="noStrike">
              <a:solidFill>
                <a:srgbClr val="000000"/>
              </a:solidFill>
              <a:latin typeface="Century Gothic"/>
            </a:endParaRPr>
          </a:p>
        </p:txBody>
      </p:sp>
      <p:pic>
        <p:nvPicPr>
          <p:cNvPr id="132" name="Θέση περιεχομένου 4" descr=""/>
          <p:cNvPicPr/>
          <p:nvPr/>
        </p:nvPicPr>
        <p:blipFill>
          <a:blip r:embed="rId1"/>
          <a:stretch/>
        </p:blipFill>
        <p:spPr>
          <a:xfrm>
            <a:off x="618840" y="2262960"/>
            <a:ext cx="5400720" cy="3955320"/>
          </a:xfrm>
          <a:prstGeom prst="rect">
            <a:avLst/>
          </a:prstGeom>
          <a:ln w="0">
            <a:noFill/>
          </a:ln>
        </p:spPr>
      </p:pic>
      <p:sp>
        <p:nvSpPr>
          <p:cNvPr id="133" name="TextShape 2"/>
          <p:cNvSpPr txBox="1"/>
          <p:nvPr/>
        </p:nvSpPr>
        <p:spPr>
          <a:xfrm>
            <a:off x="6172200" y="2194560"/>
            <a:ext cx="5333760" cy="4023720"/>
          </a:xfrm>
          <a:prstGeom prst="rect">
            <a:avLst/>
          </a:prstGeom>
          <a:noFill/>
          <a:ln w="0">
            <a:noFill/>
          </a:ln>
        </p:spPr>
        <p:txBody>
          <a:bodyPr>
            <a:normAutofit/>
          </a:bodyPr>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Τα κούμαρα (Arbutus unedo) είναι άγρια μούρα με σημαντικές ιδιότητες, θρεπτικά συστατικά και βιταμίνες. </a:t>
            </a:r>
            <a:endParaRPr b="0" lang="en-US" sz="18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Είναι ένας ψηλός θάμνος του οποίου οι καρποί έχουν έντονο κόκκινο χρώμα. Μοιάζουν πολύ με τις φράουλες αλλά έχουν διαφορετική γεύση. Τα γλυκά αγκαθωτά κούμαρα έχουν μαλακιά υφή και ελαφριά γεύση βανίλιας.</a:t>
            </a:r>
            <a:endParaRPr b="0" lang="en-US" sz="18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6079680" y="246960"/>
            <a:ext cx="5333760" cy="1292760"/>
          </a:xfrm>
          <a:prstGeom prst="rect">
            <a:avLst/>
          </a:prstGeom>
          <a:noFill/>
          <a:ln w="0">
            <a:noFill/>
          </a:ln>
        </p:spPr>
        <p:txBody>
          <a:bodyPr anchor="ctr">
            <a:noAutofit/>
          </a:bodyPr>
          <a:p>
            <a:pPr algn="ctr">
              <a:lnSpc>
                <a:spcPct val="90000"/>
              </a:lnSpc>
            </a:pPr>
            <a:r>
              <a:rPr b="1" lang="el-GR" sz="4000" spc="-1" strike="noStrike" u="sng" cap="all">
                <a:solidFill>
                  <a:srgbClr val="6ea52d"/>
                </a:solidFill>
                <a:uFillTx/>
                <a:latin typeface="Century Gothic"/>
              </a:rPr>
              <a:t>αβοκαντο</a:t>
            </a:r>
            <a:endParaRPr b="0" lang="en-US" sz="4000" spc="-1" strike="noStrike">
              <a:solidFill>
                <a:srgbClr val="000000"/>
              </a:solidFill>
              <a:latin typeface="Century Gothic"/>
            </a:endParaRPr>
          </a:p>
        </p:txBody>
      </p:sp>
      <p:pic>
        <p:nvPicPr>
          <p:cNvPr id="135" name="Θέση περιεχομένου 4" descr=""/>
          <p:cNvPicPr/>
          <p:nvPr/>
        </p:nvPicPr>
        <p:blipFill>
          <a:blip r:embed="rId1"/>
          <a:stretch/>
        </p:blipFill>
        <p:spPr>
          <a:xfrm>
            <a:off x="1340640" y="2193840"/>
            <a:ext cx="4024080" cy="4024080"/>
          </a:xfrm>
          <a:prstGeom prst="rect">
            <a:avLst/>
          </a:prstGeom>
          <a:ln w="0">
            <a:noFill/>
          </a:ln>
        </p:spPr>
      </p:pic>
      <p:sp>
        <p:nvSpPr>
          <p:cNvPr id="136" name="TextShape 2"/>
          <p:cNvSpPr txBox="1"/>
          <p:nvPr/>
        </p:nvSpPr>
        <p:spPr>
          <a:xfrm>
            <a:off x="6172200" y="1339200"/>
            <a:ext cx="5333760" cy="4797360"/>
          </a:xfrm>
          <a:prstGeom prst="rect">
            <a:avLst/>
          </a:prstGeom>
          <a:noFill/>
          <a:ln w="0">
            <a:noFill/>
          </a:ln>
        </p:spPr>
        <p:txBody>
          <a:bodyPr>
            <a:noAutofit/>
          </a:bodyPr>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Το αβοκάντο είναι αειθαλές, ιθαγενές του κεντρικού - νοτίου Μεξικού δέντρο γνωστό και με την ονομασία βουτυρόδεντρο. </a:t>
            </a:r>
            <a:endParaRPr b="0" lang="en-US" sz="18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Ανακαλύφτηκε στις τροπικές περιοχές του Μεξικού και της Κεντρικής Αμερικής, όπου από τα αρχαία χρόνια το καλλιεργούσαν οι ιθαγενείς αφού ο καρπός του ήταν συστατικό της διατροφής τους.</a:t>
            </a:r>
            <a:endParaRPr b="0" lang="en-US" sz="18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Στην Ελλάδα έφθασε στη δεκαετία του 1960.</a:t>
            </a:r>
            <a:r>
              <a:rPr b="0" lang="el-GR" sz="2200" spc="-1" strike="noStrike">
                <a:solidFill>
                  <a:srgbClr val="000000"/>
                </a:solidFill>
                <a:latin typeface="Century Gothic"/>
              </a:rPr>
              <a:t> </a:t>
            </a:r>
            <a:endParaRPr b="0" lang="en-US" sz="22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Το αβοκάντο μπορεί να έχει σχήμα αχλαδιού, αυγού ή να είναι σφαιρικό και αποτελείται από ένα μεγάλο σπόρο, ο οποίος περιβάλλεται από μια λεία υφή και καλύπτεται από ένα παχύ, ανώμαλο δέρμα που γίνεται μωβ-μαύρο όταν ωριμάσει.</a:t>
            </a:r>
            <a:endParaRPr b="0" lang="en-US" sz="1800" spc="-1" strike="noStrike">
              <a:solidFill>
                <a:srgbClr val="000000"/>
              </a:solidFill>
              <a:latin typeface="Century Gothic"/>
            </a:endParaRPr>
          </a:p>
          <a:p>
            <a:pPr>
              <a:lnSpc>
                <a:spcPct val="90000"/>
              </a:lnSpc>
              <a:spcBef>
                <a:spcPts val="1001"/>
              </a:spcBef>
            </a:pPr>
            <a:endParaRPr b="0" lang="en-US" sz="18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6365880" y="757800"/>
            <a:ext cx="5061600" cy="1292760"/>
          </a:xfrm>
          <a:prstGeom prst="rect">
            <a:avLst/>
          </a:prstGeom>
          <a:noFill/>
          <a:ln w="0">
            <a:noFill/>
          </a:ln>
        </p:spPr>
        <p:txBody>
          <a:bodyPr anchor="ctr">
            <a:noAutofit/>
          </a:bodyPr>
          <a:p>
            <a:pPr algn="ctr">
              <a:lnSpc>
                <a:spcPct val="90000"/>
              </a:lnSpc>
            </a:pPr>
            <a:r>
              <a:rPr b="1" lang="el-GR" sz="4000" spc="-1" strike="noStrike" u="sng" cap="all">
                <a:solidFill>
                  <a:srgbClr val="ffc000"/>
                </a:solidFill>
                <a:uFillTx/>
                <a:latin typeface="Century Gothic"/>
              </a:rPr>
              <a:t>ΜΠΑΝΑΝΑ</a:t>
            </a:r>
            <a:endParaRPr b="0" lang="en-US" sz="4000" spc="-1" strike="noStrike">
              <a:solidFill>
                <a:srgbClr val="000000"/>
              </a:solidFill>
              <a:latin typeface="Century Gothic"/>
            </a:endParaRPr>
          </a:p>
        </p:txBody>
      </p:sp>
      <p:pic>
        <p:nvPicPr>
          <p:cNvPr id="97" name="Θέση περιεχομένου 6" descr=""/>
          <p:cNvPicPr/>
          <p:nvPr/>
        </p:nvPicPr>
        <p:blipFill>
          <a:blip r:embed="rId1"/>
          <a:stretch/>
        </p:blipFill>
        <p:spPr>
          <a:xfrm>
            <a:off x="0" y="1690560"/>
            <a:ext cx="6019560" cy="4485960"/>
          </a:xfrm>
          <a:prstGeom prst="rect">
            <a:avLst/>
          </a:prstGeom>
          <a:ln w="0">
            <a:noFill/>
          </a:ln>
        </p:spPr>
      </p:pic>
      <p:sp>
        <p:nvSpPr>
          <p:cNvPr id="98" name="TextShape 2"/>
          <p:cNvSpPr txBox="1"/>
          <p:nvPr/>
        </p:nvSpPr>
        <p:spPr>
          <a:xfrm>
            <a:off x="6172200" y="1690560"/>
            <a:ext cx="5333760" cy="4527720"/>
          </a:xfrm>
          <a:prstGeom prst="rect">
            <a:avLst/>
          </a:prstGeom>
          <a:noFill/>
          <a:ln w="0">
            <a:noFill/>
          </a:ln>
        </p:spPr>
        <p:txBody>
          <a:bodyPr>
            <a:normAutofit/>
          </a:bodyPr>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Η μπανάνα είναι τροπικό φρούτο, καρπός της μπανανιάς. </a:t>
            </a:r>
            <a:endParaRPr b="0" lang="en-US" sz="1800" spc="-1" strike="noStrike">
              <a:solidFill>
                <a:srgbClr val="000000"/>
              </a:solidFill>
              <a:latin typeface="Century Gothic"/>
            </a:endParaRPr>
          </a:p>
          <a:p>
            <a:pPr marL="228600" indent="-228240" algn="just">
              <a:lnSpc>
                <a:spcPct val="90000"/>
              </a:lnSpc>
              <a:spcBef>
                <a:spcPts val="1001"/>
              </a:spcBef>
              <a:buClr>
                <a:srgbClr val="000000"/>
              </a:buClr>
              <a:buFont typeface="Arial"/>
              <a:buChar char="•"/>
            </a:pPr>
            <a:r>
              <a:rPr b="0" lang="el-GR" sz="1800" spc="-1" strike="noStrike">
                <a:solidFill>
                  <a:srgbClr val="000000"/>
                </a:solidFill>
                <a:latin typeface="Calibri"/>
              </a:rPr>
              <a:t>Περιέχει βιταμίνες A, B, C, Ε.</a:t>
            </a:r>
            <a:endParaRPr b="0" lang="en-US" sz="18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Καταναλώνεται συνήθως ωμή, αν και μπορεί να φαγωθεί τηγανητή, ψητή και αποξηραμένη, σε στρογγυλές επίπεδες φέτες.</a:t>
            </a:r>
            <a:endParaRPr b="0" lang="en-US" sz="18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 </a:t>
            </a:r>
            <a:r>
              <a:rPr b="0" lang="el-GR" sz="1800" spc="-1" strike="noStrike">
                <a:solidFill>
                  <a:srgbClr val="000000"/>
                </a:solidFill>
                <a:latin typeface="Calibri"/>
              </a:rPr>
              <a:t>Για τη διατήρησή της μπορεί μετά την ξήρανση να τριφτεί σε αλεύρι.</a:t>
            </a:r>
            <a:endParaRPr b="0" lang="en-US" sz="18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 </a:t>
            </a:r>
            <a:r>
              <a:rPr b="0" lang="el-GR" sz="1800" spc="-1" strike="noStrike">
                <a:solidFill>
                  <a:srgbClr val="000000"/>
                </a:solidFill>
                <a:latin typeface="Calibri"/>
              </a:rPr>
              <a:t>Είναι φυτό γηγενές της τροπικής ζώνης και πιθανώς εξημερώθηκε για πρώτη φορά στην Παπούα Νέα Γουινέα. </a:t>
            </a:r>
            <a:endParaRPr b="0" lang="en-US" sz="18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Σήμερα καλλιεργείται κυρίως μόνο στην τροπική ζώνη</a:t>
            </a:r>
            <a:endParaRPr b="0" lang="en-US" sz="1800" spc="-1" strike="noStrike">
              <a:solidFill>
                <a:srgbClr val="000000"/>
              </a:solidFill>
              <a:latin typeface="Century Gothic"/>
            </a:endParaRPr>
          </a:p>
        </p:txBody>
      </p:sp>
      <p:sp>
        <p:nvSpPr>
          <p:cNvPr id="99" name="CustomShape 3"/>
          <p:cNvSpPr/>
          <p:nvPr/>
        </p:nvSpPr>
        <p:spPr>
          <a:xfrm>
            <a:off x="6505200" y="522360"/>
            <a:ext cx="757440" cy="644040"/>
          </a:xfrm>
          <a:custGeom>
            <a:avLst/>
            <a:gdLst/>
            <a:ahLst/>
            <a:rect l="l" t="t" r="r" b="b"/>
            <a:pathLst>
              <a:path w="21600" h="21600">
                <a:moveTo>
                  <a:pt x="0" y="0"/>
                </a:moveTo>
                <a:lnTo>
                  <a:pt x="21600" y="21600"/>
                </a:lnTo>
              </a:path>
            </a:pathLst>
          </a:custGeom>
          <a:noFill/>
          <a:ln>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6487920" y="764280"/>
            <a:ext cx="5018040" cy="1292760"/>
          </a:xfrm>
          <a:prstGeom prst="rect">
            <a:avLst/>
          </a:prstGeom>
          <a:noFill/>
          <a:ln w="0">
            <a:noFill/>
          </a:ln>
        </p:spPr>
        <p:txBody>
          <a:bodyPr anchor="ctr">
            <a:noAutofit/>
          </a:bodyPr>
          <a:p>
            <a:pPr algn="ctr">
              <a:lnSpc>
                <a:spcPct val="90000"/>
              </a:lnSpc>
            </a:pPr>
            <a:r>
              <a:rPr b="1" lang="el-GR" sz="4000" spc="-1" strike="noStrike" u="sng" cap="all">
                <a:solidFill>
                  <a:srgbClr val="c4220d"/>
                </a:solidFill>
                <a:uFillTx/>
                <a:latin typeface="Century Gothic"/>
              </a:rPr>
              <a:t>ΜΗΛΟ</a:t>
            </a:r>
            <a:endParaRPr b="0" lang="en-US" sz="4000" spc="-1" strike="noStrike">
              <a:solidFill>
                <a:srgbClr val="000000"/>
              </a:solidFill>
              <a:latin typeface="Century Gothic"/>
            </a:endParaRPr>
          </a:p>
        </p:txBody>
      </p:sp>
      <p:pic>
        <p:nvPicPr>
          <p:cNvPr id="101" name="Θέση περιεχομένου 5" descr=""/>
          <p:cNvPicPr/>
          <p:nvPr/>
        </p:nvPicPr>
        <p:blipFill>
          <a:blip r:embed="rId1"/>
          <a:stretch/>
        </p:blipFill>
        <p:spPr>
          <a:xfrm>
            <a:off x="0" y="1825560"/>
            <a:ext cx="6171840" cy="4350960"/>
          </a:xfrm>
          <a:prstGeom prst="rect">
            <a:avLst/>
          </a:prstGeom>
          <a:ln w="0">
            <a:noFill/>
          </a:ln>
        </p:spPr>
      </p:pic>
      <p:sp>
        <p:nvSpPr>
          <p:cNvPr id="102" name="TextShape 2"/>
          <p:cNvSpPr txBox="1"/>
          <p:nvPr/>
        </p:nvSpPr>
        <p:spPr>
          <a:xfrm>
            <a:off x="6172200" y="2194560"/>
            <a:ext cx="5333760" cy="4023720"/>
          </a:xfrm>
          <a:prstGeom prst="rect">
            <a:avLst/>
          </a:prstGeom>
          <a:noFill/>
          <a:ln w="0">
            <a:noFill/>
          </a:ln>
        </p:spPr>
        <p:txBody>
          <a:bodyPr>
            <a:normAutofit/>
          </a:bodyPr>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Το μήλο είναι φρούτο, καρπός του δέντρου μηλιά (επιστ.: Μηλέα η ήμερος, λατ. Malus domestica) της οικογένειας των Ροδοειδών (Rosaceae).</a:t>
            </a:r>
            <a:endParaRPr b="0" lang="en-US" sz="1800" spc="-1" strike="noStrike">
              <a:solidFill>
                <a:srgbClr val="000000"/>
              </a:solidFill>
              <a:latin typeface="Century Gothic"/>
            </a:endParaRPr>
          </a:p>
          <a:p>
            <a:pPr marL="228600" indent="-228240" algn="just">
              <a:lnSpc>
                <a:spcPct val="90000"/>
              </a:lnSpc>
              <a:spcBef>
                <a:spcPts val="1001"/>
              </a:spcBef>
              <a:buClr>
                <a:srgbClr val="000000"/>
              </a:buClr>
              <a:buFont typeface="Arial"/>
              <a:buChar char="•"/>
            </a:pPr>
            <a:r>
              <a:rPr b="0" lang="el-GR" sz="1800" spc="-1" strike="noStrike">
                <a:solidFill>
                  <a:srgbClr val="000000"/>
                </a:solidFill>
                <a:latin typeface="Calibri"/>
              </a:rPr>
              <a:t> </a:t>
            </a:r>
            <a:r>
              <a:rPr b="0" lang="el-GR" sz="1800" spc="-1" strike="noStrike">
                <a:solidFill>
                  <a:srgbClr val="000000"/>
                </a:solidFill>
                <a:latin typeface="Calibri"/>
              </a:rPr>
              <a:t>Είναι ένα από τα πιο διαδεδομένα και ευρύτατα καλλιεργούμενα φρούτα. Το δέντρο είναι φυλλοβόλο και φτάνει τα 5-12 μέτρα ύψος με φύλλα που έχουν ελλειψοειδές σχήμα και μυτερή άκρη. </a:t>
            </a:r>
            <a:endParaRPr b="0" lang="en-US" sz="18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Ανθίζει την άνοιξη με άσπρα άνθη (ελαφρά ροζ στην αρχή), 2.5-3.5 cm σε διάμετρο, με πέντε πέταλα.</a:t>
            </a:r>
            <a:endParaRPr b="0" lang="en-US" sz="1800" spc="-1" strike="noStrike">
              <a:solidFill>
                <a:srgbClr val="000000"/>
              </a:solidFill>
              <a:latin typeface="Century Gothic"/>
            </a:endParaRPr>
          </a:p>
        </p:txBody>
      </p:sp>
      <p:sp>
        <p:nvSpPr>
          <p:cNvPr id="103" name="CustomShape 3"/>
          <p:cNvSpPr/>
          <p:nvPr/>
        </p:nvSpPr>
        <p:spPr>
          <a:xfrm>
            <a:off x="7123680" y="411840"/>
            <a:ext cx="940320" cy="704880"/>
          </a:xfrm>
          <a:custGeom>
            <a:avLst/>
            <a:gdLst/>
            <a:ahLst/>
            <a:rect l="l" t="t" r="r" b="b"/>
            <a:pathLst>
              <a:path w="21600" h="21600">
                <a:moveTo>
                  <a:pt x="0" y="0"/>
                </a:moveTo>
                <a:lnTo>
                  <a:pt x="21600" y="21600"/>
                </a:lnTo>
              </a:path>
            </a:pathLst>
          </a:custGeom>
          <a:noFill/>
          <a:ln>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1249560" y="901440"/>
            <a:ext cx="8610120" cy="1292760"/>
          </a:xfrm>
          <a:prstGeom prst="rect">
            <a:avLst/>
          </a:prstGeom>
          <a:noFill/>
          <a:ln w="0">
            <a:noFill/>
          </a:ln>
        </p:spPr>
        <p:txBody>
          <a:bodyPr anchor="ctr">
            <a:noAutofit/>
          </a:bodyPr>
          <a:p>
            <a:pPr algn="r">
              <a:lnSpc>
                <a:spcPct val="90000"/>
              </a:lnSpc>
            </a:pPr>
            <a:r>
              <a:rPr b="1" lang="el-GR" sz="4000" spc="-1" strike="noStrike" u="sng" cap="all">
                <a:solidFill>
                  <a:srgbClr val="92ce4a"/>
                </a:solidFill>
                <a:uFillTx/>
                <a:latin typeface="Century Gothic"/>
              </a:rPr>
              <a:t>ΑΧΛΑΔΙ</a:t>
            </a:r>
            <a:endParaRPr b="0" lang="en-US" sz="4000" spc="-1" strike="noStrike">
              <a:solidFill>
                <a:srgbClr val="000000"/>
              </a:solidFill>
              <a:latin typeface="Century Gothic"/>
            </a:endParaRPr>
          </a:p>
        </p:txBody>
      </p:sp>
      <p:pic>
        <p:nvPicPr>
          <p:cNvPr id="105" name="Θέση περιεχομένου 4" descr=""/>
          <p:cNvPicPr/>
          <p:nvPr/>
        </p:nvPicPr>
        <p:blipFill>
          <a:blip r:embed="rId1"/>
          <a:stretch/>
        </p:blipFill>
        <p:spPr>
          <a:xfrm>
            <a:off x="685800" y="2205720"/>
            <a:ext cx="5333760" cy="4000320"/>
          </a:xfrm>
          <a:prstGeom prst="rect">
            <a:avLst/>
          </a:prstGeom>
          <a:ln w="0">
            <a:noFill/>
          </a:ln>
        </p:spPr>
      </p:pic>
      <p:sp>
        <p:nvSpPr>
          <p:cNvPr id="106" name="TextShape 2"/>
          <p:cNvSpPr txBox="1"/>
          <p:nvPr/>
        </p:nvSpPr>
        <p:spPr>
          <a:xfrm>
            <a:off x="6172200" y="2194560"/>
            <a:ext cx="5333760" cy="4023720"/>
          </a:xfrm>
          <a:prstGeom prst="rect">
            <a:avLst/>
          </a:prstGeom>
          <a:noFill/>
          <a:ln w="0">
            <a:noFill/>
          </a:ln>
        </p:spPr>
        <p:txBody>
          <a:bodyPr>
            <a:normAutofit/>
          </a:bodyPr>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Το αχλάδι είναι ο καρπός της αχλαδιάς.</a:t>
            </a:r>
            <a:endParaRPr b="0" lang="en-US" sz="1800" spc="-1" strike="noStrike">
              <a:solidFill>
                <a:srgbClr val="000000"/>
              </a:solidFill>
              <a:latin typeface="Century Gothic"/>
            </a:endParaRPr>
          </a:p>
          <a:p>
            <a:pPr>
              <a:lnSpc>
                <a:spcPct val="90000"/>
              </a:lnSpc>
              <a:spcBef>
                <a:spcPts val="1001"/>
              </a:spcBef>
            </a:pPr>
            <a:endParaRPr b="0" lang="en-US" sz="1800" spc="-1" strike="noStrike">
              <a:solidFill>
                <a:srgbClr val="000000"/>
              </a:solidFill>
              <a:latin typeface="Century Gothic"/>
            </a:endParaRPr>
          </a:p>
          <a:p>
            <a:pPr marL="228600" indent="-228240" algn="just">
              <a:lnSpc>
                <a:spcPct val="90000"/>
              </a:lnSpc>
              <a:spcBef>
                <a:spcPts val="1001"/>
              </a:spcBef>
              <a:buClr>
                <a:srgbClr val="000000"/>
              </a:buClr>
              <a:buFont typeface="Arial"/>
              <a:buChar char="•"/>
            </a:pPr>
            <a:r>
              <a:rPr b="0" lang="el-GR" sz="1800" spc="-1" strike="noStrike">
                <a:solidFill>
                  <a:srgbClr val="000000"/>
                </a:solidFill>
                <a:latin typeface="Calibri"/>
              </a:rPr>
              <a:t>Έχει σχήμα μακρύ και στενεύει στο άκρο που βρίσκεται το κοτσάνι ενώ είναι φαρδύ στο κάτω μέρος. Υπάρχουν και ποικιλίες αχλαδιών με σχήμα μήλου. Τα αχλάδια εξωτερικά έχουν χρώμα ανοιχτό πράσινο, πρασινοκίτρινο, κιτρινωπό, ελαφρύ κίτρινο, πράσινο με κόκκινο ανάλογα με την ποικιλία.</a:t>
            </a:r>
            <a:endParaRPr b="0" lang="en-US" sz="1800" spc="-1" strike="noStrike">
              <a:solidFill>
                <a:srgbClr val="000000"/>
              </a:solidFill>
              <a:latin typeface="Century Gothic"/>
            </a:endParaRPr>
          </a:p>
          <a:p>
            <a:pPr>
              <a:lnSpc>
                <a:spcPct val="90000"/>
              </a:lnSpc>
              <a:spcBef>
                <a:spcPts val="1001"/>
              </a:spcBef>
            </a:pPr>
            <a:endParaRPr b="0" lang="en-US" sz="18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Εσωτερικά η σάρκα τους είναι συνήθως λευκή πιο μαλακή από τα μήλα και πιο γλυκιά.</a:t>
            </a:r>
            <a:endParaRPr b="0" lang="en-US" sz="1800" spc="-1" strike="noStrike">
              <a:solidFill>
                <a:srgbClr val="000000"/>
              </a:solidFill>
              <a:latin typeface="Century Gothic"/>
            </a:endParaRPr>
          </a:p>
        </p:txBody>
      </p:sp>
      <p:sp>
        <p:nvSpPr>
          <p:cNvPr id="107" name="CustomShape 3"/>
          <p:cNvSpPr/>
          <p:nvPr/>
        </p:nvSpPr>
        <p:spPr>
          <a:xfrm>
            <a:off x="7001640" y="731520"/>
            <a:ext cx="739800" cy="600480"/>
          </a:xfrm>
          <a:custGeom>
            <a:avLst/>
            <a:gdLst/>
            <a:ahLst/>
            <a:rect l="l" t="t" r="r" b="b"/>
            <a:pathLst>
              <a:path w="21600" h="21600">
                <a:moveTo>
                  <a:pt x="0" y="0"/>
                </a:moveTo>
                <a:lnTo>
                  <a:pt x="21600" y="21600"/>
                </a:lnTo>
              </a:path>
            </a:pathLst>
          </a:custGeom>
          <a:noFill/>
          <a:ln>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1171440" y="1016280"/>
            <a:ext cx="8610120" cy="1292760"/>
          </a:xfrm>
          <a:prstGeom prst="rect">
            <a:avLst/>
          </a:prstGeom>
          <a:noFill/>
          <a:ln w="0">
            <a:noFill/>
          </a:ln>
        </p:spPr>
        <p:txBody>
          <a:bodyPr anchor="ctr">
            <a:noAutofit/>
          </a:bodyPr>
          <a:p>
            <a:pPr algn="r">
              <a:lnSpc>
                <a:spcPct val="90000"/>
              </a:lnSpc>
            </a:pPr>
            <a:r>
              <a:rPr b="1" lang="el-GR" sz="4000" spc="-1" strike="noStrike" u="sng" cap="all">
                <a:solidFill>
                  <a:srgbClr val="f4d783"/>
                </a:solidFill>
                <a:uFillTx/>
                <a:latin typeface="Century Gothic"/>
              </a:rPr>
              <a:t>ΠΕΠΟΝΙ</a:t>
            </a:r>
            <a:endParaRPr b="0" lang="en-US" sz="4000" spc="-1" strike="noStrike">
              <a:solidFill>
                <a:srgbClr val="000000"/>
              </a:solidFill>
              <a:latin typeface="Century Gothic"/>
            </a:endParaRPr>
          </a:p>
        </p:txBody>
      </p:sp>
      <p:pic>
        <p:nvPicPr>
          <p:cNvPr id="109" name="Θέση περιεχομένου 4" descr=""/>
          <p:cNvPicPr/>
          <p:nvPr/>
        </p:nvPicPr>
        <p:blipFill>
          <a:blip r:embed="rId1"/>
          <a:stretch/>
        </p:blipFill>
        <p:spPr>
          <a:xfrm>
            <a:off x="1595520" y="2193840"/>
            <a:ext cx="3514320" cy="4024080"/>
          </a:xfrm>
          <a:prstGeom prst="rect">
            <a:avLst/>
          </a:prstGeom>
          <a:ln w="0">
            <a:noFill/>
          </a:ln>
        </p:spPr>
      </p:pic>
      <p:sp>
        <p:nvSpPr>
          <p:cNvPr id="110" name="TextShape 2"/>
          <p:cNvSpPr txBox="1"/>
          <p:nvPr/>
        </p:nvSpPr>
        <p:spPr>
          <a:xfrm>
            <a:off x="6172200" y="2194560"/>
            <a:ext cx="5333760" cy="4023720"/>
          </a:xfrm>
          <a:prstGeom prst="rect">
            <a:avLst/>
          </a:prstGeom>
          <a:noFill/>
          <a:ln w="0">
            <a:noFill/>
          </a:ln>
        </p:spPr>
        <p:txBody>
          <a:bodyPr>
            <a:normAutofit/>
          </a:bodyPr>
          <a:p>
            <a:pPr marL="228600" indent="-228240" algn="just">
              <a:lnSpc>
                <a:spcPct val="90000"/>
              </a:lnSpc>
              <a:spcBef>
                <a:spcPts val="1001"/>
              </a:spcBef>
              <a:buClr>
                <a:srgbClr val="000000"/>
              </a:buClr>
              <a:buFont typeface="Arial"/>
              <a:buChar char="•"/>
            </a:pPr>
            <a:r>
              <a:rPr b="0" lang="el-GR" sz="1800" spc="-1" strike="noStrike">
                <a:solidFill>
                  <a:srgbClr val="000000"/>
                </a:solidFill>
                <a:latin typeface="Calibri"/>
              </a:rPr>
              <a:t>Η πεπονιά καλλιεργείται σε θερμές περιοχές της γης για τον νόστιμο καρπό της το πεπόνι. </a:t>
            </a:r>
            <a:endParaRPr b="0" lang="en-US" sz="1800" spc="-1" strike="noStrike">
              <a:solidFill>
                <a:srgbClr val="000000"/>
              </a:solidFill>
              <a:latin typeface="Century Gothic"/>
            </a:endParaRPr>
          </a:p>
          <a:p>
            <a:pPr marL="228600" indent="-228240" algn="just">
              <a:lnSpc>
                <a:spcPct val="90000"/>
              </a:lnSpc>
              <a:spcBef>
                <a:spcPts val="1001"/>
              </a:spcBef>
              <a:buClr>
                <a:srgbClr val="000000"/>
              </a:buClr>
              <a:buFont typeface="Arial"/>
              <a:buChar char="•"/>
            </a:pPr>
            <a:r>
              <a:rPr b="0" lang="el-GR" sz="1800" spc="-1" strike="noStrike">
                <a:solidFill>
                  <a:srgbClr val="000000"/>
                </a:solidFill>
                <a:latin typeface="Calibri"/>
              </a:rPr>
              <a:t>Είναι αναρριχώμενο ή έρπον φυτό με καταγωγή από την Ασία, οι βλαστοί του είναι τριχωτοί, μαλακοί και σχηματίζουν γωνίες. </a:t>
            </a:r>
            <a:endParaRPr b="0" lang="en-US" sz="1800" spc="-1" strike="noStrike">
              <a:solidFill>
                <a:srgbClr val="000000"/>
              </a:solidFill>
              <a:latin typeface="Century Gothic"/>
            </a:endParaRPr>
          </a:p>
          <a:p>
            <a:pPr marL="228600" indent="-228240" algn="just">
              <a:lnSpc>
                <a:spcPct val="90000"/>
              </a:lnSpc>
              <a:spcBef>
                <a:spcPts val="1001"/>
              </a:spcBef>
              <a:buClr>
                <a:srgbClr val="000000"/>
              </a:buClr>
              <a:buFont typeface="Arial"/>
              <a:buChar char="•"/>
            </a:pPr>
            <a:r>
              <a:rPr b="0" lang="el-GR" sz="1800" spc="-1" strike="noStrike">
                <a:solidFill>
                  <a:srgbClr val="000000"/>
                </a:solidFill>
                <a:latin typeface="Calibri"/>
              </a:rPr>
              <a:t>Τα φύλλα της πεπονιάς είναι μεγάλα σχήματος νεφρού ή στρογγυλά και εναλλάσσονται.</a:t>
            </a:r>
            <a:endParaRPr b="0" lang="en-US" sz="1800" spc="-1" strike="noStrike">
              <a:solidFill>
                <a:srgbClr val="000000"/>
              </a:solidFill>
              <a:latin typeface="Century Gothic"/>
            </a:endParaRPr>
          </a:p>
          <a:p>
            <a:pPr marL="228600" indent="-228240" algn="just">
              <a:lnSpc>
                <a:spcPct val="90000"/>
              </a:lnSpc>
              <a:spcBef>
                <a:spcPts val="1001"/>
              </a:spcBef>
              <a:buClr>
                <a:srgbClr val="000000"/>
              </a:buClr>
              <a:buFont typeface="Arial"/>
              <a:buChar char="•"/>
            </a:pPr>
            <a:r>
              <a:rPr b="0" lang="el-GR" sz="1800" spc="-1" strike="noStrike">
                <a:solidFill>
                  <a:srgbClr val="000000"/>
                </a:solidFill>
                <a:latin typeface="Calibri"/>
              </a:rPr>
              <a:t> </a:t>
            </a:r>
            <a:r>
              <a:rPr b="0" lang="el-GR" sz="1800" spc="-1" strike="noStrike">
                <a:solidFill>
                  <a:srgbClr val="000000"/>
                </a:solidFill>
                <a:latin typeface="Calibri"/>
              </a:rPr>
              <a:t>Τα άνθη της έχουν χρώμα κίτρινο και φύονται στις μασχάλες των φύλλων.</a:t>
            </a:r>
            <a:endParaRPr b="0" lang="en-US" sz="1800" spc="-1" strike="noStrike">
              <a:solidFill>
                <a:srgbClr val="000000"/>
              </a:solidFill>
              <a:latin typeface="Century Gothic"/>
            </a:endParaRPr>
          </a:p>
        </p:txBody>
      </p:sp>
      <p:sp>
        <p:nvSpPr>
          <p:cNvPr id="111" name="CustomShape 3"/>
          <p:cNvSpPr/>
          <p:nvPr/>
        </p:nvSpPr>
        <p:spPr>
          <a:xfrm>
            <a:off x="6792840" y="677880"/>
            <a:ext cx="844200" cy="618120"/>
          </a:xfrm>
          <a:custGeom>
            <a:avLst/>
            <a:gdLst/>
            <a:ahLst/>
            <a:rect l="l" t="t" r="r" b="b"/>
            <a:pathLst>
              <a:path w="21600" h="21600">
                <a:moveTo>
                  <a:pt x="0" y="0"/>
                </a:moveTo>
                <a:lnTo>
                  <a:pt x="21600" y="21600"/>
                </a:lnTo>
              </a:path>
            </a:pathLst>
          </a:custGeom>
          <a:noFill/>
          <a:ln>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6172200" y="764280"/>
            <a:ext cx="5333760" cy="1292760"/>
          </a:xfrm>
          <a:prstGeom prst="rect">
            <a:avLst/>
          </a:prstGeom>
          <a:noFill/>
          <a:ln w="0">
            <a:noFill/>
          </a:ln>
        </p:spPr>
        <p:txBody>
          <a:bodyPr anchor="ctr">
            <a:noAutofit/>
          </a:bodyPr>
          <a:p>
            <a:pPr algn="ctr">
              <a:lnSpc>
                <a:spcPct val="90000"/>
              </a:lnSpc>
            </a:pPr>
            <a:r>
              <a:rPr b="1" lang="el-GR" sz="4000" spc="-1" strike="noStrike" u="sng" cap="all">
                <a:solidFill>
                  <a:srgbClr val="c4220d"/>
                </a:solidFill>
                <a:uFillTx/>
                <a:latin typeface="Century Gothic"/>
              </a:rPr>
              <a:t>ΦΡΑΟΥΛΑ</a:t>
            </a:r>
            <a:endParaRPr b="0" lang="en-US" sz="4000" spc="-1" strike="noStrike">
              <a:solidFill>
                <a:srgbClr val="000000"/>
              </a:solidFill>
              <a:latin typeface="Century Gothic"/>
            </a:endParaRPr>
          </a:p>
        </p:txBody>
      </p:sp>
      <p:pic>
        <p:nvPicPr>
          <p:cNvPr id="113" name="Θέση περιεχομένου 4" descr=""/>
          <p:cNvPicPr/>
          <p:nvPr/>
        </p:nvPicPr>
        <p:blipFill>
          <a:blip r:embed="rId1"/>
          <a:stretch/>
        </p:blipFill>
        <p:spPr>
          <a:xfrm>
            <a:off x="0" y="2194560"/>
            <a:ext cx="6171840" cy="4023720"/>
          </a:xfrm>
          <a:prstGeom prst="rect">
            <a:avLst/>
          </a:prstGeom>
          <a:ln w="0">
            <a:noFill/>
          </a:ln>
        </p:spPr>
      </p:pic>
      <p:sp>
        <p:nvSpPr>
          <p:cNvPr id="114" name="TextShape 2"/>
          <p:cNvSpPr txBox="1"/>
          <p:nvPr/>
        </p:nvSpPr>
        <p:spPr>
          <a:xfrm>
            <a:off x="6172200" y="2194560"/>
            <a:ext cx="5333760" cy="4023720"/>
          </a:xfrm>
          <a:prstGeom prst="rect">
            <a:avLst/>
          </a:prstGeom>
          <a:noFill/>
          <a:ln w="0">
            <a:noFill/>
          </a:ln>
        </p:spPr>
        <p:txBody>
          <a:bodyPr>
            <a:noAutofit/>
          </a:bodyPr>
          <a:p>
            <a:pPr marL="228600" indent="-228240" algn="just">
              <a:lnSpc>
                <a:spcPct val="90000"/>
              </a:lnSpc>
              <a:spcBef>
                <a:spcPts val="1001"/>
              </a:spcBef>
              <a:buClr>
                <a:srgbClr val="000000"/>
              </a:buClr>
              <a:buFont typeface="Arial"/>
              <a:buChar char="•"/>
            </a:pPr>
            <a:r>
              <a:rPr b="0" lang="el-GR" sz="1800" spc="-1" strike="noStrike">
                <a:solidFill>
                  <a:srgbClr val="000000"/>
                </a:solidFill>
                <a:latin typeface="Calibri"/>
              </a:rPr>
              <a:t>Η </a:t>
            </a:r>
            <a:r>
              <a:rPr b="1" lang="el-GR" sz="1800" spc="-1" strike="noStrike">
                <a:solidFill>
                  <a:srgbClr val="000000"/>
                </a:solidFill>
                <a:latin typeface="Calibri"/>
              </a:rPr>
              <a:t>Φράουλα προέρχεται κ</a:t>
            </a:r>
            <a:r>
              <a:rPr b="0" lang="el-GR" sz="1800" spc="-1" strike="noStrike">
                <a:solidFill>
                  <a:srgbClr val="000000"/>
                </a:solidFill>
                <a:latin typeface="Calibri"/>
              </a:rPr>
              <a:t>ατά πάσα πιθανότητα από τη </a:t>
            </a:r>
            <a:r>
              <a:rPr b="0" lang="el-GR" sz="1800" spc="-1" strike="noStrike" u="sng">
                <a:solidFill>
                  <a:srgbClr val="ea5a0c"/>
                </a:solidFill>
                <a:uFillTx/>
                <a:latin typeface="Calibri"/>
                <a:hlinkClick r:id="rId2"/>
              </a:rPr>
              <a:t>Χιλή</a:t>
            </a:r>
            <a:r>
              <a:rPr b="0" lang="el-GR" sz="1800" spc="-1" strike="noStrike">
                <a:solidFill>
                  <a:srgbClr val="000000"/>
                </a:solidFill>
                <a:latin typeface="Calibri"/>
              </a:rPr>
              <a:t>.</a:t>
            </a:r>
            <a:endParaRPr b="0" lang="en-US" sz="1800" spc="-1" strike="noStrike">
              <a:solidFill>
                <a:srgbClr val="000000"/>
              </a:solidFill>
              <a:latin typeface="Century Gothic"/>
            </a:endParaRPr>
          </a:p>
          <a:p>
            <a:pPr marL="228600" indent="-228240" algn="just">
              <a:lnSpc>
                <a:spcPct val="90000"/>
              </a:lnSpc>
              <a:spcBef>
                <a:spcPts val="1001"/>
              </a:spcBef>
              <a:buClr>
                <a:srgbClr val="000000"/>
              </a:buClr>
              <a:buFont typeface="Arial"/>
              <a:buChar char="•"/>
            </a:pPr>
            <a:r>
              <a:rPr b="0" lang="el-GR" sz="1800" spc="-1" strike="noStrike">
                <a:solidFill>
                  <a:srgbClr val="000000"/>
                </a:solidFill>
                <a:latin typeface="Calibri"/>
              </a:rPr>
              <a:t>Οι φράουλες ανήκουν στην οικογένεια των ροδιδών (rosacea) μαζί με άλλα φυτά όπως οι τριανταφυλλιές και οι βατομουριές, καθώς και καρποφόρα δέντρα όπως οι μηλιές και οι αχλαδιές. </a:t>
            </a:r>
            <a:endParaRPr b="0" lang="en-US" sz="1800" spc="-1" strike="noStrike">
              <a:solidFill>
                <a:srgbClr val="000000"/>
              </a:solidFill>
              <a:latin typeface="Century Gothic"/>
            </a:endParaRPr>
          </a:p>
          <a:p>
            <a:pPr marL="228600" indent="-228240" algn="just">
              <a:lnSpc>
                <a:spcPct val="90000"/>
              </a:lnSpc>
              <a:spcBef>
                <a:spcPts val="1001"/>
              </a:spcBef>
              <a:buClr>
                <a:srgbClr val="000000"/>
              </a:buClr>
              <a:buFont typeface="Arial"/>
              <a:buChar char="•"/>
            </a:pPr>
            <a:r>
              <a:rPr b="0" lang="el-GR" sz="1800" spc="-1" strike="noStrike">
                <a:solidFill>
                  <a:srgbClr val="000000"/>
                </a:solidFill>
                <a:latin typeface="Calibri"/>
              </a:rPr>
              <a:t>Είναι το μοναδικό φρούτο που έχει τους σπόρους του (τα "κουκούτσια του"), όχι μέσα του, αλλά στο εξωτερικό του.</a:t>
            </a:r>
            <a:endParaRPr b="0" lang="en-US" sz="1800" spc="-1" strike="noStrike">
              <a:solidFill>
                <a:srgbClr val="000000"/>
              </a:solidFill>
              <a:latin typeface="Century Gothic"/>
            </a:endParaRPr>
          </a:p>
          <a:p>
            <a:pPr marL="228600" indent="-228240" algn="just">
              <a:lnSpc>
                <a:spcPct val="90000"/>
              </a:lnSpc>
              <a:spcBef>
                <a:spcPts val="1001"/>
              </a:spcBef>
              <a:buClr>
                <a:srgbClr val="000000"/>
              </a:buClr>
              <a:buFont typeface="Arial"/>
              <a:buChar char="•"/>
            </a:pPr>
            <a:r>
              <a:rPr b="0" lang="el-GR" sz="1800" spc="-1" strike="noStrike">
                <a:solidFill>
                  <a:srgbClr val="000000"/>
                </a:solidFill>
                <a:latin typeface="Calibri"/>
              </a:rPr>
              <a:t>Είναι πλούσιες σε απαραίτητα θρεπτικά συστατικά όπως βιταμίνη C, κάλιο, φολικό οξύ και φυτικές ίνες. </a:t>
            </a:r>
            <a:endParaRPr b="0" lang="en-US" sz="1800" spc="-1" strike="noStrike">
              <a:solidFill>
                <a:srgbClr val="000000"/>
              </a:solidFill>
              <a:latin typeface="Century Gothic"/>
            </a:endParaRPr>
          </a:p>
          <a:p>
            <a:pPr marL="228600" indent="-228240" algn="just">
              <a:lnSpc>
                <a:spcPct val="90000"/>
              </a:lnSpc>
              <a:spcBef>
                <a:spcPts val="1001"/>
              </a:spcBef>
              <a:buClr>
                <a:srgbClr val="000000"/>
              </a:buClr>
              <a:buFont typeface="Arial"/>
              <a:buChar char="•"/>
            </a:pPr>
            <a:r>
              <a:rPr b="0" lang="el-GR" sz="1800" spc="-1" strike="noStrike">
                <a:solidFill>
                  <a:srgbClr val="000000"/>
                </a:solidFill>
                <a:latin typeface="Calibri"/>
              </a:rPr>
              <a:t>Επειδή οι φράουλες είναι πολύ ευαίσθητες, πρέπει να αγοράζονται λίγες ημέρες πριν από τη χρήση τους και δεν πρέπει να πλένονται μέχρι τη στιγμή που θα τις καταναλώσετε.</a:t>
            </a:r>
            <a:endParaRPr b="0" lang="en-US" sz="1800" spc="-1" strike="noStrike">
              <a:solidFill>
                <a:srgbClr val="000000"/>
              </a:solidFill>
              <a:latin typeface="Century Gothic"/>
            </a:endParaRPr>
          </a:p>
        </p:txBody>
      </p:sp>
      <p:sp>
        <p:nvSpPr>
          <p:cNvPr id="115" name="CustomShape 3"/>
          <p:cNvSpPr/>
          <p:nvPr/>
        </p:nvSpPr>
        <p:spPr>
          <a:xfrm>
            <a:off x="7038000" y="591120"/>
            <a:ext cx="544680" cy="563040"/>
          </a:xfrm>
          <a:custGeom>
            <a:avLst/>
            <a:gdLst/>
            <a:ahLst/>
            <a:rect l="l" t="t" r="r" b="b"/>
            <a:pathLst>
              <a:path w="21600" h="21600">
                <a:moveTo>
                  <a:pt x="0" y="0"/>
                </a:moveTo>
                <a:lnTo>
                  <a:pt x="21600" y="21600"/>
                </a:lnTo>
              </a:path>
            </a:pathLst>
          </a:custGeom>
          <a:noFill/>
          <a:ln>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6332760" y="801360"/>
            <a:ext cx="5012640" cy="1292760"/>
          </a:xfrm>
          <a:prstGeom prst="rect">
            <a:avLst/>
          </a:prstGeom>
          <a:noFill/>
          <a:ln w="0">
            <a:noFill/>
          </a:ln>
        </p:spPr>
        <p:txBody>
          <a:bodyPr anchor="ctr">
            <a:noAutofit/>
          </a:bodyPr>
          <a:p>
            <a:pPr algn="ctr">
              <a:lnSpc>
                <a:spcPct val="90000"/>
              </a:lnSpc>
            </a:pPr>
            <a:r>
              <a:rPr b="1" lang="el-GR" sz="4000" spc="-1" strike="noStrike" u="sng" cap="all">
                <a:solidFill>
                  <a:srgbClr val="93190a"/>
                </a:solidFill>
                <a:uFillTx/>
                <a:latin typeface="Century Gothic"/>
              </a:rPr>
              <a:t>ΚΕΡΑΣΙ</a:t>
            </a:r>
            <a:endParaRPr b="0" lang="en-US" sz="4000" spc="-1" strike="noStrike">
              <a:solidFill>
                <a:srgbClr val="000000"/>
              </a:solidFill>
              <a:latin typeface="Century Gothic"/>
            </a:endParaRPr>
          </a:p>
        </p:txBody>
      </p:sp>
      <p:sp>
        <p:nvSpPr>
          <p:cNvPr id="117" name="TextShape 2"/>
          <p:cNvSpPr txBox="1"/>
          <p:nvPr/>
        </p:nvSpPr>
        <p:spPr>
          <a:xfrm>
            <a:off x="6172200" y="2194560"/>
            <a:ext cx="5333760" cy="4023720"/>
          </a:xfrm>
          <a:prstGeom prst="rect">
            <a:avLst/>
          </a:prstGeom>
          <a:noFill/>
          <a:ln w="0">
            <a:noFill/>
          </a:ln>
        </p:spPr>
        <p:txBody>
          <a:bodyPr>
            <a:normAutofit/>
          </a:bodyPr>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Κεράσια ονομάζονται οι καρποί του δένδρου της κερασιάς (επιστ. ονομ.: Prunus subg. Cerasus).</a:t>
            </a:r>
            <a:endParaRPr b="0" lang="en-US" sz="18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 </a:t>
            </a:r>
            <a:r>
              <a:rPr b="0" lang="el-GR" sz="1800" spc="-1" strike="noStrike">
                <a:solidFill>
                  <a:srgbClr val="000000"/>
                </a:solidFill>
                <a:latin typeface="Calibri"/>
              </a:rPr>
              <a:t>Έχουν σχήμα σφαιρικό και ο φλοιός τους είναι λείος και γυαλιστερός. Είναι μικρά σε μέγεθος και το χρώμα τους ποικίλλει ανάλογα με την ποικιλία. </a:t>
            </a:r>
            <a:endParaRPr b="0" lang="en-US" sz="18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Υπάρχουν δύο τύποι κερασιών και εκατοντάδες ποικιλίες: το γλυκό κεράσι - γνωστό και ως Prunus avium στους βοτανολόγους – και το ξινό κεράσι, γνωστό ως βύσσινο (επιστημονική ονομασία Prunus cerasus). </a:t>
            </a:r>
            <a:endParaRPr b="0" lang="en-US" sz="18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Από τις γλυκές ποικιλίες, ιδιαίτερες προτιμήσεις συγκεντρώνει αυτή με τους μεγάλους, βαθυκόκκινους και χυμώδεις καρπούς.</a:t>
            </a:r>
            <a:endParaRPr b="0" lang="en-US" sz="1800" spc="-1" strike="noStrike">
              <a:solidFill>
                <a:srgbClr val="000000"/>
              </a:solidFill>
              <a:latin typeface="Century Gothic"/>
            </a:endParaRPr>
          </a:p>
        </p:txBody>
      </p:sp>
      <p:pic>
        <p:nvPicPr>
          <p:cNvPr id="118" name="Θέση περιεχομένου 2" descr=""/>
          <p:cNvPicPr/>
          <p:nvPr/>
        </p:nvPicPr>
        <p:blipFill>
          <a:blip r:embed="rId1"/>
          <a:stretch/>
        </p:blipFill>
        <p:spPr>
          <a:xfrm>
            <a:off x="648720" y="2345040"/>
            <a:ext cx="5333760" cy="35557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6502320" y="764280"/>
            <a:ext cx="5003280" cy="1313280"/>
          </a:xfrm>
          <a:prstGeom prst="rect">
            <a:avLst/>
          </a:prstGeom>
          <a:noFill/>
          <a:ln w="0">
            <a:noFill/>
          </a:ln>
        </p:spPr>
        <p:txBody>
          <a:bodyPr anchor="ctr">
            <a:noAutofit/>
          </a:bodyPr>
          <a:p>
            <a:pPr algn="ctr">
              <a:lnSpc>
                <a:spcPct val="90000"/>
              </a:lnSpc>
            </a:pPr>
            <a:r>
              <a:rPr b="1" lang="el-GR" sz="4000" spc="-1" strike="noStrike" u="sng" cap="all">
                <a:solidFill>
                  <a:srgbClr val="ecbd31"/>
                </a:solidFill>
                <a:uFillTx/>
                <a:latin typeface="Century Gothic"/>
              </a:rPr>
              <a:t>ΜΑΝΤΑΡΙΝΙ</a:t>
            </a:r>
            <a:endParaRPr b="0" lang="en-US" sz="4000" spc="-1" strike="noStrike">
              <a:solidFill>
                <a:srgbClr val="000000"/>
              </a:solidFill>
              <a:latin typeface="Century Gothic"/>
            </a:endParaRPr>
          </a:p>
        </p:txBody>
      </p:sp>
      <p:pic>
        <p:nvPicPr>
          <p:cNvPr id="120" name="Θέση περιεχομένου 4" descr=""/>
          <p:cNvPicPr/>
          <p:nvPr/>
        </p:nvPicPr>
        <p:blipFill>
          <a:blip r:embed="rId1"/>
          <a:stretch/>
        </p:blipFill>
        <p:spPr>
          <a:xfrm>
            <a:off x="877320" y="2168640"/>
            <a:ext cx="4756320" cy="4239720"/>
          </a:xfrm>
          <a:prstGeom prst="rect">
            <a:avLst/>
          </a:prstGeom>
          <a:ln w="0">
            <a:noFill/>
          </a:ln>
        </p:spPr>
      </p:pic>
      <p:sp>
        <p:nvSpPr>
          <p:cNvPr id="121" name="TextShape 2"/>
          <p:cNvSpPr txBox="1"/>
          <p:nvPr/>
        </p:nvSpPr>
        <p:spPr>
          <a:xfrm>
            <a:off x="6179040" y="2253600"/>
            <a:ext cx="5326560" cy="3964680"/>
          </a:xfrm>
          <a:prstGeom prst="rect">
            <a:avLst/>
          </a:prstGeom>
          <a:noFill/>
          <a:ln w="0">
            <a:noFill/>
          </a:ln>
        </p:spPr>
        <p:txBody>
          <a:bodyPr>
            <a:normAutofit/>
          </a:bodyPr>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Το μανταρίνι είναι ο καρπός της μανταρινιάς, ενός μικρού εσπεριδοειδούς δένδρου. </a:t>
            </a:r>
            <a:endParaRPr b="0" lang="en-US" sz="18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Μοιάζει πολύ με το πορτοκάλι. Το σχήμα του δεν είναι σφαιρικό αλλά ελλειψοειδές. </a:t>
            </a:r>
            <a:endParaRPr b="0" lang="en-US" sz="18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Τα μανταρίνια τρώγονται συνήθως ωμά ή σε φρουτοσαλάτες</a:t>
            </a:r>
            <a:endParaRPr b="0" lang="en-US" sz="18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 Το δέντρο είναι πιο ανθεκτικό στην ξηρασία από ό,τι ο καρπός. Το δέντρο είναι αειθαλές, ευαίσθητο και εύκολα καταστρέφεται από το κρύο. Φύεται σε τροπικά και υποτροπικά κλίματα.</a:t>
            </a:r>
            <a:endParaRPr b="0" lang="en-US" sz="18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6437880" y="847440"/>
            <a:ext cx="4543920" cy="1429200"/>
          </a:xfrm>
          <a:prstGeom prst="rect">
            <a:avLst/>
          </a:prstGeom>
          <a:noFill/>
          <a:ln w="0">
            <a:noFill/>
          </a:ln>
        </p:spPr>
        <p:txBody>
          <a:bodyPr anchor="ctr">
            <a:noAutofit/>
          </a:bodyPr>
          <a:p>
            <a:pPr algn="ctr">
              <a:lnSpc>
                <a:spcPct val="90000"/>
              </a:lnSpc>
            </a:pPr>
            <a:r>
              <a:rPr b="1" lang="el-GR" sz="4000" spc="-1" strike="noStrike" u="sng" cap="all">
                <a:solidFill>
                  <a:srgbClr val="c4220d"/>
                </a:solidFill>
                <a:uFillTx/>
                <a:latin typeface="Century Gothic"/>
              </a:rPr>
              <a:t>ροδι</a:t>
            </a:r>
            <a:endParaRPr b="0" lang="en-US" sz="4000" spc="-1" strike="noStrike">
              <a:solidFill>
                <a:srgbClr val="000000"/>
              </a:solidFill>
              <a:latin typeface="Century Gothic"/>
            </a:endParaRPr>
          </a:p>
        </p:txBody>
      </p:sp>
      <p:pic>
        <p:nvPicPr>
          <p:cNvPr id="123" name="Θέση περιεχομένου 4" descr=""/>
          <p:cNvPicPr/>
          <p:nvPr/>
        </p:nvPicPr>
        <p:blipFill>
          <a:blip r:embed="rId1"/>
          <a:stretch/>
        </p:blipFill>
        <p:spPr>
          <a:xfrm>
            <a:off x="1340640" y="2193840"/>
            <a:ext cx="4024080" cy="4024080"/>
          </a:xfrm>
          <a:prstGeom prst="rect">
            <a:avLst/>
          </a:prstGeom>
          <a:ln w="0">
            <a:noFill/>
          </a:ln>
        </p:spPr>
      </p:pic>
      <p:sp>
        <p:nvSpPr>
          <p:cNvPr id="124" name="TextShape 2"/>
          <p:cNvSpPr txBox="1"/>
          <p:nvPr/>
        </p:nvSpPr>
        <p:spPr>
          <a:xfrm>
            <a:off x="6172200" y="2194560"/>
            <a:ext cx="5333760" cy="4023720"/>
          </a:xfrm>
          <a:prstGeom prst="rect">
            <a:avLst/>
          </a:prstGeom>
          <a:noFill/>
          <a:ln w="0">
            <a:noFill/>
          </a:ln>
        </p:spPr>
        <p:txBody>
          <a:bodyPr>
            <a:normAutofit/>
          </a:bodyPr>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Το ρόδι είναι σύμβολο της γονιμότητας, της ευημερίας, της ευκαρπίας και της καλοτυχίας. Εδώ και πολλούς αιώνες την ημέρα της Πρωτοχρονιάς η παράδοση θέλει να υποδεχόμαστε τον καινούριο χρόνο σπάζοντας ένα ρόδι στο κατώφλι της πόρτας για καλή τύχη.</a:t>
            </a:r>
            <a:endParaRPr b="0" lang="en-US" sz="1800" spc="-1" strike="noStrike">
              <a:solidFill>
                <a:srgbClr val="000000"/>
              </a:solidFill>
              <a:latin typeface="Century Gothic"/>
            </a:endParaRPr>
          </a:p>
          <a:p>
            <a:pPr>
              <a:lnSpc>
                <a:spcPct val="90000"/>
              </a:lnSpc>
              <a:spcBef>
                <a:spcPts val="1001"/>
              </a:spcBef>
            </a:pPr>
            <a:endParaRPr b="0" lang="en-US" sz="18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l-GR" sz="1800" spc="-1" strike="noStrike">
                <a:solidFill>
                  <a:srgbClr val="000000"/>
                </a:solidFill>
                <a:latin typeface="Calibri"/>
              </a:rPr>
              <a:t>Το ρόδι σαν αρχετυπικό σύμβολο που υπάρχει στις παραδόσεις πολλών αρχαίων λαών σπάει και στους γάμους για γονιμότητα, ευημερία και καλοτυχία στο νέο ζευγάρι και όχι μόνο στη χώρα μας.</a:t>
            </a:r>
            <a:endParaRPr b="0" lang="en-US" sz="18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TM04033937[[fn=ΙΧΝΟΣ ΑΤΜΟΥ]]</Template>
  <TotalTime>138</TotalTime>
  <Application>LibreOffice/7.0.1.2$Windows_X86_64 LibreOffice_project/7cbcfc562f6eb6708b5ff7d7397325de9e764452</Application>
  <Words>986</Words>
  <Paragraphs>61</Paragraphs>
  <Company>TPD</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2024-10-20T10:23:50Z</dcterms:created>
  <dc:creator>ΕΛΕΝΗ ΑΜΠΑΡΤΖΙΔΗ</dc:creator>
  <dc:description/>
  <dc:language>el-GR</dc:language>
  <cp:lastModifiedBy>ΕΛΕΝΗ ΑΜΠΑΡΤΖΙΔΗ</cp:lastModifiedBy>
  <dcterms:modified xsi:type="dcterms:W3CDTF">2024-10-20T12:45:49Z</dcterms:modified>
  <cp:revision>25</cp:revision>
  <dc:subject/>
  <dc:title>IΩΑΝΝΑ ΚΟΝΤΟΥ</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TPD</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Ευρεία οθόνη</vt:lpwstr>
  </property>
  <property fmtid="{D5CDD505-2E9C-101B-9397-08002B2CF9AE}" pid="10" name="ScaleCrop">
    <vt:bool>0</vt:bool>
  </property>
  <property fmtid="{D5CDD505-2E9C-101B-9397-08002B2CF9AE}" pid="11" name="ShareDoc">
    <vt:bool>0</vt:bool>
  </property>
  <property fmtid="{D5CDD505-2E9C-101B-9397-08002B2CF9AE}" pid="12" name="Slides">
    <vt:i4>13</vt:i4>
  </property>
</Properties>
</file>