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3" d="100"/>
          <a:sy n="83"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F7D1-0FDD-EFE0-82BB-26B75A9322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99613-D16F-05DC-116C-489A3378E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929A43-1DDB-5292-3FCD-A0A03B30E4C5}"/>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5" name="Footer Placeholder 4">
            <a:extLst>
              <a:ext uri="{FF2B5EF4-FFF2-40B4-BE49-F238E27FC236}">
                <a16:creationId xmlns:a16="http://schemas.microsoft.com/office/drawing/2014/main" id="{47395C1A-25B5-DF2B-8D4D-0902B5E5F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422F6-C18E-0879-0896-AD946C46ACE2}"/>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271396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06CD-687B-C0B4-5B87-11CCA520EF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4B0370-53F5-654C-0566-0D1FC8F926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C415A-1A2F-FDEA-56CB-FA9D919E4E1C}"/>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5" name="Footer Placeholder 4">
            <a:extLst>
              <a:ext uri="{FF2B5EF4-FFF2-40B4-BE49-F238E27FC236}">
                <a16:creationId xmlns:a16="http://schemas.microsoft.com/office/drawing/2014/main" id="{E48E40DA-B9F4-EB8C-DD05-6DD2DAB45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1BF6D-B390-8F56-A3C2-5505E89B438B}"/>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381011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C28A6-6A2C-66FE-776C-563A45DC9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2CD27A-1761-D1F1-F8C3-F21CCBA004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11EA3-71E5-BD09-4600-B7CA108ADE45}"/>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5" name="Footer Placeholder 4">
            <a:extLst>
              <a:ext uri="{FF2B5EF4-FFF2-40B4-BE49-F238E27FC236}">
                <a16:creationId xmlns:a16="http://schemas.microsoft.com/office/drawing/2014/main" id="{B6E1C16B-C781-165E-0940-2931F2B5D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53E5C-89C5-AF10-183C-CB3DE2D6C8D4}"/>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35028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008A-59F6-F943-FE86-1E188E378E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7FF32-E235-9708-24F0-75B0E92352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F54FA-0AB4-3285-999A-FDAF8783F422}"/>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5" name="Footer Placeholder 4">
            <a:extLst>
              <a:ext uri="{FF2B5EF4-FFF2-40B4-BE49-F238E27FC236}">
                <a16:creationId xmlns:a16="http://schemas.microsoft.com/office/drawing/2014/main" id="{7C709037-E09B-57DB-280A-E1B05FD27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21DF2-EF13-CFF9-B4A1-ABA076166D57}"/>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86549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6B40-8253-66ED-10F6-72DF93B30E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167752-75A9-FEB8-D242-74A09EF40F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4D03F8-97C8-7561-FADC-5A607E83F962}"/>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5" name="Footer Placeholder 4">
            <a:extLst>
              <a:ext uri="{FF2B5EF4-FFF2-40B4-BE49-F238E27FC236}">
                <a16:creationId xmlns:a16="http://schemas.microsoft.com/office/drawing/2014/main" id="{81C37740-2A49-59C1-2070-EAD627E53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5555E-9FA1-ECFC-715B-961E3E2DF4D5}"/>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280785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F04A-BF54-FC8D-1C86-989D1ED65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82899-855B-6B32-44C4-1F926B830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706C8E-D2FF-2124-3447-837C0869B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240F4-3017-9F19-BC4D-9BFA94BF5661}"/>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6" name="Footer Placeholder 5">
            <a:extLst>
              <a:ext uri="{FF2B5EF4-FFF2-40B4-BE49-F238E27FC236}">
                <a16:creationId xmlns:a16="http://schemas.microsoft.com/office/drawing/2014/main" id="{A7B553A6-5FC5-E3AA-B6BB-134F915857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F6BEB-CA8A-EF26-5A4E-344D5CA5241E}"/>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389689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FCE0-6CC5-71F4-E059-266F5D23A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68530C-24DC-5FA9-0E9F-157A28A7B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3AA8C4-6BED-2D6D-F843-9DD918EFEC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C5B02D-AD6E-F123-ACAE-7A7D789BE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15B806-5DFF-425A-053E-A74985299D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986A5-7DA9-41C2-0FCA-C110E3C73670}"/>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8" name="Footer Placeholder 7">
            <a:extLst>
              <a:ext uri="{FF2B5EF4-FFF2-40B4-BE49-F238E27FC236}">
                <a16:creationId xmlns:a16="http://schemas.microsoft.com/office/drawing/2014/main" id="{437EA7CC-456F-0F51-BA80-DB52D17CD0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B9EE9A-0820-5A57-3A9C-F9C9CB302BF4}"/>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87201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35CF-2F08-595F-2767-6D3216D28A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01824D-7D34-F40A-B0FA-54C9799988AA}"/>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4" name="Footer Placeholder 3">
            <a:extLst>
              <a:ext uri="{FF2B5EF4-FFF2-40B4-BE49-F238E27FC236}">
                <a16:creationId xmlns:a16="http://schemas.microsoft.com/office/drawing/2014/main" id="{DFB8B2E8-42D8-AE08-BF20-A066D14D9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766ACD-2F1F-5037-8C80-411C909D992C}"/>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277404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5254A5-609E-4527-ED19-F8EA2455C8CF}"/>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3" name="Footer Placeholder 2">
            <a:extLst>
              <a:ext uri="{FF2B5EF4-FFF2-40B4-BE49-F238E27FC236}">
                <a16:creationId xmlns:a16="http://schemas.microsoft.com/office/drawing/2014/main" id="{D6A21C1E-EA5F-02A5-265C-DC475EF1C1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AAF0BC-8731-CB87-F006-9211597806FD}"/>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242759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38B6-833B-21A4-8372-75D61081D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1E0E1C-C2E2-C347-98EC-1E16485B79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51FF1-FB00-36B4-55EE-CC106D061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9DCB7-CA94-7C8B-692B-FDCABA2CD4A0}"/>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6" name="Footer Placeholder 5">
            <a:extLst>
              <a:ext uri="{FF2B5EF4-FFF2-40B4-BE49-F238E27FC236}">
                <a16:creationId xmlns:a16="http://schemas.microsoft.com/office/drawing/2014/main" id="{A45E9ECC-E799-C887-22D9-3947E534C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CF5E3A-5E91-DF3B-6770-3203BAD160B6}"/>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105274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E255-C974-594B-F7CC-3E9B1ACDF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0011EF-8C7A-6490-FFA2-772E86AD6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650DF0-2464-2250-F599-31B920847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9C4DF-6022-BF21-88E2-D51DBD6DD41F}"/>
              </a:ext>
            </a:extLst>
          </p:cNvPr>
          <p:cNvSpPr>
            <a:spLocks noGrp="1"/>
          </p:cNvSpPr>
          <p:nvPr>
            <p:ph type="dt" sz="half" idx="10"/>
          </p:nvPr>
        </p:nvSpPr>
        <p:spPr/>
        <p:txBody>
          <a:bodyPr/>
          <a:lstStyle/>
          <a:p>
            <a:fld id="{94399460-C406-4CE1-8FF9-B8B21E46F37F}" type="datetimeFigureOut">
              <a:rPr lang="en-US" smtClean="0"/>
              <a:t>10/18/2024</a:t>
            </a:fld>
            <a:endParaRPr lang="en-US"/>
          </a:p>
        </p:txBody>
      </p:sp>
      <p:sp>
        <p:nvSpPr>
          <p:cNvPr id="6" name="Footer Placeholder 5">
            <a:extLst>
              <a:ext uri="{FF2B5EF4-FFF2-40B4-BE49-F238E27FC236}">
                <a16:creationId xmlns:a16="http://schemas.microsoft.com/office/drawing/2014/main" id="{8537F323-EF91-1A62-AC89-9C0AB7AB8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AE4BD-51B3-378E-4742-66F9DC481072}"/>
              </a:ext>
            </a:extLst>
          </p:cNvPr>
          <p:cNvSpPr>
            <a:spLocks noGrp="1"/>
          </p:cNvSpPr>
          <p:nvPr>
            <p:ph type="sldNum" sz="quarter" idx="12"/>
          </p:nvPr>
        </p:nvSpPr>
        <p:spPr/>
        <p:txBody>
          <a:bodyPr/>
          <a:lstStyle/>
          <a:p>
            <a:fld id="{337FC406-C4B0-4305-9728-98E0834D5CB0}" type="slidenum">
              <a:rPr lang="en-US" smtClean="0"/>
              <a:t>‹#›</a:t>
            </a:fld>
            <a:endParaRPr lang="en-US"/>
          </a:p>
        </p:txBody>
      </p:sp>
    </p:spTree>
    <p:extLst>
      <p:ext uri="{BB962C8B-B14F-4D97-AF65-F5344CB8AC3E}">
        <p14:creationId xmlns:p14="http://schemas.microsoft.com/office/powerpoint/2010/main" val="139369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1B4BC-DA4D-4551-7735-5F7669D93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217B8D-CD88-5053-08E0-65A9A5C41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F5E1E-72D4-F298-0512-90BD3B518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399460-C406-4CE1-8FF9-B8B21E46F37F}" type="datetimeFigureOut">
              <a:rPr lang="en-US" smtClean="0"/>
              <a:t>10/18/2024</a:t>
            </a:fld>
            <a:endParaRPr lang="en-US"/>
          </a:p>
        </p:txBody>
      </p:sp>
      <p:sp>
        <p:nvSpPr>
          <p:cNvPr id="5" name="Footer Placeholder 4">
            <a:extLst>
              <a:ext uri="{FF2B5EF4-FFF2-40B4-BE49-F238E27FC236}">
                <a16:creationId xmlns:a16="http://schemas.microsoft.com/office/drawing/2014/main" id="{DD23D2DA-4E37-CDD9-6D75-C4B7D8036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2B5989-64D4-A905-DCF5-A2075775D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7FC406-C4B0-4305-9728-98E0834D5CB0}" type="slidenum">
              <a:rPr lang="en-US" smtClean="0"/>
              <a:t>‹#›</a:t>
            </a:fld>
            <a:endParaRPr lang="en-US"/>
          </a:p>
        </p:txBody>
      </p:sp>
    </p:spTree>
    <p:extLst>
      <p:ext uri="{BB962C8B-B14F-4D97-AF65-F5344CB8AC3E}">
        <p14:creationId xmlns:p14="http://schemas.microsoft.com/office/powerpoint/2010/main" val="305596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1%CE%BC%CE%AF%CE%BD%CE%B7" TargetMode="External"/><Relationship Id="rId2" Type="http://schemas.openxmlformats.org/officeDocument/2006/relationships/hyperlink" Target="https://el.wikipedia.org/wiki/%CE%9B%CE%B1%CF%84%CE%B9%CE%BD%CE%B9%CE%BA%CE%AC" TargetMode="Externa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A0%CE%BF%CE%BB%CF%85%CF%83%CE%B1%CE%BA%CF%87%CE%B1%CF%81%CE%AF%CF%84%CE%B5%CF%82" TargetMode="External"/><Relationship Id="rId13" Type="http://schemas.openxmlformats.org/officeDocument/2006/relationships/image" Target="../media/image2.jpeg"/><Relationship Id="rId3" Type="http://schemas.openxmlformats.org/officeDocument/2006/relationships/hyperlink" Target="https://el.wikipedia.org/wiki/%CE%A5%CE%B4%CE%B1%CF%84%CE%AC%CE%BD%CE%B8%CF%81%CE%B1%CE%BA%CE%B5%CF%82#cite_note-1" TargetMode="External"/><Relationship Id="rId7" Type="http://schemas.openxmlformats.org/officeDocument/2006/relationships/hyperlink" Target="https://el.wikipedia.org/wiki/%CE%A6%CF%81%CE%BF%CF%85%CE%BA%CF%84%CF%8C%CE%B6%CE%B7" TargetMode="External"/><Relationship Id="rId12" Type="http://schemas.openxmlformats.org/officeDocument/2006/relationships/hyperlink" Target="https://el.wikipedia.org/wiki/%CE%9C%CE%B1%CE%BA%CF%81%CE%BF%CE%BC%CF%8C%CF%81%CE%B9%CE%B1" TargetMode="External"/><Relationship Id="rId2" Type="http://schemas.openxmlformats.org/officeDocument/2006/relationships/hyperlink" Target="https://el.wikipedia.org/wiki/%CE%86%CE%BD%CE%B8%CF%81%CE%B1%CE%BA%CE%B1%CF%82" TargetMode="External"/><Relationship Id="rId1" Type="http://schemas.openxmlformats.org/officeDocument/2006/relationships/slideLayout" Target="../slideLayouts/slideLayout4.xml"/><Relationship Id="rId6" Type="http://schemas.openxmlformats.org/officeDocument/2006/relationships/hyperlink" Target="https://el.wikipedia.org/wiki/%CE%93%CE%BB%CF%85%CE%BA%CF%8C%CE%B6%CE%B7" TargetMode="External"/><Relationship Id="rId11" Type="http://schemas.openxmlformats.org/officeDocument/2006/relationships/hyperlink" Target="https://el.wikipedia.org/wiki/%CE%9C%CE%BF%CF%81%CE%B9%CE%B1%CE%BA%CF%8C_%CE%B2%CE%AC%CF%81%CE%BF%CF%82" TargetMode="External"/><Relationship Id="rId5" Type="http://schemas.openxmlformats.org/officeDocument/2006/relationships/hyperlink" Target="https://el.wikipedia.org/wiki/%CE%9C%CE%BF%CE%BD%CE%BF%CF%83%CE%B1%CE%BA%CF%87%CE%B1%CF%81%CE%AF%CF%84%CE%B5%CF%82" TargetMode="External"/><Relationship Id="rId10" Type="http://schemas.openxmlformats.org/officeDocument/2006/relationships/hyperlink" Target="https://el.wikipedia.org/wiki/%CE%9A%CF%85%CF%84%CF%84%CE%B1%CF%81%CE%AF%CE%BD%CE%B7" TargetMode="External"/><Relationship Id="rId4" Type="http://schemas.openxmlformats.org/officeDocument/2006/relationships/hyperlink" Target="https://el.wikipedia.org/wiki/%CE%A5%CE%B4%CE%B1%CF%84%CE%AC%CE%BD%CE%B8%CF%81%CE%B1%CE%BA%CE%B5%CF%82#cite_note-2" TargetMode="External"/><Relationship Id="rId9" Type="http://schemas.openxmlformats.org/officeDocument/2006/relationships/hyperlink" Target="https://el.wikipedia.org/wiki/%CE%86%CE%BC%CF%85%CE%BB%CE%B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l.wikipedia.org/wiki/%CE%A0%CE%B5%CF%80%CF%84%CE%B9%CE%B4%CE%B9%CE%BA%CF%8C%CF%82_%CE%B4%CE%B5%CF%83%CE%BC%CF%8C%CF%82" TargetMode="External"/><Relationship Id="rId3" Type="http://schemas.openxmlformats.org/officeDocument/2006/relationships/hyperlink" Target="https://el.wikipedia.org/wiki/%CE%9A%CF%8D%CF%84%CF%84%CE%B1%CF%81%CE%BF" TargetMode="External"/><Relationship Id="rId7" Type="http://schemas.openxmlformats.org/officeDocument/2006/relationships/hyperlink" Target="https://el.wikipedia.org/wiki/%CE%A0%CF%81%CF%89%CF%84%CE%B5%CF%8A%CE%BD%CE%BF%CE%B3%CE%B5%CE%BD%CE%B5%CF%84%CE%B9%CE%BA%CE%AC_%CE%B1%CE%BC%CE%B9%CE%BD%CE%BF%CE%BE%CE%AD%CE%B1" TargetMode="External"/><Relationship Id="rId2" Type="http://schemas.openxmlformats.org/officeDocument/2006/relationships/hyperlink" Target="https://el.wikipedia.org/wiki/%CE%9C%CE%B1%CE%BA%CF%81%CE%BF%CE%BC%CF%8C%CF%81%CE%B9%CE%B1" TargetMode="External"/><Relationship Id="rId1" Type="http://schemas.openxmlformats.org/officeDocument/2006/relationships/slideLayout" Target="../slideLayouts/slideLayout4.xml"/><Relationship Id="rId6" Type="http://schemas.openxmlformats.org/officeDocument/2006/relationships/hyperlink" Target="https://el.wikipedia.org/wiki/%CE%9C%CE%BF%CF%81%CE%B9%CE%B1%CE%BA%CF%8C_%CE%B2%CE%AC%CF%81%CE%BF%CF%82" TargetMode="External"/><Relationship Id="rId5" Type="http://schemas.openxmlformats.org/officeDocument/2006/relationships/hyperlink" Target="https://el.wikipedia.org/wiki/%CE%92%CE%B9%CE%BF%CE%BC%CF%8C%CF%81%CE%B9%CE%BF" TargetMode="External"/><Relationship Id="rId10" Type="http://schemas.openxmlformats.org/officeDocument/2006/relationships/image" Target="../media/image3.jpeg"/><Relationship Id="rId4" Type="http://schemas.openxmlformats.org/officeDocument/2006/relationships/hyperlink" Target="https://el.wikipedia.org/wiki/%CE%92%CE%B1%CE%BA%CF%84%CE%AE%CF%81%CE%B9%CE%BF" TargetMode="External"/><Relationship Id="rId9" Type="http://schemas.openxmlformats.org/officeDocument/2006/relationships/hyperlink" Target="https://el.wikipedia.org/wiki/%CE%91%CE%BB%CF%85%CF%83%CE%AF%CE%B4%CE%B1_%CF%80%CE%BF%CE%BB%CF%85%CF%80%CE%B5%CF%80%CF%84%CE%B9%CE%B4%CE%AF%CF%89%CE%B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86%CE%BD%CE%B8%CF%81%CE%B1%CE%BA%CE%B1%CF%82" TargetMode="External"/><Relationship Id="rId7" Type="http://schemas.openxmlformats.org/officeDocument/2006/relationships/image" Target="../media/image4.jpeg"/><Relationship Id="rId2" Type="http://schemas.openxmlformats.org/officeDocument/2006/relationships/hyperlink" Target="https://el.wikipedia.org/wiki/%CE%9A%CE%B1%CF%81%CE%B2%CE%BF%CE%BE%CF%85%CE%BB%CE%B9%CE%BA%CE%AC_%CE%BF%CE%BE%CE%AD%CE%B1" TargetMode="External"/><Relationship Id="rId1" Type="http://schemas.openxmlformats.org/officeDocument/2006/relationships/slideLayout" Target="../slideLayouts/slideLayout4.xml"/><Relationship Id="rId6" Type="http://schemas.openxmlformats.org/officeDocument/2006/relationships/hyperlink" Target="https://el.wikipedia.org/wiki/%CE%A4%CF%81%CE%B9%CE%B3%CE%BB%CF%85%CE%BA%CE%B5%CF%81%CE%AF%CE%B4%CE%B9%CE%B1" TargetMode="External"/><Relationship Id="rId5" Type="http://schemas.openxmlformats.org/officeDocument/2006/relationships/hyperlink" Target="https://el.wikipedia.org/wiki/%CE%95%CF%83%CF%84%CE%AD%CF%81%CE%B5%CF%82" TargetMode="External"/><Relationship Id="rId4" Type="http://schemas.openxmlformats.org/officeDocument/2006/relationships/hyperlink" Target="https://el.wikipedia.org/wiki/%CE%9F%CE%BE%CF%8D"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l.wikipedia.org/wiki/%CE%91%CF%83%CE%B2%CE%AD%CF%83%CF%84%CE%B7%CF%82#cite_note-1" TargetMode="External"/><Relationship Id="rId3" Type="http://schemas.openxmlformats.org/officeDocument/2006/relationships/hyperlink" Target="https://el.wikipedia.org/wiki/%CE%91%CE%BD%CE%B8%CF%81%CE%B1%CE%BA%CE%B9%CE%BA%CE%AC_%CE%AC%CE%BB%CE%B1%CF%84%CE%B1" TargetMode="External"/><Relationship Id="rId7" Type="http://schemas.openxmlformats.org/officeDocument/2006/relationships/hyperlink" Target="https://el.wikipedia.org/wiki/%CE%A5%CE%B4%CF%81%CE%BF%CE%BE%CE%B5%CE%AF%CE%B4%CE%B9%CE%BF_%CF%84%CE%BF%CF%85_%CE%B1%CF%83%CE%B2%CE%B5%CF%83%CF%84%CE%AF%CE%BF%CF%85" TargetMode="External"/><Relationship Id="rId12" Type="http://schemas.openxmlformats.org/officeDocument/2006/relationships/image" Target="../media/image5.jpeg"/><Relationship Id="rId2" Type="http://schemas.openxmlformats.org/officeDocument/2006/relationships/hyperlink" Target="https://el.wikipedia.org/wiki/%CE%91%CF%83%CE%B2%CE%AD%CF%83%CF%84%CE%B9%CE%BF" TargetMode="External"/><Relationship Id="rId1" Type="http://schemas.openxmlformats.org/officeDocument/2006/relationships/slideLayout" Target="../slideLayouts/slideLayout4.xml"/><Relationship Id="rId6" Type="http://schemas.openxmlformats.org/officeDocument/2006/relationships/hyperlink" Target="https://el.wikipedia.org/wiki/%CE%9F%CE%BE%CE%B5%CE%AF%CE%B4%CE%B9%CE%BF_%CF%84%CE%BF%CF%85_%CE%B1%CF%83%CE%B2%CE%B5%CF%83%CF%84%CE%AF%CE%BF%CF%85" TargetMode="External"/><Relationship Id="rId11" Type="http://schemas.openxmlformats.org/officeDocument/2006/relationships/hyperlink" Target="https://el.wikipedia.org/wiki/%CE%91%CF%83%CE%B2%CE%AD%CF%83%CF%84%CE%B7%CF%82#cite_note-4" TargetMode="External"/><Relationship Id="rId5" Type="http://schemas.openxmlformats.org/officeDocument/2006/relationships/hyperlink" Target="https://el.wikipedia.org/wiki/%CE%A5%CE%B4%CF%81%CE%BF%CE%BE%CE%B5%CE%AF%CE%B4%CE%B9%CE%B1" TargetMode="External"/><Relationship Id="rId10" Type="http://schemas.openxmlformats.org/officeDocument/2006/relationships/hyperlink" Target="https://el.wikipedia.org/wiki/%CE%91%CF%83%CE%B2%CE%AD%CF%83%CF%84%CE%B7%CF%82#cite_note-3" TargetMode="External"/><Relationship Id="rId4" Type="http://schemas.openxmlformats.org/officeDocument/2006/relationships/hyperlink" Target="https://el.wikipedia.org/wiki/%CE%9F%CE%BE%CE%B5%CE%AF%CE%B4%CE%B9%CE%B1" TargetMode="External"/><Relationship Id="rId9" Type="http://schemas.openxmlformats.org/officeDocument/2006/relationships/hyperlink" Target="https://el.wikipedia.org/wiki/%CE%91%CF%83%CE%B2%CE%AD%CF%83%CF%84%CE%B7%CF%82#cite_note-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E%A3%CF%84%CE%BF%CE%B9%CF%87%CE%B5%CE%AF%CE%B1_%CE%BC%CE%B5%CF%84%CE%AC%CF%80%CF%84%CF%89%CF%83%CE%B7%CF%82" TargetMode="External"/><Relationship Id="rId13" Type="http://schemas.openxmlformats.org/officeDocument/2006/relationships/hyperlink" Target="https://el.wikipedia.org/wiki/%CE%A0%CF%85%CF%81%CE%AE%CE%BD%CE%B1%CF%82_%CF%84%CE%B7%CF%82_%CE%93%CE%B7%CF%82" TargetMode="External"/><Relationship Id="rId18" Type="http://schemas.openxmlformats.org/officeDocument/2006/relationships/hyperlink" Target="https://el.wikipedia.org/wiki/%CE%A3%CE%AF%CE%B4%CE%B7%CF%81%CE%BF%CF%82#cite_note-1" TargetMode="External"/><Relationship Id="rId3" Type="http://schemas.openxmlformats.org/officeDocument/2006/relationships/hyperlink" Target="https://el.wikipedia.org/wiki/%CE%9B%CE%B1%CF%84%CE%B9%CE%BD%CE%B9%CE%BA%CE%AC" TargetMode="External"/><Relationship Id="rId7" Type="http://schemas.openxmlformats.org/officeDocument/2006/relationships/hyperlink" Target="https://el.wikipedia.org/wiki/%CE%9C%CE%AD%CF%84%CE%B1%CE%BB%CE%BB%CE%B1" TargetMode="External"/><Relationship Id="rId12" Type="http://schemas.openxmlformats.org/officeDocument/2006/relationships/hyperlink" Target="https://el.wikipedia.org/wiki/%CE%93%CE%B7" TargetMode="External"/><Relationship Id="rId17" Type="http://schemas.openxmlformats.org/officeDocument/2006/relationships/hyperlink" Target="https://el.wikipedia.org/wiki/%CE%91%CF%81%CE%B3%CE%AF%CE%BB%CE%B9%CE%BF" TargetMode="External"/><Relationship Id="rId2" Type="http://schemas.openxmlformats.org/officeDocument/2006/relationships/hyperlink" Target="https://el.wikipedia.org/wiki/%CE%91%CE%B3%CE%B3%CE%BB%CE%B9%CE%BA%CE%AC" TargetMode="External"/><Relationship Id="rId16" Type="http://schemas.openxmlformats.org/officeDocument/2006/relationships/hyperlink" Target="https://el.wikipedia.org/wiki/%CE%A0%CF%85%CF%81%CE%AF%CF%84%CE%B9%CE%BF" TargetMode="External"/><Relationship Id="rId1" Type="http://schemas.openxmlformats.org/officeDocument/2006/relationships/slideLayout" Target="../slideLayouts/slideLayout4.xml"/><Relationship Id="rId6" Type="http://schemas.openxmlformats.org/officeDocument/2006/relationships/hyperlink" Target="https://el.wikipedia.org/wiki/%CE%91%CF%84%CE%BF%CE%BC%CE%B9%CE%BA%CF%8C_%CE%B2%CE%AC%CF%81%CE%BF%CF%82" TargetMode="External"/><Relationship Id="rId11" Type="http://schemas.openxmlformats.org/officeDocument/2006/relationships/hyperlink" Target="https://el.wikipedia.org/wiki/%CE%9C%CE%AC%CE%B6%CE%B1" TargetMode="External"/><Relationship Id="rId5" Type="http://schemas.openxmlformats.org/officeDocument/2006/relationships/hyperlink" Target="https://el.wikipedia.org/wiki/%CE%91%CF%84%CE%BF%CE%BC%CE%B9%CE%BA%CF%8C%CF%82_%CE%B1%CF%81%CE%B9%CE%B8%CE%BC%CF%8C%CF%82" TargetMode="External"/><Relationship Id="rId15" Type="http://schemas.openxmlformats.org/officeDocument/2006/relationships/hyperlink" Target="https://el.wikipedia.org/wiki/%CE%9F%CE%BE%CF%85%CE%B3%CF%8C%CE%BD%CE%BF" TargetMode="External"/><Relationship Id="rId10" Type="http://schemas.openxmlformats.org/officeDocument/2006/relationships/hyperlink" Target="https://el.wikipedia.org/wiki/%CE%A0%CE%B5%CF%81%CE%B9%CE%BF%CE%B4%CE%B9%CE%BA%CF%8C%CF%82_%CF%80%CE%AF%CE%BD%CE%B1%CE%BA%CE%B1%CF%82_%CF%84%CF%89%CE%BD_%CF%87%CE%B7%CE%BC%CE%B9%CE%BA%CF%8E%CE%BD_%CF%83%CF%84%CE%BF%CE%B9%CF%87%CE%B5%CE%AF%CF%89%CE%BD" TargetMode="External"/><Relationship Id="rId19" Type="http://schemas.openxmlformats.org/officeDocument/2006/relationships/image" Target="../media/image6.jpeg"/><Relationship Id="rId4" Type="http://schemas.openxmlformats.org/officeDocument/2006/relationships/hyperlink" Target="https://el.wikipedia.org/wiki/%CE%A7%CE%B7%CE%BC%CE%B9%CE%BA%CE%AC_%CF%83%CF%84%CE%BF%CE%B9%CF%87%CE%B5%CE%AF%CE%B1" TargetMode="External"/><Relationship Id="rId9" Type="http://schemas.openxmlformats.org/officeDocument/2006/relationships/hyperlink" Target="https://el.wikipedia.org/w/index.php?title=%CE%9F%CE%BC%CE%AC%CE%B4%CE%B1_8&amp;action=edit&amp;redlink=1" TargetMode="External"/><Relationship Id="rId14" Type="http://schemas.openxmlformats.org/officeDocument/2006/relationships/hyperlink" Target="https://el.wikipedia.org/wiki/%CE%93%CE%AE%CE%B9%CE%BD%CE%BF%CF%82_%CF%86%CE%BB%CE%BF%CE%B9%CF%8C%CF%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7BB4-19C4-A034-E696-FCE30CA33776}"/>
              </a:ext>
            </a:extLst>
          </p:cNvPr>
          <p:cNvSpPr>
            <a:spLocks noGrp="1"/>
          </p:cNvSpPr>
          <p:nvPr>
            <p:ph type="ctrTitle"/>
          </p:nvPr>
        </p:nvSpPr>
        <p:spPr>
          <a:xfrm>
            <a:off x="1338805" y="138515"/>
            <a:ext cx="9144000" cy="2387600"/>
          </a:xfrm>
        </p:spPr>
        <p:txBody>
          <a:bodyPr/>
          <a:lstStyle/>
          <a:p>
            <a:r>
              <a:rPr lang="el-GR" dirty="0"/>
              <a:t>ΔΙΑΤΡΟΦΗ</a:t>
            </a:r>
            <a:endParaRPr lang="en-US" dirty="0"/>
          </a:p>
        </p:txBody>
      </p:sp>
      <p:sp>
        <p:nvSpPr>
          <p:cNvPr id="3" name="Subtitle 2">
            <a:extLst>
              <a:ext uri="{FF2B5EF4-FFF2-40B4-BE49-F238E27FC236}">
                <a16:creationId xmlns:a16="http://schemas.microsoft.com/office/drawing/2014/main" id="{9A363AB7-457A-D596-E98F-43622B82550C}"/>
              </a:ext>
            </a:extLst>
          </p:cNvPr>
          <p:cNvSpPr>
            <a:spLocks noGrp="1"/>
          </p:cNvSpPr>
          <p:nvPr>
            <p:ph type="subTitle" idx="1"/>
          </p:nvPr>
        </p:nvSpPr>
        <p:spPr/>
        <p:txBody>
          <a:bodyPr>
            <a:normAutofit/>
          </a:bodyPr>
          <a:lstStyle/>
          <a:p>
            <a:r>
              <a:rPr lang="el-GR" sz="4400" i="1" dirty="0"/>
              <a:t>ΣΤΑΜΟΣ ΓΙΩΡΓΟΣ</a:t>
            </a:r>
            <a:endParaRPr lang="en-US" sz="4400" i="1" dirty="0"/>
          </a:p>
        </p:txBody>
      </p:sp>
    </p:spTree>
    <p:extLst>
      <p:ext uri="{BB962C8B-B14F-4D97-AF65-F5344CB8AC3E}">
        <p14:creationId xmlns:p14="http://schemas.microsoft.com/office/powerpoint/2010/main" val="257913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86F3-B9B3-6E6B-FE51-EEEC42007BA7}"/>
              </a:ext>
            </a:extLst>
          </p:cNvPr>
          <p:cNvSpPr>
            <a:spLocks noGrp="1"/>
          </p:cNvSpPr>
          <p:nvPr>
            <p:ph type="title"/>
          </p:nvPr>
        </p:nvSpPr>
        <p:spPr/>
        <p:txBody>
          <a:bodyPr/>
          <a:lstStyle/>
          <a:p>
            <a:pPr algn="ctr"/>
            <a:r>
              <a:rPr lang="el-GR" dirty="0"/>
              <a:t>ΒΙΤΑΜΙΝΕΣ</a:t>
            </a:r>
            <a:endParaRPr lang="en-US" dirty="0"/>
          </a:p>
        </p:txBody>
      </p:sp>
      <p:sp>
        <p:nvSpPr>
          <p:cNvPr id="4" name="Content Placeholder 3">
            <a:extLst>
              <a:ext uri="{FF2B5EF4-FFF2-40B4-BE49-F238E27FC236}">
                <a16:creationId xmlns:a16="http://schemas.microsoft.com/office/drawing/2014/main" id="{2F26680A-F8B0-89BA-5717-9ABA84F7C1BE}"/>
              </a:ext>
            </a:extLst>
          </p:cNvPr>
          <p:cNvSpPr>
            <a:spLocks noGrp="1"/>
          </p:cNvSpPr>
          <p:nvPr>
            <p:ph sz="half" idx="2"/>
          </p:nvPr>
        </p:nvSpPr>
        <p:spPr/>
        <p:txBody>
          <a:bodyPr>
            <a:normAutofit fontScale="92500" lnSpcReduction="20000"/>
          </a:bodyPr>
          <a:lstStyle/>
          <a:p>
            <a:r>
              <a:rPr lang="el-GR" b="0" i="0" dirty="0">
                <a:solidFill>
                  <a:srgbClr val="202122"/>
                </a:solidFill>
                <a:effectLst/>
                <a:latin typeface="Arial" panose="020B0604020202020204" pitchFamily="34" charset="0"/>
              </a:rPr>
              <a:t>Οι </a:t>
            </a:r>
            <a:r>
              <a:rPr lang="el-GR" b="1" i="0" dirty="0">
                <a:solidFill>
                  <a:srgbClr val="202122"/>
                </a:solidFill>
                <a:effectLst/>
                <a:latin typeface="Arial" panose="020B0604020202020204" pitchFamily="34" charset="0"/>
              </a:rPr>
              <a:t>βιταμίνες</a:t>
            </a:r>
            <a:r>
              <a:rPr lang="el-GR" b="0" i="0" dirty="0">
                <a:solidFill>
                  <a:srgbClr val="202122"/>
                </a:solidFill>
                <a:effectLst/>
                <a:latin typeface="Arial" panose="020B0604020202020204" pitchFamily="34" charset="0"/>
              </a:rPr>
              <a:t> (από τη </a:t>
            </a:r>
            <a:r>
              <a:rPr lang="el-GR" b="0" i="0" u="none" strike="noStrike" dirty="0">
                <a:effectLst/>
                <a:latin typeface="Arial" panose="020B0604020202020204" pitchFamily="34" charset="0"/>
                <a:hlinkClick r:id="rId2" tooltip="Λατινικά"/>
              </a:rPr>
              <a:t>λατινική</a:t>
            </a:r>
            <a:r>
              <a:rPr lang="el-GR" b="0" i="0" dirty="0">
                <a:solidFill>
                  <a:srgbClr val="202122"/>
                </a:solidFill>
                <a:effectLst/>
                <a:latin typeface="Arial" panose="020B0604020202020204" pitchFamily="34" charset="0"/>
              </a:rPr>
              <a:t> </a:t>
            </a:r>
            <a:r>
              <a:rPr lang="el-GR" b="0" i="1" dirty="0">
                <a:solidFill>
                  <a:srgbClr val="202122"/>
                </a:solidFill>
                <a:effectLst/>
                <a:latin typeface="Arial" panose="020B0604020202020204" pitchFamily="34" charset="0"/>
              </a:rPr>
              <a:t>vita</a:t>
            </a:r>
            <a:r>
              <a:rPr lang="el-GR" b="0" i="0" dirty="0">
                <a:solidFill>
                  <a:srgbClr val="202122"/>
                </a:solidFill>
                <a:effectLst/>
                <a:latin typeface="Arial" panose="020B0604020202020204" pitchFamily="34" charset="0"/>
              </a:rPr>
              <a:t> δηλ. "ζωή" + </a:t>
            </a:r>
            <a:r>
              <a:rPr lang="el-GR" b="0" i="1" u="none" strike="noStrike" dirty="0">
                <a:solidFill>
                  <a:srgbClr val="202122"/>
                </a:solidFill>
                <a:effectLst/>
                <a:latin typeface="Arial" panose="020B0604020202020204" pitchFamily="34" charset="0"/>
                <a:hlinkClick r:id="rId3" tooltip="Αμίνη"/>
              </a:rPr>
              <a:t>αμίνη</a:t>
            </a:r>
            <a:r>
              <a:rPr lang="el-GR" b="0" i="0" dirty="0">
                <a:solidFill>
                  <a:srgbClr val="202122"/>
                </a:solidFill>
                <a:effectLst/>
                <a:latin typeface="Arial" panose="020B0604020202020204" pitchFamily="34" charset="0"/>
              </a:rPr>
              <a:t>) είναι τάξη οργανικών χημικών ενώσεων, οι οποίες είναι απαραίτητες για την διατήρηση ενός ζωντανού οργανισμού, ο οποίος δεν είναι σε θέση να τις συνθέσει. Δρουν ακόμη και όταν ανευρίσκονται σε πολύ μικρές ποσότητες, ενώ δεν έχουν θερμιδική αξία. Η δράση τους έγκειται στην ρύθμιση της μεταβολικής διαδικασίας και των ενεργειακών μετατροπών που συμβαίνουν στον οργανισμό</a:t>
            </a:r>
            <a:endParaRPr lang="en-US" dirty="0"/>
          </a:p>
        </p:txBody>
      </p:sp>
      <p:pic>
        <p:nvPicPr>
          <p:cNvPr id="1026" name="Picture 2" descr="Βιταμίνη - Βικιπαίδεια">
            <a:extLst>
              <a:ext uri="{FF2B5EF4-FFF2-40B4-BE49-F238E27FC236}">
                <a16:creationId xmlns:a16="http://schemas.microsoft.com/office/drawing/2014/main" id="{FE5933E7-7C27-8B82-722C-0E016E2C2967}"/>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412112" y="2213005"/>
            <a:ext cx="4166886" cy="357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49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2167-89AD-FF5F-7F39-B0422019308D}"/>
              </a:ext>
            </a:extLst>
          </p:cNvPr>
          <p:cNvSpPr>
            <a:spLocks noGrp="1"/>
          </p:cNvSpPr>
          <p:nvPr>
            <p:ph type="title"/>
          </p:nvPr>
        </p:nvSpPr>
        <p:spPr/>
        <p:txBody>
          <a:bodyPr/>
          <a:lstStyle/>
          <a:p>
            <a:pPr algn="ctr"/>
            <a:r>
              <a:rPr lang="el-GR" dirty="0"/>
              <a:t>ΥΔΑΤΑΝΘΡΑΚΕΣ</a:t>
            </a:r>
            <a:endParaRPr lang="en-US" dirty="0"/>
          </a:p>
        </p:txBody>
      </p:sp>
      <p:sp>
        <p:nvSpPr>
          <p:cNvPr id="4" name="Content Placeholder 3">
            <a:extLst>
              <a:ext uri="{FF2B5EF4-FFF2-40B4-BE49-F238E27FC236}">
                <a16:creationId xmlns:a16="http://schemas.microsoft.com/office/drawing/2014/main" id="{15CD4CB4-0665-D4B3-99B5-2CB97E3B2E5C}"/>
              </a:ext>
            </a:extLst>
          </p:cNvPr>
          <p:cNvSpPr>
            <a:spLocks noGrp="1"/>
          </p:cNvSpPr>
          <p:nvPr>
            <p:ph sz="half" idx="2"/>
          </p:nvPr>
        </p:nvSpPr>
        <p:spPr/>
        <p:txBody>
          <a:bodyPr>
            <a:normAutofit fontScale="70000" lnSpcReduction="20000"/>
          </a:bodyPr>
          <a:lstStyle/>
          <a:p>
            <a:pPr algn="l"/>
            <a:r>
              <a:rPr lang="el-GR" b="0" i="0" dirty="0">
                <a:solidFill>
                  <a:srgbClr val="202122"/>
                </a:solidFill>
                <a:effectLst/>
                <a:latin typeface="Arial" panose="020B0604020202020204" pitchFamily="34" charset="0"/>
              </a:rPr>
              <a:t>Οι </a:t>
            </a:r>
            <a:r>
              <a:rPr lang="el-GR" b="1" i="0" dirty="0">
                <a:solidFill>
                  <a:srgbClr val="202122"/>
                </a:solidFill>
                <a:effectLst/>
                <a:latin typeface="Arial" panose="020B0604020202020204" pitchFamily="34" charset="0"/>
              </a:rPr>
              <a:t>υδατάνθρακες</a:t>
            </a:r>
            <a:r>
              <a:rPr lang="el-GR" b="0" i="0" dirty="0">
                <a:solidFill>
                  <a:srgbClr val="202122"/>
                </a:solidFill>
                <a:effectLst/>
                <a:latin typeface="Arial" panose="020B0604020202020204" pitchFamily="34" charset="0"/>
              </a:rPr>
              <a:t> αποτελούν μια ομάδα οργανικών ουσιών, που ως προς το χημικό τύπο τους, είναι «ενυδατωμένος </a:t>
            </a:r>
            <a:r>
              <a:rPr lang="el-GR" b="0" i="0" u="none" strike="noStrike" dirty="0">
                <a:solidFill>
                  <a:srgbClr val="202122"/>
                </a:solidFill>
                <a:effectLst/>
                <a:latin typeface="Arial" panose="020B0604020202020204" pitchFamily="34" charset="0"/>
                <a:hlinkClick r:id="rId2" tooltip="Άνθρακας"/>
              </a:rPr>
              <a:t>άνθρακας</a:t>
            </a:r>
            <a:r>
              <a:rPr lang="el-GR" b="0" i="0" dirty="0">
                <a:solidFill>
                  <a:srgbClr val="202122"/>
                </a:solidFill>
                <a:effectLst/>
                <a:latin typeface="Arial" panose="020B0604020202020204" pitchFamily="34" charset="0"/>
              </a:rPr>
              <a:t>», με γενικό τύπο </a:t>
            </a:r>
            <a:r>
              <a:rPr lang="el-GR" b="1" i="0" dirty="0">
                <a:solidFill>
                  <a:srgbClr val="202122"/>
                </a:solidFill>
                <a:effectLst/>
                <a:latin typeface="Arial" panose="020B0604020202020204" pitchFamily="34" charset="0"/>
              </a:rPr>
              <a:t>C</a:t>
            </a:r>
            <a:r>
              <a:rPr lang="el-GR" b="1" i="0" baseline="-25000" dirty="0">
                <a:solidFill>
                  <a:srgbClr val="202122"/>
                </a:solidFill>
                <a:effectLst/>
                <a:latin typeface="Arial" panose="020B0604020202020204" pitchFamily="34" charset="0"/>
              </a:rPr>
              <a:t>n</a:t>
            </a:r>
            <a:r>
              <a:rPr lang="el-GR" b="1" i="0" dirty="0">
                <a:solidFill>
                  <a:srgbClr val="202122"/>
                </a:solidFill>
                <a:effectLst/>
                <a:latin typeface="Arial" panose="020B0604020202020204" pitchFamily="34" charset="0"/>
              </a:rPr>
              <a:t>(H</a:t>
            </a:r>
            <a:r>
              <a:rPr lang="el-GR" b="1" i="0" baseline="-25000" dirty="0">
                <a:solidFill>
                  <a:srgbClr val="202122"/>
                </a:solidFill>
                <a:effectLst/>
                <a:latin typeface="Arial" panose="020B0604020202020204" pitchFamily="34" charset="0"/>
              </a:rPr>
              <a:t>2</a:t>
            </a:r>
            <a:r>
              <a:rPr lang="el-GR" b="1" i="0" dirty="0">
                <a:solidFill>
                  <a:srgbClr val="202122"/>
                </a:solidFill>
                <a:effectLst/>
                <a:latin typeface="Arial" panose="020B0604020202020204" pitchFamily="34" charset="0"/>
              </a:rPr>
              <a:t>O)</a:t>
            </a:r>
            <a:r>
              <a:rPr lang="el-GR" b="1" i="0" baseline="-25000" dirty="0">
                <a:solidFill>
                  <a:srgbClr val="202122"/>
                </a:solidFill>
                <a:effectLst/>
                <a:latin typeface="Arial" panose="020B0604020202020204" pitchFamily="34" charset="0"/>
              </a:rPr>
              <a:t>ν</a:t>
            </a:r>
            <a:r>
              <a:rPr lang="el-GR" b="0" i="0" u="none" strike="noStrike" baseline="30000" dirty="0">
                <a:solidFill>
                  <a:srgbClr val="202122"/>
                </a:solidFill>
                <a:effectLst/>
                <a:latin typeface="Arial" panose="020B0604020202020204" pitchFamily="34" charset="0"/>
                <a:hlinkClick r:id="rId3"/>
              </a:rPr>
              <a:t>[1]</a:t>
            </a:r>
            <a:r>
              <a:rPr lang="el-GR" b="0" i="0" dirty="0">
                <a:solidFill>
                  <a:srgbClr val="202122"/>
                </a:solidFill>
                <a:effectLst/>
                <a:latin typeface="Arial" panose="020B0604020202020204" pitchFamily="34" charset="0"/>
              </a:rPr>
              <a:t>.</a:t>
            </a:r>
          </a:p>
          <a:p>
            <a:pPr algn="l"/>
            <a:r>
              <a:rPr lang="el-GR" b="0" i="0" dirty="0">
                <a:solidFill>
                  <a:srgbClr val="202122"/>
                </a:solidFill>
                <a:effectLst/>
                <a:latin typeface="Arial" panose="020B0604020202020204" pitchFamily="34" charset="0"/>
              </a:rPr>
              <a:t>Οι βιολογικής σημασίας υδατάνθρακες ονομάζονται και </a:t>
            </a:r>
            <a:r>
              <a:rPr lang="el-GR" b="1" i="0" dirty="0">
                <a:solidFill>
                  <a:srgbClr val="202122"/>
                </a:solidFill>
                <a:effectLst/>
                <a:latin typeface="Arial" panose="020B0604020202020204" pitchFamily="34" charset="0"/>
              </a:rPr>
              <a:t>σάκχαρα</a:t>
            </a:r>
            <a:r>
              <a:rPr lang="el-GR" b="0" i="0" dirty="0">
                <a:solidFill>
                  <a:srgbClr val="202122"/>
                </a:solidFill>
                <a:effectLst/>
                <a:latin typeface="Arial" panose="020B0604020202020204" pitchFamily="34" charset="0"/>
              </a:rPr>
              <a:t> ή ακόμη και </a:t>
            </a:r>
            <a:r>
              <a:rPr lang="el-GR" b="1" i="0" dirty="0">
                <a:solidFill>
                  <a:srgbClr val="202122"/>
                </a:solidFill>
                <a:effectLst/>
                <a:latin typeface="Arial" panose="020B0604020202020204" pitchFamily="34" charset="0"/>
              </a:rPr>
              <a:t>γλυκίδια</a:t>
            </a:r>
            <a:r>
              <a:rPr lang="el-GR" b="0" i="0" u="none" strike="noStrike" baseline="30000" dirty="0">
                <a:solidFill>
                  <a:srgbClr val="202122"/>
                </a:solidFill>
                <a:effectLst/>
                <a:latin typeface="Arial" panose="020B0604020202020204" pitchFamily="34" charset="0"/>
                <a:hlinkClick r:id="rId4"/>
              </a:rPr>
              <a:t>[2]</a:t>
            </a:r>
            <a:r>
              <a:rPr lang="el-GR" b="0" i="0" dirty="0">
                <a:solidFill>
                  <a:srgbClr val="202122"/>
                </a:solidFill>
                <a:effectLst/>
                <a:latin typeface="Arial" panose="020B0604020202020204" pitchFamily="34" charset="0"/>
              </a:rPr>
              <a:t> αρχίζουν από τους </a:t>
            </a:r>
            <a:r>
              <a:rPr lang="el-GR" b="0" i="0" u="none" strike="noStrike" dirty="0">
                <a:solidFill>
                  <a:srgbClr val="202122"/>
                </a:solidFill>
                <a:effectLst/>
                <a:latin typeface="Arial" panose="020B0604020202020204" pitchFamily="34" charset="0"/>
                <a:hlinkClick r:id="rId5" tooltip="Μονοσακχαρίτες"/>
              </a:rPr>
              <a:t>μονοσακχαρίτες</a:t>
            </a:r>
            <a:r>
              <a:rPr lang="el-GR" b="0" i="0" dirty="0">
                <a:solidFill>
                  <a:srgbClr val="202122"/>
                </a:solidFill>
                <a:effectLst/>
                <a:latin typeface="Arial" panose="020B0604020202020204" pitchFamily="34" charset="0"/>
              </a:rPr>
              <a:t> (π.χ. </a:t>
            </a:r>
            <a:r>
              <a:rPr lang="el-GR" b="0" i="0" u="none" strike="noStrike" dirty="0">
                <a:solidFill>
                  <a:srgbClr val="202122"/>
                </a:solidFill>
                <a:effectLst/>
                <a:latin typeface="Arial" panose="020B0604020202020204" pitchFamily="34" charset="0"/>
                <a:hlinkClick r:id="rId6" tooltip="Γλυκόζη"/>
              </a:rPr>
              <a:t>γλυκόζη</a:t>
            </a:r>
            <a:r>
              <a:rPr lang="el-GR" b="0" i="0" dirty="0">
                <a:solidFill>
                  <a:srgbClr val="202122"/>
                </a:solidFill>
                <a:effectLst/>
                <a:latin typeface="Arial" panose="020B0604020202020204" pitchFamily="34" charset="0"/>
              </a:rPr>
              <a:t>, </a:t>
            </a:r>
            <a:r>
              <a:rPr lang="el-GR" b="0" i="0" u="none" strike="noStrike" dirty="0">
                <a:solidFill>
                  <a:srgbClr val="202122"/>
                </a:solidFill>
                <a:effectLst/>
                <a:latin typeface="Arial" panose="020B0604020202020204" pitchFamily="34" charset="0"/>
                <a:hlinkClick r:id="rId7" tooltip="Φρουκτόζη"/>
              </a:rPr>
              <a:t>φρουκτόζη</a:t>
            </a:r>
            <a:r>
              <a:rPr lang="el-GR" b="0" i="0" dirty="0">
                <a:solidFill>
                  <a:srgbClr val="202122"/>
                </a:solidFill>
                <a:effectLst/>
                <a:latin typeface="Arial" panose="020B0604020202020204" pitchFamily="34" charset="0"/>
              </a:rPr>
              <a:t>), και φθάνουν μέχρι σύνθετα μόρια, που λέγονται </a:t>
            </a:r>
            <a:r>
              <a:rPr lang="el-GR" b="0" i="0" u="none" strike="noStrike" dirty="0">
                <a:solidFill>
                  <a:srgbClr val="202122"/>
                </a:solidFill>
                <a:effectLst/>
                <a:latin typeface="Arial" panose="020B0604020202020204" pitchFamily="34" charset="0"/>
                <a:hlinkClick r:id="rId8" tooltip="Πολυσακχαρίτες"/>
              </a:rPr>
              <a:t>πολυσακχαρίτες</a:t>
            </a:r>
            <a:r>
              <a:rPr lang="el-GR" b="0" i="0" dirty="0">
                <a:solidFill>
                  <a:srgbClr val="202122"/>
                </a:solidFill>
                <a:effectLst/>
                <a:latin typeface="Arial" panose="020B0604020202020204" pitchFamily="34" charset="0"/>
              </a:rPr>
              <a:t>, όπως το </a:t>
            </a:r>
            <a:r>
              <a:rPr lang="el-GR" b="0" i="0" u="none" strike="noStrike" dirty="0">
                <a:solidFill>
                  <a:srgbClr val="202122"/>
                </a:solidFill>
                <a:effectLst/>
                <a:latin typeface="Arial" panose="020B0604020202020204" pitchFamily="34" charset="0"/>
                <a:hlinkClick r:id="rId9" tooltip="Άμυλο"/>
              </a:rPr>
              <a:t>άμυλο</a:t>
            </a:r>
            <a:r>
              <a:rPr lang="el-GR" b="0" i="0" dirty="0">
                <a:solidFill>
                  <a:srgbClr val="202122"/>
                </a:solidFill>
                <a:effectLst/>
                <a:latin typeface="Arial" panose="020B0604020202020204" pitchFamily="34" charset="0"/>
              </a:rPr>
              <a:t> και η </a:t>
            </a:r>
            <a:r>
              <a:rPr lang="el-GR" b="0" i="0" u="none" strike="noStrike" dirty="0">
                <a:solidFill>
                  <a:srgbClr val="202122"/>
                </a:solidFill>
                <a:effectLst/>
                <a:latin typeface="Arial" panose="020B0604020202020204" pitchFamily="34" charset="0"/>
                <a:hlinkClick r:id="rId10" tooltip="Κυτταρίνη"/>
              </a:rPr>
              <a:t>κυτταρίνη</a:t>
            </a:r>
            <a:r>
              <a:rPr lang="el-GR" b="0" i="0" dirty="0">
                <a:solidFill>
                  <a:srgbClr val="202122"/>
                </a:solidFill>
                <a:effectLst/>
                <a:latin typeface="Arial" panose="020B0604020202020204" pitchFamily="34" charset="0"/>
              </a:rPr>
              <a:t>. Έτσι μερικοί είναι σχετικά μικροί, με </a:t>
            </a:r>
            <a:r>
              <a:rPr lang="el-GR" b="0" i="0" u="none" strike="noStrike" dirty="0">
                <a:solidFill>
                  <a:srgbClr val="202122"/>
                </a:solidFill>
                <a:effectLst/>
                <a:latin typeface="Arial" panose="020B0604020202020204" pitchFamily="34" charset="0"/>
                <a:hlinkClick r:id="rId11" tooltip="Μοριακό βάρος"/>
              </a:rPr>
              <a:t>μοριακά βάρη</a:t>
            </a:r>
            <a:r>
              <a:rPr lang="el-GR" b="0" i="0" dirty="0">
                <a:solidFill>
                  <a:srgbClr val="202122"/>
                </a:solidFill>
                <a:effectLst/>
                <a:latin typeface="Arial" panose="020B0604020202020204" pitchFamily="34" charset="0"/>
              </a:rPr>
              <a:t> μικρότερα του 100 g·mol</a:t>
            </a:r>
            <a:r>
              <a:rPr lang="el-GR" b="0" i="0" baseline="30000" dirty="0">
                <a:solidFill>
                  <a:srgbClr val="202122"/>
                </a:solidFill>
                <a:effectLst/>
                <a:latin typeface="Arial" panose="020B0604020202020204" pitchFamily="34" charset="0"/>
              </a:rPr>
              <a:t>-1</a:t>
            </a:r>
            <a:r>
              <a:rPr lang="el-GR" b="0" i="0" dirty="0">
                <a:solidFill>
                  <a:srgbClr val="202122"/>
                </a:solidFill>
                <a:effectLst/>
                <a:latin typeface="Arial" panose="020B0604020202020204" pitchFamily="34" charset="0"/>
              </a:rPr>
              <a:t>, ενώ άλλοι είναι πραγματικά </a:t>
            </a:r>
            <a:r>
              <a:rPr lang="el-GR" b="0" i="0" u="none" strike="noStrike" dirty="0">
                <a:solidFill>
                  <a:srgbClr val="202122"/>
                </a:solidFill>
                <a:effectLst/>
                <a:latin typeface="Arial" panose="020B0604020202020204" pitchFamily="34" charset="0"/>
                <a:hlinkClick r:id="rId12" tooltip="Μακρομόρια"/>
              </a:rPr>
              <a:t>μακρομόρια</a:t>
            </a:r>
            <a:r>
              <a:rPr lang="el-GR" b="0" i="0" dirty="0">
                <a:solidFill>
                  <a:srgbClr val="202122"/>
                </a:solidFill>
                <a:effectLst/>
                <a:latin typeface="Arial" panose="020B0604020202020204" pitchFamily="34" charset="0"/>
              </a:rPr>
              <a:t>, με μοριακό βάρος πολλές εκατοντάδες ή χιλιάδες g·mol</a:t>
            </a:r>
            <a:r>
              <a:rPr lang="el-GR" b="0" i="0" baseline="30000" dirty="0">
                <a:solidFill>
                  <a:srgbClr val="202122"/>
                </a:solidFill>
                <a:effectLst/>
                <a:latin typeface="Arial" panose="020B0604020202020204" pitchFamily="34" charset="0"/>
              </a:rPr>
              <a:t>-1</a:t>
            </a:r>
            <a:r>
              <a:rPr lang="el-GR" b="0" i="0" dirty="0">
                <a:solidFill>
                  <a:srgbClr val="202122"/>
                </a:solidFill>
                <a:effectLst/>
                <a:latin typeface="Arial" panose="020B0604020202020204" pitchFamily="34" charset="0"/>
              </a:rPr>
              <a:t>.</a:t>
            </a:r>
          </a:p>
          <a:p>
            <a:endParaRPr lang="en-US" dirty="0"/>
          </a:p>
        </p:txBody>
      </p:sp>
      <p:pic>
        <p:nvPicPr>
          <p:cNvPr id="2050" name="Picture 2" descr="Οι υδατάνθρακες δεν σας παχαίνουν! - Dr. Λάμπρος Μελίστας">
            <a:extLst>
              <a:ext uri="{FF2B5EF4-FFF2-40B4-BE49-F238E27FC236}">
                <a16:creationId xmlns:a16="http://schemas.microsoft.com/office/drawing/2014/main" id="{DC053E7B-28BF-CB84-3DAA-DCDE27CF580A}"/>
              </a:ext>
            </a:extLst>
          </p:cNvPr>
          <p:cNvPicPr>
            <a:picLocks noGrp="1" noChangeAspect="1" noChangeArrowheads="1"/>
          </p:cNvPicPr>
          <p:nvPr>
            <p:ph sz="half" idx="1"/>
          </p:nvPr>
        </p:nvPicPr>
        <p:blipFill>
          <a:blip r:embed="rId13">
            <a:extLst>
              <a:ext uri="{28A0092B-C50C-407E-A947-70E740481C1C}">
                <a14:useLocalDpi xmlns:a14="http://schemas.microsoft.com/office/drawing/2010/main" val="0"/>
              </a:ext>
            </a:extLst>
          </a:blip>
          <a:srcRect/>
          <a:stretch>
            <a:fillRect/>
          </a:stretch>
        </p:blipFill>
        <p:spPr bwMode="auto">
          <a:xfrm>
            <a:off x="838200" y="1825625"/>
            <a:ext cx="5181600" cy="390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14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D6B5-D1EF-DC9B-1DF2-FDB38C614F70}"/>
              </a:ext>
            </a:extLst>
          </p:cNvPr>
          <p:cNvSpPr>
            <a:spLocks noGrp="1"/>
          </p:cNvSpPr>
          <p:nvPr>
            <p:ph type="title"/>
          </p:nvPr>
        </p:nvSpPr>
        <p:spPr/>
        <p:txBody>
          <a:bodyPr/>
          <a:lstStyle/>
          <a:p>
            <a:pPr algn="ctr"/>
            <a:r>
              <a:rPr lang="el-GR" dirty="0"/>
              <a:t>ΠΡΩΤΕΪΝΕΣ</a:t>
            </a:r>
            <a:endParaRPr lang="en-US" dirty="0"/>
          </a:p>
        </p:txBody>
      </p:sp>
      <p:sp>
        <p:nvSpPr>
          <p:cNvPr id="4" name="Content Placeholder 3">
            <a:extLst>
              <a:ext uri="{FF2B5EF4-FFF2-40B4-BE49-F238E27FC236}">
                <a16:creationId xmlns:a16="http://schemas.microsoft.com/office/drawing/2014/main" id="{BAEA13E9-830B-A1E5-C2D9-6548BE951015}"/>
              </a:ext>
            </a:extLst>
          </p:cNvPr>
          <p:cNvSpPr>
            <a:spLocks noGrp="1"/>
          </p:cNvSpPr>
          <p:nvPr>
            <p:ph sz="half" idx="2"/>
          </p:nvPr>
        </p:nvSpPr>
        <p:spPr/>
        <p:txBody>
          <a:bodyPr>
            <a:normAutofit fontScale="62500" lnSpcReduction="20000"/>
          </a:bodyPr>
          <a:lstStyle/>
          <a:p>
            <a:pPr algn="l"/>
            <a:r>
              <a:rPr lang="el-GR" b="0" i="0" dirty="0">
                <a:solidFill>
                  <a:srgbClr val="202122"/>
                </a:solidFill>
                <a:effectLst/>
                <a:latin typeface="Arial" panose="020B0604020202020204" pitchFamily="34" charset="0"/>
              </a:rPr>
              <a:t>Οι </a:t>
            </a:r>
            <a:r>
              <a:rPr lang="el-GR" b="1" i="0" dirty="0">
                <a:solidFill>
                  <a:srgbClr val="202122"/>
                </a:solidFill>
                <a:effectLst/>
                <a:latin typeface="Arial" panose="020B0604020202020204" pitchFamily="34" charset="0"/>
              </a:rPr>
              <a:t>πρωτεΐνες</a:t>
            </a:r>
            <a:r>
              <a:rPr lang="el-GR" b="0" i="0" dirty="0">
                <a:solidFill>
                  <a:srgbClr val="202122"/>
                </a:solidFill>
                <a:effectLst/>
                <a:latin typeface="Arial" panose="020B0604020202020204" pitchFamily="34" charset="0"/>
              </a:rPr>
              <a:t> αποτελούν τα πιο διαδεδομένα και πολυδιάστατα, τόσο στη μορφή όσο και στη λειτουργία τους, </a:t>
            </a:r>
            <a:r>
              <a:rPr lang="el-GR" b="0" i="0" u="none" strike="noStrike" dirty="0">
                <a:solidFill>
                  <a:srgbClr val="202122"/>
                </a:solidFill>
                <a:effectLst/>
                <a:latin typeface="Arial" panose="020B0604020202020204" pitchFamily="34" charset="0"/>
                <a:hlinkClick r:id="rId2" tooltip="Μακρομόρια"/>
              </a:rPr>
              <a:t>μακρομόρια</a:t>
            </a:r>
            <a:r>
              <a:rPr lang="el-GR" b="0" i="0" dirty="0">
                <a:solidFill>
                  <a:srgbClr val="202122"/>
                </a:solidFill>
                <a:effectLst/>
                <a:latin typeface="Arial" panose="020B0604020202020204" pitchFamily="34" charset="0"/>
              </a:rPr>
              <a:t>.</a:t>
            </a:r>
          </a:p>
          <a:p>
            <a:pPr algn="l"/>
            <a:r>
              <a:rPr lang="el-GR" b="0" i="0" dirty="0">
                <a:solidFill>
                  <a:srgbClr val="202122"/>
                </a:solidFill>
                <a:effectLst/>
                <a:latin typeface="Arial" panose="020B0604020202020204" pitchFamily="34" charset="0"/>
              </a:rPr>
              <a:t>Ακόμη και σε ένα φαινομενικά «απλό» </a:t>
            </a:r>
            <a:r>
              <a:rPr lang="el-GR" b="0" i="0" u="none" strike="noStrike" dirty="0">
                <a:solidFill>
                  <a:srgbClr val="202122"/>
                </a:solidFill>
                <a:effectLst/>
                <a:latin typeface="Arial" panose="020B0604020202020204" pitchFamily="34" charset="0"/>
                <a:hlinkClick r:id="rId3" tooltip="Κύτταρο"/>
              </a:rPr>
              <a:t>κύτταρο</a:t>
            </a:r>
            <a:r>
              <a:rPr lang="el-GR" b="0" i="0" dirty="0">
                <a:solidFill>
                  <a:srgbClr val="202122"/>
                </a:solidFill>
                <a:effectLst/>
                <a:latin typeface="Arial" panose="020B0604020202020204" pitchFamily="34" charset="0"/>
              </a:rPr>
              <a:t> ενός </a:t>
            </a:r>
            <a:r>
              <a:rPr lang="el-GR" b="0" i="0" u="none" strike="noStrike" dirty="0">
                <a:solidFill>
                  <a:srgbClr val="202122"/>
                </a:solidFill>
                <a:effectLst/>
                <a:latin typeface="Arial" panose="020B0604020202020204" pitchFamily="34" charset="0"/>
                <a:hlinkClick r:id="rId4" tooltip="Βακτήριο"/>
              </a:rPr>
              <a:t>βακτηρίου</a:t>
            </a:r>
            <a:r>
              <a:rPr lang="el-GR" b="0" i="0" dirty="0">
                <a:solidFill>
                  <a:srgbClr val="202122"/>
                </a:solidFill>
                <a:effectLst/>
                <a:latin typeface="Arial" panose="020B0604020202020204" pitchFamily="34" charset="0"/>
              </a:rPr>
              <a:t> εντοπίζονται εκατοντάδες διαφορετικές πρωτεΐνες, με την καθεμία εξ αυτών να έχει ιδιαίτερο ρόλο. Οι πρωτεΐνες αποτελούν είτε δομικά συστατικά των μεμβρανών του κυττάρου, είτε συνεργούν σε κάποια συγκεκριμένη λειτουργία, όπως η δημιουργία πρωτεϊνικών συμπλόκων. Είναι μεγάλα σύνθετα </a:t>
            </a:r>
            <a:r>
              <a:rPr lang="el-GR" b="0" i="0" u="none" strike="noStrike" dirty="0">
                <a:solidFill>
                  <a:srgbClr val="202122"/>
                </a:solidFill>
                <a:effectLst/>
                <a:latin typeface="Arial" panose="020B0604020202020204" pitchFamily="34" charset="0"/>
                <a:hlinkClick r:id="rId5" tooltip="Βιομόριο"/>
              </a:rPr>
              <a:t>βιομόρια</a:t>
            </a:r>
            <a:r>
              <a:rPr lang="el-GR" b="0" i="0" dirty="0">
                <a:solidFill>
                  <a:srgbClr val="202122"/>
                </a:solidFill>
                <a:effectLst/>
                <a:latin typeface="Arial" panose="020B0604020202020204" pitchFamily="34" charset="0"/>
              </a:rPr>
              <a:t>, με </a:t>
            </a:r>
            <a:r>
              <a:rPr lang="el-GR" b="0" i="0" u="none" strike="noStrike" dirty="0">
                <a:solidFill>
                  <a:srgbClr val="202122"/>
                </a:solidFill>
                <a:effectLst/>
                <a:latin typeface="Arial" panose="020B0604020202020204" pitchFamily="34" charset="0"/>
                <a:hlinkClick r:id="rId6" tooltip="Μοριακό βάρος"/>
              </a:rPr>
              <a:t>μοριακό βάρος</a:t>
            </a:r>
            <a:r>
              <a:rPr lang="el-GR" b="0" i="0" dirty="0">
                <a:solidFill>
                  <a:srgbClr val="202122"/>
                </a:solidFill>
                <a:effectLst/>
                <a:latin typeface="Arial" panose="020B0604020202020204" pitchFamily="34" charset="0"/>
              </a:rPr>
              <a:t> από 10.000 μέχρι πάνω από 1 εκατομμύριο, αποτελούμενα από </a:t>
            </a:r>
            <a:r>
              <a:rPr lang="el-GR" b="0" i="0" u="none" strike="noStrike" dirty="0">
                <a:solidFill>
                  <a:srgbClr val="202122"/>
                </a:solidFill>
                <a:effectLst/>
                <a:latin typeface="Arial" panose="020B0604020202020204" pitchFamily="34" charset="0"/>
                <a:hlinkClick r:id="rId7" tooltip="Πρωτεϊνογενετικά αμινοξέα"/>
              </a:rPr>
              <a:t>αμινοξέα</a:t>
            </a:r>
            <a:r>
              <a:rPr lang="el-GR" b="0" i="0" dirty="0">
                <a:solidFill>
                  <a:srgbClr val="202122"/>
                </a:solidFill>
                <a:effectLst/>
                <a:latin typeface="Arial" panose="020B0604020202020204" pitchFamily="34" charset="0"/>
              </a:rPr>
              <a:t>, τα οποία ενώνονται μεταξύ τους με </a:t>
            </a:r>
            <a:r>
              <a:rPr lang="el-GR" b="0" i="0" u="none" strike="noStrike" dirty="0">
                <a:solidFill>
                  <a:srgbClr val="202122"/>
                </a:solidFill>
                <a:effectLst/>
                <a:latin typeface="Arial" panose="020B0604020202020204" pitchFamily="34" charset="0"/>
                <a:hlinkClick r:id="rId8" tooltip="Πεπτιδικός δεσμός"/>
              </a:rPr>
              <a:t>πεπτιδικούς δεσμούς</a:t>
            </a:r>
            <a:r>
              <a:rPr lang="el-GR" b="0" i="0" dirty="0">
                <a:solidFill>
                  <a:srgbClr val="202122"/>
                </a:solidFill>
                <a:effectLst/>
                <a:latin typeface="Arial" panose="020B0604020202020204" pitchFamily="34" charset="0"/>
              </a:rPr>
              <a:t> σχηματίζοντας μια γραμμική αλυσίδα, καλούμενη </a:t>
            </a:r>
            <a:r>
              <a:rPr lang="el-GR" b="0" i="0" u="none" strike="noStrike" dirty="0">
                <a:solidFill>
                  <a:srgbClr val="202122"/>
                </a:solidFill>
                <a:effectLst/>
                <a:latin typeface="Arial" panose="020B0604020202020204" pitchFamily="34" charset="0"/>
                <a:hlinkClick r:id="rId9" tooltip="Αλυσίδα πολυπεπτιδίων"/>
              </a:rPr>
              <a:t>αλυσίδα πολυπεπτιδίων</a:t>
            </a:r>
            <a:r>
              <a:rPr lang="el-GR" b="0" i="0" dirty="0">
                <a:solidFill>
                  <a:srgbClr val="202122"/>
                </a:solidFill>
                <a:effectLst/>
                <a:latin typeface="Arial" panose="020B0604020202020204" pitchFamily="34" charset="0"/>
              </a:rPr>
              <a:t>.</a:t>
            </a:r>
          </a:p>
          <a:p>
            <a:pPr algn="ctr"/>
            <a:endParaRPr lang="en-US" dirty="0"/>
          </a:p>
        </p:txBody>
      </p:sp>
      <p:pic>
        <p:nvPicPr>
          <p:cNvPr id="3074" name="Picture 2" descr="Πρωτεΐνες στη διατροφή (οδηγός) | Μπακόπουλος Κωνσταντίνος">
            <a:extLst>
              <a:ext uri="{FF2B5EF4-FFF2-40B4-BE49-F238E27FC236}">
                <a16:creationId xmlns:a16="http://schemas.microsoft.com/office/drawing/2014/main" id="{F6577085-87BF-3611-875C-A59D2E74EBD2}"/>
              </a:ext>
            </a:extLst>
          </p:cNvPr>
          <p:cNvPicPr>
            <a:picLocks noGrp="1" noChangeAspect="1" noChangeArrowheads="1"/>
          </p:cNvPicPr>
          <p:nvPr>
            <p:ph sz="half" idx="1"/>
          </p:nvPr>
        </p:nvPicPr>
        <p:blipFill>
          <a:blip r:embed="rId10">
            <a:extLst>
              <a:ext uri="{28A0092B-C50C-407E-A947-70E740481C1C}">
                <a14:useLocalDpi xmlns:a14="http://schemas.microsoft.com/office/drawing/2010/main" val="0"/>
              </a:ext>
            </a:extLst>
          </a:blip>
          <a:srcRect/>
          <a:stretch>
            <a:fillRect/>
          </a:stretch>
        </p:blipFill>
        <p:spPr bwMode="auto">
          <a:xfrm>
            <a:off x="300942" y="1825625"/>
            <a:ext cx="5625296" cy="337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92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572E-DF98-534D-CCA7-B52E7B978413}"/>
              </a:ext>
            </a:extLst>
          </p:cNvPr>
          <p:cNvSpPr>
            <a:spLocks noGrp="1"/>
          </p:cNvSpPr>
          <p:nvPr>
            <p:ph type="title"/>
          </p:nvPr>
        </p:nvSpPr>
        <p:spPr/>
        <p:txBody>
          <a:bodyPr/>
          <a:lstStyle/>
          <a:p>
            <a:pPr algn="ctr"/>
            <a:r>
              <a:rPr lang="el-GR" dirty="0"/>
              <a:t>ΛΙΠΑΡΑ</a:t>
            </a:r>
            <a:endParaRPr lang="en-US" dirty="0"/>
          </a:p>
        </p:txBody>
      </p:sp>
      <p:sp>
        <p:nvSpPr>
          <p:cNvPr id="4" name="Content Placeholder 3">
            <a:extLst>
              <a:ext uri="{FF2B5EF4-FFF2-40B4-BE49-F238E27FC236}">
                <a16:creationId xmlns:a16="http://schemas.microsoft.com/office/drawing/2014/main" id="{8458EC4D-A908-37AC-47FA-E754E46D901C}"/>
              </a:ext>
            </a:extLst>
          </p:cNvPr>
          <p:cNvSpPr>
            <a:spLocks noGrp="1"/>
          </p:cNvSpPr>
          <p:nvPr>
            <p:ph sz="half" idx="2"/>
          </p:nvPr>
        </p:nvSpPr>
        <p:spPr/>
        <p:txBody>
          <a:bodyPr>
            <a:normAutofit fontScale="62500" lnSpcReduction="20000"/>
          </a:bodyPr>
          <a:lstStyle/>
          <a:p>
            <a:r>
              <a:rPr lang="el-GR" b="0" i="0" dirty="0">
                <a:solidFill>
                  <a:srgbClr val="202122"/>
                </a:solidFill>
                <a:effectLst/>
                <a:latin typeface="Arial" panose="020B0604020202020204" pitchFamily="34" charset="0"/>
              </a:rPr>
              <a:t>Τα </a:t>
            </a:r>
            <a:r>
              <a:rPr lang="el-GR" b="1" i="0" dirty="0">
                <a:solidFill>
                  <a:srgbClr val="202122"/>
                </a:solidFill>
                <a:effectLst/>
                <a:latin typeface="Arial" panose="020B0604020202020204" pitchFamily="34" charset="0"/>
              </a:rPr>
              <a:t>λιπαρά οξέα</a:t>
            </a:r>
            <a:r>
              <a:rPr lang="el-GR" b="0" i="0" dirty="0">
                <a:solidFill>
                  <a:srgbClr val="202122"/>
                </a:solidFill>
                <a:effectLst/>
                <a:latin typeface="Arial" panose="020B0604020202020204" pitchFamily="34" charset="0"/>
              </a:rPr>
              <a:t> είναι </a:t>
            </a:r>
            <a:r>
              <a:rPr lang="el-GR" b="0" i="0" u="none" strike="noStrike" dirty="0">
                <a:effectLst/>
                <a:latin typeface="Arial" panose="020B0604020202020204" pitchFamily="34" charset="0"/>
                <a:hlinkClick r:id="rId2" tooltip="Καρβοξυλικά οξέα"/>
              </a:rPr>
              <a:t>μονοκαρβοξυλικά οξέα</a:t>
            </a:r>
            <a:r>
              <a:rPr lang="el-GR" b="0" i="0" dirty="0">
                <a:solidFill>
                  <a:srgbClr val="202122"/>
                </a:solidFill>
                <a:effectLst/>
                <a:latin typeface="Arial" panose="020B0604020202020204" pitchFamily="34" charset="0"/>
              </a:rPr>
              <a:t> με μακριά ανθρακική αλυσίδα. Λόγω του μηχανισμού βιοσύνθεσής τους έχουν γενικά άρτιο αριθμό ατόμων </a:t>
            </a:r>
            <a:r>
              <a:rPr lang="el-GR" b="0" i="0" u="none" strike="noStrike" dirty="0">
                <a:effectLst/>
                <a:latin typeface="Arial" panose="020B0604020202020204" pitchFamily="34" charset="0"/>
                <a:hlinkClick r:id="rId3" tooltip="Άνθρακας"/>
              </a:rPr>
              <a:t>άνθρακα</a:t>
            </a:r>
            <a:r>
              <a:rPr lang="el-GR" b="0" i="0" dirty="0">
                <a:solidFill>
                  <a:srgbClr val="202122"/>
                </a:solidFill>
                <a:effectLst/>
                <a:latin typeface="Arial" panose="020B0604020202020204" pitchFamily="34" charset="0"/>
              </a:rPr>
              <a:t>. Υπάρχουν δύο ειδών λιπαρών οξέα, τα κορεσμένα και τα ακόρεστα. Τα λιπαρά οξέα βρίσκονται είτε σε υγρή, είτε σε στερεή κατάσταση και ονομάζονται «έλαια» και «λίπη» αντίστοιχα. Οι προσδιορισμοί αυτοί είναι αρκετά ανακριβείς, καθώς η φυσική κατάσταση των λιπαρών </a:t>
            </a:r>
            <a:r>
              <a:rPr lang="el-GR" b="0" i="0" u="none" strike="noStrike" dirty="0">
                <a:effectLst/>
                <a:latin typeface="Arial" panose="020B0604020202020204" pitchFamily="34" charset="0"/>
                <a:hlinkClick r:id="rId4" tooltip="Οξύ"/>
              </a:rPr>
              <a:t>οξέων</a:t>
            </a:r>
            <a:r>
              <a:rPr lang="el-GR" b="0" i="0" dirty="0">
                <a:solidFill>
                  <a:srgbClr val="202122"/>
                </a:solidFill>
                <a:effectLst/>
                <a:latin typeface="Arial" panose="020B0604020202020204" pitchFamily="34" charset="0"/>
              </a:rPr>
              <a:t> εξαρτάται από τις κλιματολογικές συνθήκες. Επιπλέον, πολλά λίπη και έλαια είναι ημιστερεά. Τα ακόρεστα λόγω της παρουσίας διπλών και τριπλών δεσμών είναι υγρά σε θερμοκρασία δωματίου. Τα λιπαρά οξέα με </a:t>
            </a:r>
            <a:r>
              <a:rPr lang="el-GR" b="0" i="0" u="none" strike="noStrike" dirty="0">
                <a:effectLst/>
                <a:latin typeface="Arial" panose="020B0604020202020204" pitchFamily="34" charset="0"/>
                <a:hlinkClick r:id="rId5" tooltip="Εστέρες"/>
              </a:rPr>
              <a:t>εστεροποίηση</a:t>
            </a:r>
            <a:r>
              <a:rPr lang="el-GR" b="0" i="0" dirty="0">
                <a:solidFill>
                  <a:srgbClr val="202122"/>
                </a:solidFill>
                <a:effectLst/>
                <a:latin typeface="Arial" panose="020B0604020202020204" pitchFamily="34" charset="0"/>
              </a:rPr>
              <a:t> μετατρέπονται σε </a:t>
            </a:r>
            <a:r>
              <a:rPr lang="el-GR" b="0" i="0" u="none" strike="noStrike" dirty="0">
                <a:effectLst/>
                <a:latin typeface="Arial" panose="020B0604020202020204" pitchFamily="34" charset="0"/>
                <a:hlinkClick r:id="rId6" tooltip="Τριγλυκερίδια"/>
              </a:rPr>
              <a:t>τριγλυκερίδια</a:t>
            </a:r>
            <a:r>
              <a:rPr lang="el-GR" b="0" i="0" dirty="0">
                <a:solidFill>
                  <a:srgbClr val="202122"/>
                </a:solidFill>
                <a:effectLst/>
                <a:latin typeface="Arial" panose="020B0604020202020204" pitchFamily="34" charset="0"/>
              </a:rPr>
              <a:t> και αποτελούν συστατικό των αποταμιευτικών λιπιδίων ή των λιπιδίων των μεμβρανών.</a:t>
            </a:r>
            <a:endParaRPr lang="en-US" dirty="0"/>
          </a:p>
        </p:txBody>
      </p:sp>
      <p:pic>
        <p:nvPicPr>
          <p:cNvPr id="4098" name="Picture 2" descr="λιπαρά και καρύδια – Wikihealth.gr">
            <a:extLst>
              <a:ext uri="{FF2B5EF4-FFF2-40B4-BE49-F238E27FC236}">
                <a16:creationId xmlns:a16="http://schemas.microsoft.com/office/drawing/2014/main" id="{D0599A97-029B-93DD-C897-ADFE3E0F4B23}"/>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1354238" y="1825625"/>
            <a:ext cx="4817962" cy="385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56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222D-6F04-7930-5167-8645E8671201}"/>
              </a:ext>
            </a:extLst>
          </p:cNvPr>
          <p:cNvSpPr>
            <a:spLocks noGrp="1"/>
          </p:cNvSpPr>
          <p:nvPr>
            <p:ph type="title"/>
          </p:nvPr>
        </p:nvSpPr>
        <p:spPr/>
        <p:txBody>
          <a:bodyPr/>
          <a:lstStyle/>
          <a:p>
            <a:pPr algn="ctr"/>
            <a:r>
              <a:rPr lang="el-GR" dirty="0"/>
              <a:t>ΑΣΒΕΣΤΙΟ</a:t>
            </a:r>
            <a:endParaRPr lang="en-US" dirty="0"/>
          </a:p>
        </p:txBody>
      </p:sp>
      <p:sp>
        <p:nvSpPr>
          <p:cNvPr id="4" name="Content Placeholder 3">
            <a:extLst>
              <a:ext uri="{FF2B5EF4-FFF2-40B4-BE49-F238E27FC236}">
                <a16:creationId xmlns:a16="http://schemas.microsoft.com/office/drawing/2014/main" id="{CBC54FE5-03CB-0287-93C0-A6226FEF1546}"/>
              </a:ext>
            </a:extLst>
          </p:cNvPr>
          <p:cNvSpPr>
            <a:spLocks noGrp="1"/>
          </p:cNvSpPr>
          <p:nvPr>
            <p:ph sz="half" idx="2"/>
          </p:nvPr>
        </p:nvSpPr>
        <p:spPr/>
        <p:txBody>
          <a:bodyPr>
            <a:normAutofit fontScale="55000" lnSpcReduction="20000"/>
          </a:bodyPr>
          <a:lstStyle/>
          <a:p>
            <a:pPr algn="l"/>
            <a:r>
              <a:rPr lang="el-GR" b="0" i="0" dirty="0">
                <a:solidFill>
                  <a:srgbClr val="202122"/>
                </a:solidFill>
                <a:effectLst/>
                <a:latin typeface="Arial" panose="020B0604020202020204" pitchFamily="34" charset="0"/>
              </a:rPr>
              <a:t>Ο όρος </a:t>
            </a:r>
            <a:r>
              <a:rPr lang="el-GR" b="1" i="0" dirty="0">
                <a:solidFill>
                  <a:srgbClr val="202122"/>
                </a:solidFill>
                <a:effectLst/>
                <a:latin typeface="Arial" panose="020B0604020202020204" pitchFamily="34" charset="0"/>
              </a:rPr>
              <a:t>ασβέστης</a:t>
            </a:r>
            <a:r>
              <a:rPr lang="el-GR" b="0" i="0" dirty="0">
                <a:solidFill>
                  <a:srgbClr val="202122"/>
                </a:solidFill>
                <a:effectLst/>
                <a:latin typeface="Arial" panose="020B0604020202020204" pitchFamily="34" charset="0"/>
              </a:rPr>
              <a:t> (ή άσβεστος), είναι ένας γενικός όρος που αναφέρεται σε εκείνα τα ανόργανα υλικά που περιέχουν </a:t>
            </a:r>
            <a:r>
              <a:rPr lang="el-GR" b="0" i="0" u="none" strike="noStrike" dirty="0">
                <a:solidFill>
                  <a:srgbClr val="202122"/>
                </a:solidFill>
                <a:effectLst/>
                <a:latin typeface="Arial" panose="020B0604020202020204" pitchFamily="34" charset="0"/>
                <a:hlinkClick r:id="rId2" tooltip="Ασβέστιο"/>
              </a:rPr>
              <a:t>ασβέστιο</a:t>
            </a:r>
            <a:r>
              <a:rPr lang="el-GR" b="0" i="0" dirty="0">
                <a:solidFill>
                  <a:srgbClr val="202122"/>
                </a:solidFill>
                <a:effectLst/>
                <a:latin typeface="Arial" panose="020B0604020202020204" pitchFamily="34" charset="0"/>
              </a:rPr>
              <a:t> και στη σύσταση των οποίων κυριαρχούν </a:t>
            </a:r>
            <a:r>
              <a:rPr lang="el-GR" b="0" i="0" u="none" strike="noStrike" dirty="0">
                <a:solidFill>
                  <a:srgbClr val="202122"/>
                </a:solidFill>
                <a:effectLst/>
                <a:latin typeface="Arial" panose="020B0604020202020204" pitchFamily="34" charset="0"/>
                <a:hlinkClick r:id="rId3" tooltip="Ανθρακικά άλατα"/>
              </a:rPr>
              <a:t>ανθρακικά άλατα</a:t>
            </a:r>
            <a:r>
              <a:rPr lang="el-GR" b="0" i="0" dirty="0">
                <a:solidFill>
                  <a:srgbClr val="202122"/>
                </a:solidFill>
                <a:effectLst/>
                <a:latin typeface="Arial" panose="020B0604020202020204" pitchFamily="34" charset="0"/>
              </a:rPr>
              <a:t>, </a:t>
            </a:r>
            <a:r>
              <a:rPr lang="el-GR" b="0" i="0" u="none" strike="noStrike" dirty="0">
                <a:solidFill>
                  <a:srgbClr val="202122"/>
                </a:solidFill>
                <a:effectLst/>
                <a:latin typeface="Arial" panose="020B0604020202020204" pitchFamily="34" charset="0"/>
                <a:hlinkClick r:id="rId4" tooltip="Οξείδια"/>
              </a:rPr>
              <a:t>οξείδια</a:t>
            </a:r>
            <a:r>
              <a:rPr lang="el-GR" b="0" i="0" dirty="0">
                <a:solidFill>
                  <a:srgbClr val="202122"/>
                </a:solidFill>
                <a:effectLst/>
                <a:latin typeface="Arial" panose="020B0604020202020204" pitchFamily="34" charset="0"/>
              </a:rPr>
              <a:t> και </a:t>
            </a:r>
            <a:r>
              <a:rPr lang="el-GR" b="0" i="0" u="none" strike="noStrike" dirty="0">
                <a:solidFill>
                  <a:srgbClr val="202122"/>
                </a:solidFill>
                <a:effectLst/>
                <a:latin typeface="Arial" panose="020B0604020202020204" pitchFamily="34" charset="0"/>
                <a:hlinkClick r:id="rId5" tooltip="Υδροξείδια"/>
              </a:rPr>
              <a:t>υδροξείδια</a:t>
            </a:r>
            <a:r>
              <a:rPr lang="el-GR" b="0" i="0" dirty="0">
                <a:solidFill>
                  <a:srgbClr val="202122"/>
                </a:solidFill>
                <a:effectLst/>
                <a:latin typeface="Arial" panose="020B0604020202020204" pitchFamily="34" charset="0"/>
              </a:rPr>
              <a:t>.</a:t>
            </a:r>
          </a:p>
          <a:p>
            <a:pPr algn="l"/>
            <a:r>
              <a:rPr lang="el-GR" b="0" i="0" dirty="0">
                <a:solidFill>
                  <a:srgbClr val="202122"/>
                </a:solidFill>
                <a:effectLst/>
                <a:latin typeface="Arial" panose="020B0604020202020204" pitchFamily="34" charset="0"/>
              </a:rPr>
              <a:t>Ο κοινός ασβέστης είναι το </a:t>
            </a:r>
            <a:r>
              <a:rPr lang="el-GR" b="0" i="0" u="none" strike="noStrike" dirty="0">
                <a:solidFill>
                  <a:srgbClr val="202122"/>
                </a:solidFill>
                <a:effectLst/>
                <a:latin typeface="Arial" panose="020B0604020202020204" pitchFamily="34" charset="0"/>
                <a:hlinkClick r:id="rId6" tooltip="Οξείδιο του ασβεστίου"/>
              </a:rPr>
              <a:t>οξείδιο του ασβεστίου</a:t>
            </a:r>
            <a:r>
              <a:rPr lang="el-GR" b="0" i="0" dirty="0">
                <a:solidFill>
                  <a:srgbClr val="202122"/>
                </a:solidFill>
                <a:effectLst/>
                <a:latin typeface="Arial" panose="020B0604020202020204" pitchFamily="34" charset="0"/>
              </a:rPr>
              <a:t> (χημικός τύπος CaO) ή το </a:t>
            </a:r>
            <a:r>
              <a:rPr lang="el-GR" b="0" i="0" u="none" strike="noStrike" dirty="0">
                <a:solidFill>
                  <a:srgbClr val="202122"/>
                </a:solidFill>
                <a:effectLst/>
                <a:latin typeface="Arial" panose="020B0604020202020204" pitchFamily="34" charset="0"/>
                <a:hlinkClick r:id="rId7" tooltip="Υδροξείδιο του ασβεστίου"/>
              </a:rPr>
              <a:t>υδροξείδιο του ασβεστίου</a:t>
            </a:r>
            <a:r>
              <a:rPr lang="el-GR" b="0" i="0" dirty="0">
                <a:solidFill>
                  <a:srgbClr val="202122"/>
                </a:solidFill>
                <a:effectLst/>
                <a:latin typeface="Arial" panose="020B0604020202020204" pitchFamily="34" charset="0"/>
              </a:rPr>
              <a:t> (χημικός τύπος Ca(OH)2, παρασκευάζεται με ανάμιξη οξειδίου του ασβεστίου με νερό).</a:t>
            </a:r>
          </a:p>
          <a:p>
            <a:pPr algn="l"/>
            <a:r>
              <a:rPr lang="el-GR" b="0" i="0" dirty="0">
                <a:solidFill>
                  <a:srgbClr val="202122"/>
                </a:solidFill>
                <a:effectLst/>
                <a:latin typeface="Arial" panose="020B0604020202020204" pitchFamily="34" charset="0"/>
              </a:rPr>
              <a:t>Ο ασβέστης στις ανεπτυγμένες χώρες χρησιμοποιείται κατά κύριο λόγο (ποσοστό πάνω από 80%), σε βιομηχανικές εφαρμογές. Ωστόσο, τον τελευταίο αιώνα, η χρήση του έχει περιοριστεί, καθώς έχει κριθεί καρκινογόνος. </a:t>
            </a:r>
            <a:r>
              <a:rPr lang="el-GR" b="0" i="0" u="none" strike="noStrike" baseline="30000" dirty="0">
                <a:solidFill>
                  <a:srgbClr val="202122"/>
                </a:solidFill>
                <a:effectLst/>
                <a:latin typeface="Arial" panose="020B0604020202020204" pitchFamily="34" charset="0"/>
                <a:hlinkClick r:id="rId8"/>
              </a:rPr>
              <a:t>[1]</a:t>
            </a:r>
            <a:r>
              <a:rPr lang="el-GR" b="0" i="0" dirty="0">
                <a:solidFill>
                  <a:srgbClr val="202122"/>
                </a:solidFill>
                <a:effectLst/>
                <a:latin typeface="Arial" panose="020B0604020202020204" pitchFamily="34" charset="0"/>
              </a:rPr>
              <a:t> Ο σβησμένος ασβέστης ονομάζεται και χωρύγι.</a:t>
            </a:r>
            <a:r>
              <a:rPr lang="el-GR" b="0" i="0" u="none" strike="noStrike" baseline="30000" dirty="0">
                <a:solidFill>
                  <a:srgbClr val="202122"/>
                </a:solidFill>
                <a:effectLst/>
                <a:latin typeface="Arial" panose="020B0604020202020204" pitchFamily="34" charset="0"/>
                <a:hlinkClick r:id="rId9"/>
              </a:rPr>
              <a:t>[2]</a:t>
            </a:r>
            <a:r>
              <a:rPr lang="el-GR" b="0" i="0" dirty="0">
                <a:solidFill>
                  <a:srgbClr val="202122"/>
                </a:solidFill>
                <a:effectLst/>
                <a:latin typeface="Arial" panose="020B0604020202020204" pitchFamily="34" charset="0"/>
              </a:rPr>
              <a:t> παλιότερα </a:t>
            </a:r>
            <a:r>
              <a:rPr lang="el-GR" b="1" i="0" dirty="0">
                <a:solidFill>
                  <a:srgbClr val="202122"/>
                </a:solidFill>
                <a:effectLst/>
                <a:latin typeface="Arial" panose="020B0604020202020204" pitchFamily="34" charset="0"/>
              </a:rPr>
              <a:t>Χορήγι</a:t>
            </a:r>
            <a:r>
              <a:rPr lang="el-GR" b="0" i="0" dirty="0">
                <a:solidFill>
                  <a:srgbClr val="202122"/>
                </a:solidFill>
                <a:effectLst/>
                <a:latin typeface="Arial" panose="020B0604020202020204" pitchFamily="34" charset="0"/>
              </a:rPr>
              <a:t> λόγω παρασύνδεσης προς τη λέξη </a:t>
            </a:r>
            <a:r>
              <a:rPr lang="el-GR" b="0" i="1" dirty="0">
                <a:solidFill>
                  <a:srgbClr val="202122"/>
                </a:solidFill>
                <a:effectLst/>
                <a:latin typeface="Arial" panose="020B0604020202020204" pitchFamily="34" charset="0"/>
              </a:rPr>
              <a:t>χορηγώ</a:t>
            </a:r>
            <a:r>
              <a:rPr lang="el-GR" b="0" i="0" dirty="0">
                <a:solidFill>
                  <a:srgbClr val="202122"/>
                </a:solidFill>
                <a:effectLst/>
                <a:latin typeface="Arial" panose="020B0604020202020204" pitchFamily="34" charset="0"/>
              </a:rPr>
              <a:t>. </a:t>
            </a:r>
            <a:r>
              <a:rPr lang="el-GR" b="0" i="0" u="none" strike="noStrike" baseline="30000" dirty="0">
                <a:solidFill>
                  <a:srgbClr val="202122"/>
                </a:solidFill>
                <a:effectLst/>
                <a:latin typeface="Arial" panose="020B0604020202020204" pitchFamily="34" charset="0"/>
                <a:hlinkClick r:id="rId10"/>
              </a:rPr>
              <a:t>[3]</a:t>
            </a:r>
            <a:r>
              <a:rPr lang="el-GR" b="0" i="0" dirty="0">
                <a:solidFill>
                  <a:srgbClr val="202122"/>
                </a:solidFill>
                <a:effectLst/>
                <a:latin typeface="Arial" panose="020B0604020202020204" pitchFamily="34" charset="0"/>
              </a:rPr>
              <a:t>. Σύμφωνα με την ετυμολογία της λέξης που πρότεινε ο Βασίλειος Ι. Φάβης κι έγινε γενικά αποδεκτή,</a:t>
            </a:r>
            <a:r>
              <a:rPr lang="el-GR" b="0" i="0" u="none" strike="noStrike" baseline="30000" dirty="0">
                <a:solidFill>
                  <a:srgbClr val="202122"/>
                </a:solidFill>
                <a:effectLst/>
                <a:latin typeface="Arial" panose="020B0604020202020204" pitchFamily="34" charset="0"/>
                <a:hlinkClick r:id="rId11"/>
              </a:rPr>
              <a:t>[4]</a:t>
            </a:r>
            <a:r>
              <a:rPr lang="el-GR" b="0" i="0" dirty="0">
                <a:solidFill>
                  <a:srgbClr val="202122"/>
                </a:solidFill>
                <a:effectLst/>
                <a:latin typeface="Arial" panose="020B0604020202020204" pitchFamily="34" charset="0"/>
              </a:rPr>
              <a:t> τελικά επικράτησε, μέσω και της μορφής </a:t>
            </a:r>
            <a:r>
              <a:rPr lang="el-GR" b="1" i="0" dirty="0">
                <a:solidFill>
                  <a:srgbClr val="202122"/>
                </a:solidFill>
                <a:effectLst/>
                <a:latin typeface="Arial" panose="020B0604020202020204" pitchFamily="34" charset="0"/>
              </a:rPr>
              <a:t>Χωρύγιον</a:t>
            </a:r>
            <a:r>
              <a:rPr lang="el-GR" b="0" i="0" dirty="0">
                <a:solidFill>
                  <a:srgbClr val="202122"/>
                </a:solidFill>
                <a:effectLst/>
                <a:latin typeface="Arial" panose="020B0604020202020204" pitchFamily="34" charset="0"/>
              </a:rPr>
              <a:t> στην καθαρεύουσα, η τωρινή γραφή, που θεωρείται πλέον η σωστή.</a:t>
            </a:r>
          </a:p>
          <a:p>
            <a:endParaRPr lang="en-US" dirty="0"/>
          </a:p>
        </p:txBody>
      </p:sp>
      <p:pic>
        <p:nvPicPr>
          <p:cNvPr id="5122" name="Picture 2" descr="Πώς θα βελτιώσετε την απορρόφηση ασβεστίου">
            <a:extLst>
              <a:ext uri="{FF2B5EF4-FFF2-40B4-BE49-F238E27FC236}">
                <a16:creationId xmlns:a16="http://schemas.microsoft.com/office/drawing/2014/main" id="{AC2D4035-216C-BBA8-1E61-6FC8EA9C16C8}"/>
              </a:ext>
            </a:extLst>
          </p:cNvPr>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1331089" y="1825625"/>
            <a:ext cx="4764911" cy="330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1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ECA7-5D48-78D7-CB5E-589EB964FCBD}"/>
              </a:ext>
            </a:extLst>
          </p:cNvPr>
          <p:cNvSpPr>
            <a:spLocks noGrp="1"/>
          </p:cNvSpPr>
          <p:nvPr>
            <p:ph type="title"/>
          </p:nvPr>
        </p:nvSpPr>
        <p:spPr/>
        <p:txBody>
          <a:bodyPr/>
          <a:lstStyle/>
          <a:p>
            <a:pPr algn="ctr"/>
            <a:r>
              <a:rPr lang="el-GR" dirty="0"/>
              <a:t>ΣΙΔΗΡΟΣ</a:t>
            </a:r>
            <a:endParaRPr lang="en-US" dirty="0"/>
          </a:p>
        </p:txBody>
      </p:sp>
      <p:sp>
        <p:nvSpPr>
          <p:cNvPr id="4" name="Content Placeholder 3">
            <a:extLst>
              <a:ext uri="{FF2B5EF4-FFF2-40B4-BE49-F238E27FC236}">
                <a16:creationId xmlns:a16="http://schemas.microsoft.com/office/drawing/2014/main" id="{07E4498A-E86E-B18E-B32B-40E85EC9C57C}"/>
              </a:ext>
            </a:extLst>
          </p:cNvPr>
          <p:cNvSpPr>
            <a:spLocks noGrp="1"/>
          </p:cNvSpPr>
          <p:nvPr>
            <p:ph sz="half" idx="2"/>
          </p:nvPr>
        </p:nvSpPr>
        <p:spPr/>
        <p:txBody>
          <a:bodyPr>
            <a:normAutofit fontScale="70000" lnSpcReduction="20000"/>
          </a:bodyPr>
          <a:lstStyle/>
          <a:p>
            <a:pPr algn="l"/>
            <a:r>
              <a:rPr lang="el-GR" b="0" i="0" dirty="0">
                <a:solidFill>
                  <a:srgbClr val="202122"/>
                </a:solidFill>
                <a:effectLst/>
                <a:latin typeface="Arial" panose="020B0604020202020204" pitchFamily="34" charset="0"/>
              </a:rPr>
              <a:t>Ο </a:t>
            </a:r>
            <a:r>
              <a:rPr lang="el-GR" b="1" i="0" dirty="0">
                <a:solidFill>
                  <a:srgbClr val="202122"/>
                </a:solidFill>
                <a:effectLst/>
                <a:latin typeface="Arial" panose="020B0604020202020204" pitchFamily="34" charset="0"/>
              </a:rPr>
              <a:t>σίδηρος</a:t>
            </a:r>
            <a:r>
              <a:rPr lang="el-GR" b="0" i="0" dirty="0">
                <a:solidFill>
                  <a:srgbClr val="202122"/>
                </a:solidFill>
                <a:effectLst/>
                <a:latin typeface="Arial" panose="020B0604020202020204" pitchFamily="34" charset="0"/>
              </a:rPr>
              <a:t> (</a:t>
            </a:r>
            <a:r>
              <a:rPr lang="el-GR" b="0" i="0" u="none" strike="noStrike" dirty="0">
                <a:solidFill>
                  <a:srgbClr val="202122"/>
                </a:solidFill>
                <a:effectLst/>
                <a:latin typeface="Arial" panose="020B0604020202020204" pitchFamily="34" charset="0"/>
                <a:hlinkClick r:id="rId2" tooltip="Αγγλικά"/>
              </a:rPr>
              <a:t>αγγλικά</a:t>
            </a:r>
            <a:r>
              <a:rPr lang="el-GR" b="0" i="0" dirty="0">
                <a:solidFill>
                  <a:srgbClr val="202122"/>
                </a:solidFill>
                <a:effectLst/>
                <a:latin typeface="Arial" panose="020B0604020202020204" pitchFamily="34" charset="0"/>
              </a:rPr>
              <a:t>: </a:t>
            </a:r>
            <a:r>
              <a:rPr lang="el-GR" b="0" i="1" dirty="0">
                <a:solidFill>
                  <a:srgbClr val="202122"/>
                </a:solidFill>
                <a:effectLst/>
                <a:latin typeface="Arial" panose="020B0604020202020204" pitchFamily="34" charset="0"/>
              </a:rPr>
              <a:t>iron</a:t>
            </a:r>
            <a:r>
              <a:rPr lang="el-GR" b="0" i="0" dirty="0">
                <a:solidFill>
                  <a:srgbClr val="202122"/>
                </a:solidFill>
                <a:effectLst/>
                <a:latin typeface="Arial" panose="020B0604020202020204" pitchFamily="34" charset="0"/>
              </a:rPr>
              <a:t>, </a:t>
            </a:r>
            <a:r>
              <a:rPr lang="el-GR" b="0" i="0" u="none" strike="noStrike" dirty="0">
                <a:solidFill>
                  <a:srgbClr val="202122"/>
                </a:solidFill>
                <a:effectLst/>
                <a:latin typeface="Arial" panose="020B0604020202020204" pitchFamily="34" charset="0"/>
                <a:hlinkClick r:id="rId3" tooltip="Λατινικά"/>
              </a:rPr>
              <a:t>λατινικά</a:t>
            </a:r>
            <a:r>
              <a:rPr lang="el-GR" b="0" i="0" dirty="0">
                <a:solidFill>
                  <a:srgbClr val="202122"/>
                </a:solidFill>
                <a:effectLst/>
                <a:latin typeface="Arial" panose="020B0604020202020204" pitchFamily="34" charset="0"/>
              </a:rPr>
              <a:t>: </a:t>
            </a:r>
            <a:r>
              <a:rPr lang="el-GR" b="0" i="1" dirty="0">
                <a:solidFill>
                  <a:srgbClr val="202122"/>
                </a:solidFill>
                <a:effectLst/>
                <a:latin typeface="Arial" panose="020B0604020202020204" pitchFamily="34" charset="0"/>
              </a:rPr>
              <a:t>ferrum</a:t>
            </a:r>
            <a:r>
              <a:rPr lang="el-GR" b="0" i="0" dirty="0">
                <a:solidFill>
                  <a:srgbClr val="202122"/>
                </a:solidFill>
                <a:effectLst/>
                <a:latin typeface="Arial" panose="020B0604020202020204" pitchFamily="34" charset="0"/>
              </a:rPr>
              <a:t>), είναι το </a:t>
            </a:r>
            <a:r>
              <a:rPr lang="el-GR" b="0" i="0" u="none" strike="noStrike" dirty="0">
                <a:solidFill>
                  <a:srgbClr val="202122"/>
                </a:solidFill>
                <a:effectLst/>
                <a:latin typeface="Arial" panose="020B0604020202020204" pitchFamily="34" charset="0"/>
                <a:hlinkClick r:id="rId4" tooltip="Χημικά στοιχεία"/>
              </a:rPr>
              <a:t>χημικό στοιχείο</a:t>
            </a:r>
            <a:r>
              <a:rPr lang="el-GR" b="0" i="0" dirty="0">
                <a:solidFill>
                  <a:srgbClr val="202122"/>
                </a:solidFill>
                <a:effectLst/>
                <a:latin typeface="Arial" panose="020B0604020202020204" pitchFamily="34" charset="0"/>
              </a:rPr>
              <a:t> με το σύμβολο </a:t>
            </a:r>
            <a:r>
              <a:rPr lang="el-GR" b="1" i="0" dirty="0">
                <a:solidFill>
                  <a:srgbClr val="202122"/>
                </a:solidFill>
                <a:effectLst/>
                <a:latin typeface="Arial" panose="020B0604020202020204" pitchFamily="34" charset="0"/>
              </a:rPr>
              <a:t>Fe</a:t>
            </a:r>
            <a:r>
              <a:rPr lang="el-GR" b="0" i="0" dirty="0">
                <a:solidFill>
                  <a:srgbClr val="202122"/>
                </a:solidFill>
                <a:effectLst/>
                <a:latin typeface="Arial" panose="020B0604020202020204" pitchFamily="34" charset="0"/>
              </a:rPr>
              <a:t>, </a:t>
            </a:r>
            <a:r>
              <a:rPr lang="el-GR" b="0" i="0" u="none" strike="noStrike" dirty="0">
                <a:solidFill>
                  <a:srgbClr val="202122"/>
                </a:solidFill>
                <a:effectLst/>
                <a:latin typeface="Arial" panose="020B0604020202020204" pitchFamily="34" charset="0"/>
                <a:hlinkClick r:id="rId5" tooltip="Ατομικός αριθμός"/>
              </a:rPr>
              <a:t>ατομικό αριθμό</a:t>
            </a:r>
            <a:r>
              <a:rPr lang="el-GR" b="0" i="0" dirty="0">
                <a:solidFill>
                  <a:srgbClr val="202122"/>
                </a:solidFill>
                <a:effectLst/>
                <a:latin typeface="Arial" panose="020B0604020202020204" pitchFamily="34" charset="0"/>
              </a:rPr>
              <a:t> 26, και </a:t>
            </a:r>
            <a:r>
              <a:rPr lang="el-GR" b="0" i="0" u="none" strike="noStrike" dirty="0">
                <a:solidFill>
                  <a:srgbClr val="202122"/>
                </a:solidFill>
                <a:effectLst/>
                <a:latin typeface="Arial" panose="020B0604020202020204" pitchFamily="34" charset="0"/>
                <a:hlinkClick r:id="rId6" tooltip="Ατομικό βάρος"/>
              </a:rPr>
              <a:t>ατομική μάζα</a:t>
            </a:r>
            <a:r>
              <a:rPr lang="el-GR" b="0" i="0" dirty="0">
                <a:solidFill>
                  <a:srgbClr val="202122"/>
                </a:solidFill>
                <a:effectLst/>
                <a:latin typeface="Arial" panose="020B0604020202020204" pitchFamily="34" charset="0"/>
              </a:rPr>
              <a:t> 55,847. Πιο συγκεκριμένα, είναι </a:t>
            </a:r>
            <a:r>
              <a:rPr lang="el-GR" b="0" i="0" u="none" strike="noStrike" dirty="0">
                <a:solidFill>
                  <a:srgbClr val="202122"/>
                </a:solidFill>
                <a:effectLst/>
                <a:latin typeface="Arial" panose="020B0604020202020204" pitchFamily="34" charset="0"/>
                <a:hlinkClick r:id="rId7" tooltip="Μέταλλα"/>
              </a:rPr>
              <a:t>μέταλλο</a:t>
            </a:r>
            <a:r>
              <a:rPr lang="el-GR" b="0" i="0" dirty="0">
                <a:solidFill>
                  <a:srgbClr val="202122"/>
                </a:solidFill>
                <a:effectLst/>
                <a:latin typeface="Arial" panose="020B0604020202020204" pitchFamily="34" charset="0"/>
              </a:rPr>
              <a:t> που ανήκει στην πρώτη (1</a:t>
            </a:r>
            <a:r>
              <a:rPr lang="el-GR" b="0" i="0" baseline="30000" dirty="0">
                <a:solidFill>
                  <a:srgbClr val="202122"/>
                </a:solidFill>
                <a:effectLst/>
                <a:latin typeface="Arial" panose="020B0604020202020204" pitchFamily="34" charset="0"/>
              </a:rPr>
              <a:t>η</a:t>
            </a:r>
            <a:r>
              <a:rPr lang="el-GR" b="0" i="0" dirty="0">
                <a:solidFill>
                  <a:srgbClr val="202122"/>
                </a:solidFill>
                <a:effectLst/>
                <a:latin typeface="Arial" panose="020B0604020202020204" pitchFamily="34" charset="0"/>
              </a:rPr>
              <a:t>) κύρια σειρά των </a:t>
            </a:r>
            <a:r>
              <a:rPr lang="el-GR" b="0" i="0" u="none" strike="noStrike" dirty="0">
                <a:solidFill>
                  <a:srgbClr val="202122"/>
                </a:solidFill>
                <a:effectLst/>
                <a:latin typeface="Arial" panose="020B0604020202020204" pitchFamily="34" charset="0"/>
                <a:hlinkClick r:id="rId8" tooltip="Στοιχεία μετάπτωσης"/>
              </a:rPr>
              <a:t>στοιχείων μετάπτωσης</a:t>
            </a:r>
            <a:r>
              <a:rPr lang="el-GR" b="0" i="0" dirty="0">
                <a:solidFill>
                  <a:srgbClr val="202122"/>
                </a:solidFill>
                <a:effectLst/>
                <a:latin typeface="Arial" panose="020B0604020202020204" pitchFamily="34" charset="0"/>
              </a:rPr>
              <a:t>, της </a:t>
            </a:r>
            <a:r>
              <a:rPr lang="el-GR" b="0" i="0" u="none" strike="noStrike" dirty="0">
                <a:solidFill>
                  <a:srgbClr val="202122"/>
                </a:solidFill>
                <a:effectLst/>
                <a:latin typeface="Arial" panose="020B0604020202020204" pitchFamily="34" charset="0"/>
                <a:hlinkClick r:id="rId9" tooltip="Ομάδα 8 (δεν έχει γραφτεί ακόμα)"/>
              </a:rPr>
              <a:t>ομάδας 8</a:t>
            </a:r>
            <a:r>
              <a:rPr lang="el-GR" b="0" i="0" dirty="0">
                <a:solidFill>
                  <a:srgbClr val="202122"/>
                </a:solidFill>
                <a:effectLst/>
                <a:latin typeface="Arial" panose="020B0604020202020204" pitchFamily="34" charset="0"/>
              </a:rPr>
              <a:t> (πρώην ομάδας VIII) του </a:t>
            </a:r>
            <a:r>
              <a:rPr lang="el-GR" b="0" i="0" u="none" strike="noStrike" dirty="0">
                <a:solidFill>
                  <a:srgbClr val="202122"/>
                </a:solidFill>
                <a:effectLst/>
                <a:latin typeface="Arial" panose="020B0604020202020204" pitchFamily="34" charset="0"/>
                <a:hlinkClick r:id="rId10" tooltip="Περιοδικός πίνακας των χημικών στοιχείων"/>
              </a:rPr>
              <a:t>περιοδικού συστήματος</a:t>
            </a:r>
            <a:r>
              <a:rPr lang="el-GR" b="0" i="0" dirty="0">
                <a:solidFill>
                  <a:srgbClr val="202122"/>
                </a:solidFill>
                <a:effectLst/>
                <a:latin typeface="Arial" panose="020B0604020202020204" pitchFamily="34" charset="0"/>
              </a:rPr>
              <a:t>.</a:t>
            </a:r>
          </a:p>
          <a:p>
            <a:pPr algn="l"/>
            <a:r>
              <a:rPr lang="el-GR" b="0" i="0" dirty="0">
                <a:solidFill>
                  <a:srgbClr val="202122"/>
                </a:solidFill>
                <a:effectLst/>
                <a:latin typeface="Arial" panose="020B0604020202020204" pitchFamily="34" charset="0"/>
              </a:rPr>
              <a:t>Κατά </a:t>
            </a:r>
            <a:r>
              <a:rPr lang="el-GR" b="0" i="0" u="none" strike="noStrike" dirty="0">
                <a:solidFill>
                  <a:srgbClr val="202122"/>
                </a:solidFill>
                <a:effectLst/>
                <a:latin typeface="Arial" panose="020B0604020202020204" pitchFamily="34" charset="0"/>
                <a:hlinkClick r:id="rId11" tooltip="Μάζα"/>
              </a:rPr>
              <a:t>μάζα</a:t>
            </a:r>
            <a:r>
              <a:rPr lang="el-GR" b="0" i="0" dirty="0">
                <a:solidFill>
                  <a:srgbClr val="202122"/>
                </a:solidFill>
                <a:effectLst/>
                <a:latin typeface="Arial" panose="020B0604020202020204" pitchFamily="34" charset="0"/>
              </a:rPr>
              <a:t>, είναι το αφθονότερο χημικό στοιχείο στη </a:t>
            </a:r>
            <a:r>
              <a:rPr lang="el-GR" b="0" i="0" u="none" strike="noStrike" dirty="0">
                <a:solidFill>
                  <a:srgbClr val="202122"/>
                </a:solidFill>
                <a:effectLst/>
                <a:latin typeface="Arial" panose="020B0604020202020204" pitchFamily="34" charset="0"/>
                <a:hlinkClick r:id="rId12" tooltip="Γη"/>
              </a:rPr>
              <a:t>Γη</a:t>
            </a:r>
            <a:r>
              <a:rPr lang="el-GR" b="0" i="0" dirty="0">
                <a:solidFill>
                  <a:srgbClr val="202122"/>
                </a:solidFill>
                <a:effectLst/>
                <a:latin typeface="Arial" panose="020B0604020202020204" pitchFamily="34" charset="0"/>
              </a:rPr>
              <a:t>, σχηματίζοντας πολύ μεγάλο ποσοστό τόσο του εξωτερικού, όσο και του εσωτερικού </a:t>
            </a:r>
            <a:r>
              <a:rPr lang="el-GR" b="0" i="0" u="none" strike="noStrike" dirty="0">
                <a:solidFill>
                  <a:srgbClr val="202122"/>
                </a:solidFill>
                <a:effectLst/>
                <a:latin typeface="Arial" panose="020B0604020202020204" pitchFamily="34" charset="0"/>
                <a:hlinkClick r:id="rId13" tooltip="Πυρήνας της Γης"/>
              </a:rPr>
              <a:t>πυρήνα</a:t>
            </a:r>
            <a:r>
              <a:rPr lang="el-GR" b="0" i="0" dirty="0">
                <a:solidFill>
                  <a:srgbClr val="202122"/>
                </a:solidFill>
                <a:effectLst/>
                <a:latin typeface="Arial" panose="020B0604020202020204" pitchFamily="34" charset="0"/>
              </a:rPr>
              <a:t> του πλανήτη. Ακόμη, είναι το τέταρτο αφθονότερο χημικό στοιχείο στο </a:t>
            </a:r>
            <a:r>
              <a:rPr lang="el-GR" b="0" i="0" u="none" strike="noStrike" dirty="0">
                <a:solidFill>
                  <a:srgbClr val="202122"/>
                </a:solidFill>
                <a:effectLst/>
                <a:latin typeface="Arial" panose="020B0604020202020204" pitchFamily="34" charset="0"/>
                <a:hlinkClick r:id="rId14" tooltip="Γήινος φλοιός"/>
              </a:rPr>
              <a:t>φλοιό</a:t>
            </a:r>
            <a:r>
              <a:rPr lang="el-GR" b="0" i="0" dirty="0">
                <a:solidFill>
                  <a:srgbClr val="202122"/>
                </a:solidFill>
                <a:effectLst/>
                <a:latin typeface="Arial" panose="020B0604020202020204" pitchFamily="34" charset="0"/>
              </a:rPr>
              <a:t> της Γης, μετά από το </a:t>
            </a:r>
            <a:r>
              <a:rPr lang="el-GR" b="0" i="0" u="none" strike="noStrike" dirty="0">
                <a:solidFill>
                  <a:srgbClr val="202122"/>
                </a:solidFill>
                <a:effectLst/>
                <a:latin typeface="Arial" panose="020B0604020202020204" pitchFamily="34" charset="0"/>
                <a:hlinkClick r:id="rId15" tooltip="Οξυγόνο"/>
              </a:rPr>
              <a:t>οξυγόνο</a:t>
            </a:r>
            <a:r>
              <a:rPr lang="el-GR" b="0" i="0" dirty="0">
                <a:solidFill>
                  <a:srgbClr val="202122"/>
                </a:solidFill>
                <a:effectLst/>
                <a:latin typeface="Arial" panose="020B0604020202020204" pitchFamily="34" charset="0"/>
              </a:rPr>
              <a:t> (Ο2), το </a:t>
            </a:r>
            <a:r>
              <a:rPr lang="el-GR" b="0" i="0" u="none" strike="noStrike" dirty="0">
                <a:solidFill>
                  <a:srgbClr val="202122"/>
                </a:solidFill>
                <a:effectLst/>
                <a:latin typeface="Arial" panose="020B0604020202020204" pitchFamily="34" charset="0"/>
                <a:hlinkClick r:id="rId16" tooltip="Πυρίτιο"/>
              </a:rPr>
              <a:t>πυρίτιο</a:t>
            </a:r>
            <a:r>
              <a:rPr lang="el-GR" b="0" i="0" dirty="0">
                <a:solidFill>
                  <a:srgbClr val="202122"/>
                </a:solidFill>
                <a:effectLst/>
                <a:latin typeface="Arial" panose="020B0604020202020204" pitchFamily="34" charset="0"/>
              </a:rPr>
              <a:t> (Si) και το </a:t>
            </a:r>
            <a:r>
              <a:rPr lang="el-GR" b="0" i="0" u="none" strike="noStrike" dirty="0">
                <a:solidFill>
                  <a:srgbClr val="202122"/>
                </a:solidFill>
                <a:effectLst/>
                <a:latin typeface="Arial" panose="020B0604020202020204" pitchFamily="34" charset="0"/>
                <a:hlinkClick r:id="rId17" tooltip="Αργίλιο"/>
              </a:rPr>
              <a:t>αργίλιο</a:t>
            </a:r>
            <a:r>
              <a:rPr lang="el-GR" b="0" i="0" dirty="0">
                <a:solidFill>
                  <a:srgbClr val="202122"/>
                </a:solidFill>
                <a:effectLst/>
                <a:latin typeface="Arial" panose="020B0604020202020204" pitchFamily="34" charset="0"/>
              </a:rPr>
              <a:t> (Al) </a:t>
            </a:r>
            <a:r>
              <a:rPr lang="el-GR" b="0" i="0" u="none" strike="noStrike" baseline="30000" dirty="0">
                <a:solidFill>
                  <a:srgbClr val="202122"/>
                </a:solidFill>
                <a:effectLst/>
                <a:latin typeface="Arial" panose="020B0604020202020204" pitchFamily="34" charset="0"/>
                <a:hlinkClick r:id="rId18"/>
              </a:rPr>
              <a:t>[1]</a:t>
            </a:r>
            <a:r>
              <a:rPr lang="el-GR" b="0" i="0" dirty="0">
                <a:solidFill>
                  <a:srgbClr val="202122"/>
                </a:solidFill>
                <a:effectLst/>
                <a:latin typeface="Arial" panose="020B0604020202020204" pitchFamily="34" charset="0"/>
              </a:rPr>
              <a:t>.</a:t>
            </a:r>
          </a:p>
          <a:p>
            <a:endParaRPr lang="en-US" dirty="0"/>
          </a:p>
        </p:txBody>
      </p:sp>
      <p:pic>
        <p:nvPicPr>
          <p:cNvPr id="6146" name="Picture 2" descr="Σίδηρος: 10 υγιεινές τροφές για να πάρετε σίδηρο – Πόσο χρειάζεστε κάθε μέρα">
            <a:extLst>
              <a:ext uri="{FF2B5EF4-FFF2-40B4-BE49-F238E27FC236}">
                <a16:creationId xmlns:a16="http://schemas.microsoft.com/office/drawing/2014/main" id="{21116E2D-156A-406F-3FE1-660BCD56ED46}"/>
              </a:ext>
            </a:extLst>
          </p:cNvPr>
          <p:cNvPicPr>
            <a:picLocks noGrp="1" noChangeAspect="1" noChangeArrowheads="1"/>
          </p:cNvPicPr>
          <p:nvPr>
            <p:ph sz="half" idx="1"/>
          </p:nvPr>
        </p:nvPicPr>
        <p:blipFill>
          <a:blip r:embed="rId19">
            <a:extLst>
              <a:ext uri="{28A0092B-C50C-407E-A947-70E740481C1C}">
                <a14:useLocalDpi xmlns:a14="http://schemas.microsoft.com/office/drawing/2010/main" val="0"/>
              </a:ext>
            </a:extLst>
          </a:blip>
          <a:srcRect/>
          <a:stretch>
            <a:fillRect/>
          </a:stretch>
        </p:blipFill>
        <p:spPr bwMode="auto">
          <a:xfrm>
            <a:off x="838200" y="1950003"/>
            <a:ext cx="5181600" cy="358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21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TotalTime>
  <Words>713</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ΔΙΑΤΡΟΦΗ</vt:lpstr>
      <vt:lpstr>ΒΙΤΑΜΙΝΕΣ</vt:lpstr>
      <vt:lpstr>ΥΔΑΤΑΝΘΡΑΚΕΣ</vt:lpstr>
      <vt:lpstr>ΠΡΩΤΕΪΝΕΣ</vt:lpstr>
      <vt:lpstr>ΛΙΠΑΡΑ</vt:lpstr>
      <vt:lpstr>ΑΣΒΕΣΤΙΟ</vt:lpstr>
      <vt:lpstr>ΣΙΔΗΡΟΣ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Kostas Stamos</dc:creator>
  <cp:lastModifiedBy>Kostas Stamos</cp:lastModifiedBy>
  <cp:revision>1</cp:revision>
  <dcterms:created xsi:type="dcterms:W3CDTF">2024-10-18T17:00:47Z</dcterms:created>
  <dcterms:modified xsi:type="dcterms:W3CDTF">2024-10-18T17:42:05Z</dcterms:modified>
</cp:coreProperties>
</file>