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CCD2AC-D526-BAC9-EB65-49C322A09A1E}" v="55" dt="2024-10-17T17:56:38.928"/>
    <p1510:client id="{3908F332-999B-6A52-2724-676EEE6C4A17}" v="45" dt="2024-10-16T17:27:09.4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8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bouli" userId="68d07e8bf5ea8bb3" providerId="Windows Live" clId="Web-{3908F332-999B-6A52-2724-676EEE6C4A17}"/>
    <pc:docChg chg="addSld modSld">
      <pc:chgData name="maria bouli" userId="68d07e8bf5ea8bb3" providerId="Windows Live" clId="Web-{3908F332-999B-6A52-2724-676EEE6C4A17}" dt="2024-10-16T17:27:09.443" v="43"/>
      <pc:docMkLst>
        <pc:docMk/>
      </pc:docMkLst>
      <pc:sldChg chg="modSp">
        <pc:chgData name="maria bouli" userId="68d07e8bf5ea8bb3" providerId="Windows Live" clId="Web-{3908F332-999B-6A52-2724-676EEE6C4A17}" dt="2024-10-16T17:27:09.021" v="42" actId="20577"/>
        <pc:sldMkLst>
          <pc:docMk/>
          <pc:sldMk cId="2325122232" sldId="256"/>
        </pc:sldMkLst>
        <pc:spChg chg="mod">
          <ac:chgData name="maria bouli" userId="68d07e8bf5ea8bb3" providerId="Windows Live" clId="Web-{3908F332-999B-6A52-2724-676EEE6C4A17}" dt="2024-10-16T17:26:28.567" v="33" actId="20577"/>
          <ac:spMkLst>
            <pc:docMk/>
            <pc:sldMk cId="2325122232" sldId="256"/>
            <ac:spMk id="2" creationId="{00000000-0000-0000-0000-000000000000}"/>
          </ac:spMkLst>
        </pc:spChg>
        <pc:spChg chg="mod">
          <ac:chgData name="maria bouli" userId="68d07e8bf5ea8bb3" providerId="Windows Live" clId="Web-{3908F332-999B-6A52-2724-676EEE6C4A17}" dt="2024-10-16T17:27:09.021" v="42" actId="20577"/>
          <ac:spMkLst>
            <pc:docMk/>
            <pc:sldMk cId="2325122232" sldId="256"/>
            <ac:spMk id="3" creationId="{00000000-0000-0000-0000-000000000000}"/>
          </ac:spMkLst>
        </pc:spChg>
      </pc:sldChg>
      <pc:sldChg chg="new">
        <pc:chgData name="maria bouli" userId="68d07e8bf5ea8bb3" providerId="Windows Live" clId="Web-{3908F332-999B-6A52-2724-676EEE6C4A17}" dt="2024-10-16T17:27:09.443" v="43"/>
        <pc:sldMkLst>
          <pc:docMk/>
          <pc:sldMk cId="2555854270" sldId="257"/>
        </pc:sldMkLst>
      </pc:sldChg>
    </pc:docChg>
  </pc:docChgLst>
  <pc:docChgLst>
    <pc:chgData name="maria bouli" userId="68d07e8bf5ea8bb3" providerId="Windows Live" clId="Web-{0BCCD2AC-D526-BAC9-EB65-49C322A09A1E}"/>
    <pc:docChg chg="addSld modSld">
      <pc:chgData name="maria bouli" userId="68d07e8bf5ea8bb3" providerId="Windows Live" clId="Web-{0BCCD2AC-D526-BAC9-EB65-49C322A09A1E}" dt="2024-10-17T17:56:38.928" v="54" actId="20577"/>
      <pc:docMkLst>
        <pc:docMk/>
      </pc:docMkLst>
      <pc:sldChg chg="addSp modSp mod modClrScheme chgLayout">
        <pc:chgData name="maria bouli" userId="68d07e8bf5ea8bb3" providerId="Windows Live" clId="Web-{0BCCD2AC-D526-BAC9-EB65-49C322A09A1E}" dt="2024-10-16T17:48:16.034" v="0"/>
        <pc:sldMkLst>
          <pc:docMk/>
          <pc:sldMk cId="2325122232" sldId="256"/>
        </pc:sldMkLst>
        <pc:spChg chg="mod ord">
          <ac:chgData name="maria bouli" userId="68d07e8bf5ea8bb3" providerId="Windows Live" clId="Web-{0BCCD2AC-D526-BAC9-EB65-49C322A09A1E}" dt="2024-10-16T17:48:16.034" v="0"/>
          <ac:spMkLst>
            <pc:docMk/>
            <pc:sldMk cId="2325122232" sldId="256"/>
            <ac:spMk id="2" creationId="{00000000-0000-0000-0000-000000000000}"/>
          </ac:spMkLst>
        </pc:spChg>
        <pc:spChg chg="mod ord">
          <ac:chgData name="maria bouli" userId="68d07e8bf5ea8bb3" providerId="Windows Live" clId="Web-{0BCCD2AC-D526-BAC9-EB65-49C322A09A1E}" dt="2024-10-16T17:48:16.034" v="0"/>
          <ac:spMkLst>
            <pc:docMk/>
            <pc:sldMk cId="2325122232" sldId="256"/>
            <ac:spMk id="3" creationId="{00000000-0000-0000-0000-000000000000}"/>
          </ac:spMkLst>
        </pc:spChg>
        <pc:spChg chg="add mod ord">
          <ac:chgData name="maria bouli" userId="68d07e8bf5ea8bb3" providerId="Windows Live" clId="Web-{0BCCD2AC-D526-BAC9-EB65-49C322A09A1E}" dt="2024-10-16T17:48:16.034" v="0"/>
          <ac:spMkLst>
            <pc:docMk/>
            <pc:sldMk cId="2325122232" sldId="256"/>
            <ac:spMk id="4" creationId="{25B4A945-A9C7-A4B5-7184-75D224DAF84C}"/>
          </ac:spMkLst>
        </pc:spChg>
      </pc:sldChg>
      <pc:sldChg chg="addSp delSp modSp mod modClrScheme chgLayout">
        <pc:chgData name="maria bouli" userId="68d07e8bf5ea8bb3" providerId="Windows Live" clId="Web-{0BCCD2AC-D526-BAC9-EB65-49C322A09A1E}" dt="2024-10-16T17:54:31.029" v="11" actId="20577"/>
        <pc:sldMkLst>
          <pc:docMk/>
          <pc:sldMk cId="2555854270" sldId="257"/>
        </pc:sldMkLst>
        <pc:spChg chg="mod ord">
          <ac:chgData name="maria bouli" userId="68d07e8bf5ea8bb3" providerId="Windows Live" clId="Web-{0BCCD2AC-D526-BAC9-EB65-49C322A09A1E}" dt="2024-10-16T17:54:31.029" v="11" actId="20577"/>
          <ac:spMkLst>
            <pc:docMk/>
            <pc:sldMk cId="2555854270" sldId="257"/>
            <ac:spMk id="2" creationId="{405436F6-2F44-CDFE-810F-C600AAA7E717}"/>
          </ac:spMkLst>
        </pc:spChg>
        <pc:spChg chg="del mod ord">
          <ac:chgData name="maria bouli" userId="68d07e8bf5ea8bb3" providerId="Windows Live" clId="Web-{0BCCD2AC-D526-BAC9-EB65-49C322A09A1E}" dt="2024-10-16T17:49:51.224" v="2"/>
          <ac:spMkLst>
            <pc:docMk/>
            <pc:sldMk cId="2555854270" sldId="257"/>
            <ac:spMk id="3" creationId="{62147F72-82DD-C8CC-3927-CEEED2A5C657}"/>
          </ac:spMkLst>
        </pc:spChg>
        <pc:spChg chg="add mod ord">
          <ac:chgData name="maria bouli" userId="68d07e8bf5ea8bb3" providerId="Windows Live" clId="Web-{0BCCD2AC-D526-BAC9-EB65-49C322A09A1E}" dt="2024-10-16T17:53:47.527" v="8" actId="20577"/>
          <ac:spMkLst>
            <pc:docMk/>
            <pc:sldMk cId="2555854270" sldId="257"/>
            <ac:spMk id="4" creationId="{9B6497D5-2755-41E6-2EF4-0A94B2A7C226}"/>
          </ac:spMkLst>
        </pc:spChg>
        <pc:spChg chg="add del mod">
          <ac:chgData name="maria bouli" userId="68d07e8bf5ea8bb3" providerId="Windows Live" clId="Web-{0BCCD2AC-D526-BAC9-EB65-49C322A09A1E}" dt="2024-10-16T17:50:44.960" v="4"/>
          <ac:spMkLst>
            <pc:docMk/>
            <pc:sldMk cId="2555854270" sldId="257"/>
            <ac:spMk id="13" creationId="{0F50544F-E542-47A0-7B0A-945F1D422224}"/>
          </ac:spMkLst>
        </pc:spChg>
        <pc:graphicFrameChg chg="add del mod ord modGraphic">
          <ac:chgData name="maria bouli" userId="68d07e8bf5ea8bb3" providerId="Windows Live" clId="Web-{0BCCD2AC-D526-BAC9-EB65-49C322A09A1E}" dt="2024-10-16T17:49:54.959" v="3"/>
          <ac:graphicFrameMkLst>
            <pc:docMk/>
            <pc:sldMk cId="2555854270" sldId="257"/>
            <ac:graphicFrameMk id="5" creationId="{8F150736-78BC-4A49-429B-57EFDF415865}"/>
          </ac:graphicFrameMkLst>
        </pc:graphicFrameChg>
        <pc:picChg chg="add mod ord">
          <ac:chgData name="maria bouli" userId="68d07e8bf5ea8bb3" providerId="Windows Live" clId="Web-{0BCCD2AC-D526-BAC9-EB65-49C322A09A1E}" dt="2024-10-16T17:50:49.976" v="5" actId="14100"/>
          <ac:picMkLst>
            <pc:docMk/>
            <pc:sldMk cId="2555854270" sldId="257"/>
            <ac:picMk id="14" creationId="{A44089DA-1442-FF72-9A1A-070DBFFF859D}"/>
          </ac:picMkLst>
        </pc:picChg>
      </pc:sldChg>
      <pc:sldChg chg="addSp delSp modSp new">
        <pc:chgData name="maria bouli" userId="68d07e8bf5ea8bb3" providerId="Windows Live" clId="Web-{0BCCD2AC-D526-BAC9-EB65-49C322A09A1E}" dt="2024-10-16T18:02:52.495" v="24" actId="20577"/>
        <pc:sldMkLst>
          <pc:docMk/>
          <pc:sldMk cId="2516825304" sldId="258"/>
        </pc:sldMkLst>
        <pc:spChg chg="mod">
          <ac:chgData name="maria bouli" userId="68d07e8bf5ea8bb3" providerId="Windows Live" clId="Web-{0BCCD2AC-D526-BAC9-EB65-49C322A09A1E}" dt="2024-10-16T18:02:52.495" v="24" actId="20577"/>
          <ac:spMkLst>
            <pc:docMk/>
            <pc:sldMk cId="2516825304" sldId="258"/>
            <ac:spMk id="2" creationId="{4A34F5A0-C718-7F2C-986F-354E23D6227D}"/>
          </ac:spMkLst>
        </pc:spChg>
        <pc:spChg chg="del">
          <ac:chgData name="maria bouli" userId="68d07e8bf5ea8bb3" providerId="Windows Live" clId="Web-{0BCCD2AC-D526-BAC9-EB65-49C322A09A1E}" dt="2024-10-16T17:55:57.437" v="13"/>
          <ac:spMkLst>
            <pc:docMk/>
            <pc:sldMk cId="2516825304" sldId="258"/>
            <ac:spMk id="3" creationId="{2135F1F1-1F76-495E-1D32-BEFC19909FF4}"/>
          </ac:spMkLst>
        </pc:spChg>
        <pc:spChg chg="mod">
          <ac:chgData name="maria bouli" userId="68d07e8bf5ea8bb3" providerId="Windows Live" clId="Web-{0BCCD2AC-D526-BAC9-EB65-49C322A09A1E}" dt="2024-10-16T18:02:29.401" v="21" actId="20577"/>
          <ac:spMkLst>
            <pc:docMk/>
            <pc:sldMk cId="2516825304" sldId="258"/>
            <ac:spMk id="4" creationId="{DB0139A5-B4DD-E03B-A86A-E8D4C290E1AC}"/>
          </ac:spMkLst>
        </pc:spChg>
        <pc:picChg chg="add mod ord">
          <ac:chgData name="maria bouli" userId="68d07e8bf5ea8bb3" providerId="Windows Live" clId="Web-{0BCCD2AC-D526-BAC9-EB65-49C322A09A1E}" dt="2024-10-16T17:56:08.109" v="15" actId="14100"/>
          <ac:picMkLst>
            <pc:docMk/>
            <pc:sldMk cId="2516825304" sldId="258"/>
            <ac:picMk id="5" creationId="{BE2ED5C0-35CA-B69D-A9D9-82948BFBD18B}"/>
          </ac:picMkLst>
        </pc:picChg>
      </pc:sldChg>
      <pc:sldChg chg="addSp delSp modSp new">
        <pc:chgData name="maria bouli" userId="68d07e8bf5ea8bb3" providerId="Windows Live" clId="Web-{0BCCD2AC-D526-BAC9-EB65-49C322A09A1E}" dt="2024-10-16T18:08:44.364" v="38" actId="20577"/>
        <pc:sldMkLst>
          <pc:docMk/>
          <pc:sldMk cId="2832406125" sldId="259"/>
        </pc:sldMkLst>
        <pc:spChg chg="mod">
          <ac:chgData name="maria bouli" userId="68d07e8bf5ea8bb3" providerId="Windows Live" clId="Web-{0BCCD2AC-D526-BAC9-EB65-49C322A09A1E}" dt="2024-10-16T18:08:44.364" v="38" actId="20577"/>
          <ac:spMkLst>
            <pc:docMk/>
            <pc:sldMk cId="2832406125" sldId="259"/>
            <ac:spMk id="2" creationId="{1F62AF41-EF1D-4CD4-2443-3C1AECF5C5E2}"/>
          </ac:spMkLst>
        </pc:spChg>
        <pc:spChg chg="del">
          <ac:chgData name="maria bouli" userId="68d07e8bf5ea8bb3" providerId="Windows Live" clId="Web-{0BCCD2AC-D526-BAC9-EB65-49C322A09A1E}" dt="2024-10-16T18:03:22.152" v="26"/>
          <ac:spMkLst>
            <pc:docMk/>
            <pc:sldMk cId="2832406125" sldId="259"/>
            <ac:spMk id="3" creationId="{D1595F13-BEC1-9CC4-35BC-E131D457C38E}"/>
          </ac:spMkLst>
        </pc:spChg>
        <pc:spChg chg="mod">
          <ac:chgData name="maria bouli" userId="68d07e8bf5ea8bb3" providerId="Windows Live" clId="Web-{0BCCD2AC-D526-BAC9-EB65-49C322A09A1E}" dt="2024-10-16T18:08:25.129" v="35" actId="14100"/>
          <ac:spMkLst>
            <pc:docMk/>
            <pc:sldMk cId="2832406125" sldId="259"/>
            <ac:spMk id="4" creationId="{499B59AC-912E-1ABE-C102-E66E178C4934}"/>
          </ac:spMkLst>
        </pc:spChg>
        <pc:picChg chg="add mod ord">
          <ac:chgData name="maria bouli" userId="68d07e8bf5ea8bb3" providerId="Windows Live" clId="Web-{0BCCD2AC-D526-BAC9-EB65-49C322A09A1E}" dt="2024-10-16T18:03:35.871" v="29" actId="14100"/>
          <ac:picMkLst>
            <pc:docMk/>
            <pc:sldMk cId="2832406125" sldId="259"/>
            <ac:picMk id="5" creationId="{F4A4D8CC-A7E4-D38E-772C-215F8492DA16}"/>
          </ac:picMkLst>
        </pc:picChg>
      </pc:sldChg>
      <pc:sldChg chg="addSp delSp modSp new">
        <pc:chgData name="maria bouli" userId="68d07e8bf5ea8bb3" providerId="Windows Live" clId="Web-{0BCCD2AC-D526-BAC9-EB65-49C322A09A1E}" dt="2024-10-17T17:56:38.928" v="54" actId="20577"/>
        <pc:sldMkLst>
          <pc:docMk/>
          <pc:sldMk cId="1210909951" sldId="260"/>
        </pc:sldMkLst>
        <pc:spChg chg="mod">
          <ac:chgData name="maria bouli" userId="68d07e8bf5ea8bb3" providerId="Windows Live" clId="Web-{0BCCD2AC-D526-BAC9-EB65-49C322A09A1E}" dt="2024-10-17T17:56:38.928" v="54" actId="20577"/>
          <ac:spMkLst>
            <pc:docMk/>
            <pc:sldMk cId="1210909951" sldId="260"/>
            <ac:spMk id="2" creationId="{8A9AECDE-BE00-CCD4-CF87-4EF795194727}"/>
          </ac:spMkLst>
        </pc:spChg>
        <pc:spChg chg="del">
          <ac:chgData name="maria bouli" userId="68d07e8bf5ea8bb3" providerId="Windows Live" clId="Web-{0BCCD2AC-D526-BAC9-EB65-49C322A09A1E}" dt="2024-10-17T17:51:25.918" v="40"/>
          <ac:spMkLst>
            <pc:docMk/>
            <pc:sldMk cId="1210909951" sldId="260"/>
            <ac:spMk id="3" creationId="{BDC140E4-A8E2-C118-E58E-8EEC6FB912AC}"/>
          </ac:spMkLst>
        </pc:spChg>
        <pc:spChg chg="mod">
          <ac:chgData name="maria bouli" userId="68d07e8bf5ea8bb3" providerId="Windows Live" clId="Web-{0BCCD2AC-D526-BAC9-EB65-49C322A09A1E}" dt="2024-10-17T17:56:22.897" v="51" actId="20577"/>
          <ac:spMkLst>
            <pc:docMk/>
            <pc:sldMk cId="1210909951" sldId="260"/>
            <ac:spMk id="4" creationId="{7D9FE1B7-91E8-5D92-8ABC-6AF5BEC0E9B5}"/>
          </ac:spMkLst>
        </pc:spChg>
        <pc:picChg chg="add mod ord">
          <ac:chgData name="maria bouli" userId="68d07e8bf5ea8bb3" providerId="Windows Live" clId="Web-{0BCCD2AC-D526-BAC9-EB65-49C322A09A1E}" dt="2024-10-17T17:52:21.107" v="43" actId="14100"/>
          <ac:picMkLst>
            <pc:docMk/>
            <pc:sldMk cId="1210909951" sldId="260"/>
            <ac:picMk id="5" creationId="{31B1347D-ACA6-70D2-B862-117F0461D16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17/10/2024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97568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17/10/2024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8016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17/10/2024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3852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17/10/2024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323586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8526F0F3-3C53-41BC-8FFD-0BFB6DD91672}" type="datetimeFigureOut">
              <a:rPr lang="el-GR" smtClean="0"/>
              <a:t>17/10/2024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359469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17/10/2024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424105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8526F0F3-3C53-41BC-8FFD-0BFB6DD91672}" type="datetimeFigureOut">
              <a:rPr lang="el-GR" smtClean="0"/>
              <a:t>17/10/2024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650387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8526F0F3-3C53-41BC-8FFD-0BFB6DD91672}" type="datetimeFigureOut">
              <a:rPr lang="el-GR" smtClean="0"/>
              <a:t>17/10/2024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997914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526F0F3-3C53-41BC-8FFD-0BFB6DD91672}" type="datetimeFigureOut">
              <a:rPr lang="el-GR" smtClean="0"/>
              <a:t>17/10/2024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217584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17/10/2024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79947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8526F0F3-3C53-41BC-8FFD-0BFB6DD91672}" type="datetimeFigureOut">
              <a:rPr lang="el-GR" smtClean="0"/>
              <a:t>17/10/2024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1D45B6D-1AE9-4C4D-AC38-C455C96DF37A}" type="slidenum">
              <a:rPr lang="el-GR" smtClean="0"/>
              <a:t>‹#›</a:t>
            </a:fld>
            <a:endParaRPr lang="el-GR"/>
          </a:p>
        </p:txBody>
      </p:sp>
    </p:spTree>
    <p:extLst>
      <p:ext uri="{BB962C8B-B14F-4D97-AF65-F5344CB8AC3E}">
        <p14:creationId xmlns:p14="http://schemas.microsoft.com/office/powerpoint/2010/main" val="1473159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26F0F3-3C53-41BC-8FFD-0BFB6DD91672}" type="datetimeFigureOut">
              <a:rPr lang="el-GR" smtClean="0"/>
              <a:t>17/10/2024</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D45B6D-1AE9-4C4D-AC38-C455C96DF37A}" type="slidenum">
              <a:rPr lang="el-GR" smtClean="0"/>
              <a:t>‹#›</a:t>
            </a:fld>
            <a:endParaRPr lang="el-GR"/>
          </a:p>
        </p:txBody>
      </p:sp>
    </p:spTree>
    <p:extLst>
      <p:ext uri="{BB962C8B-B14F-4D97-AF65-F5344CB8AC3E}">
        <p14:creationId xmlns:p14="http://schemas.microsoft.com/office/powerpoint/2010/main" val="1281708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https://el.wikipedia.org/wiki/%CE%A0%CE%BF%CE%BB%CF%85%CF%83%CE%B1%CE%BA%CF%87%CE%B1%CF%81%CE%AF%CF%84%CE%B5%CF%82" TargetMode="External"/><Relationship Id="rId13" Type="http://schemas.openxmlformats.org/officeDocument/2006/relationships/image" Target="../media/image1.jpeg"/><Relationship Id="rId3" Type="http://schemas.openxmlformats.org/officeDocument/2006/relationships/hyperlink" Target="https://el.wikipedia.org/wiki/%CE%A5%CE%B4%CE%B1%CF%84%CE%AC%CE%BD%CE%B8%CF%81%CE%B1%CE%BA%CE%B5%CF%82#cite_note-1" TargetMode="External"/><Relationship Id="rId7" Type="http://schemas.openxmlformats.org/officeDocument/2006/relationships/hyperlink" Target="https://el.wikipedia.org/wiki/%CE%A6%CF%81%CE%BF%CF%85%CE%BA%CF%84%CF%8C%CE%B6%CE%B7" TargetMode="External"/><Relationship Id="rId12" Type="http://schemas.openxmlformats.org/officeDocument/2006/relationships/hyperlink" Target="https://el.wikipedia.org/wiki/%CE%9C%CE%B1%CE%BA%CF%81%CE%BF%CE%BC%CF%8C%CF%81%CE%B9%CE%B1" TargetMode="External"/><Relationship Id="rId2" Type="http://schemas.openxmlformats.org/officeDocument/2006/relationships/hyperlink" Target="https://el.wikipedia.org/wiki/%CE%86%CE%BD%CE%B8%CF%81%CE%B1%CE%BA%CE%B1%CF%82" TargetMode="External"/><Relationship Id="rId1" Type="http://schemas.openxmlformats.org/officeDocument/2006/relationships/slideLayout" Target="../slideLayouts/slideLayout4.xml"/><Relationship Id="rId6" Type="http://schemas.openxmlformats.org/officeDocument/2006/relationships/hyperlink" Target="https://el.wikipedia.org/wiki/%CE%93%CE%BB%CF%85%CE%BA%CF%8C%CE%B6%CE%B7" TargetMode="External"/><Relationship Id="rId11" Type="http://schemas.openxmlformats.org/officeDocument/2006/relationships/hyperlink" Target="https://el.wikipedia.org/wiki/%CE%9C%CE%BF%CF%81%CE%B9%CE%B1%CE%BA%CF%8C_%CE%B2%CE%AC%CF%81%CE%BF%CF%82" TargetMode="External"/><Relationship Id="rId5" Type="http://schemas.openxmlformats.org/officeDocument/2006/relationships/hyperlink" Target="https://el.wikipedia.org/wiki/%CE%9C%CE%BF%CE%BD%CE%BF%CF%83%CE%B1%CE%BA%CF%87%CE%B1%CF%81%CE%AF%CF%84%CE%B5%CF%82" TargetMode="External"/><Relationship Id="rId10" Type="http://schemas.openxmlformats.org/officeDocument/2006/relationships/hyperlink" Target="https://el.wikipedia.org/wiki/%CE%9A%CF%85%CF%84%CF%84%CE%B1%CF%81%CE%AF%CE%BD%CE%B7" TargetMode="External"/><Relationship Id="rId4" Type="http://schemas.openxmlformats.org/officeDocument/2006/relationships/hyperlink" Target="https://el.wikipedia.org/wiki/%CE%A5%CE%B4%CE%B1%CF%84%CE%AC%CE%BD%CE%B8%CF%81%CE%B1%CE%BA%CE%B5%CF%82#cite_note-2" TargetMode="External"/><Relationship Id="rId9" Type="http://schemas.openxmlformats.org/officeDocument/2006/relationships/hyperlink" Target="https://el.wikipedia.org/wiki/%CE%86%CE%BC%CF%85%CE%BB%CE%BF"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l.wikipedia.org/wiki/%CE%A0%CF%81%CF%89%CF%84%CE%B5%CF%8A%CE%BD%CE%BF%CE%B3%CE%B5%CE%BD%CE%B5%CF%84%CE%B9%CE%BA%CE%AC_%CE%B1%CE%BC%CE%B9%CE%BD%CE%BF%CE%BE%CE%AD%CE%B1" TargetMode="External"/><Relationship Id="rId3" Type="http://schemas.openxmlformats.org/officeDocument/2006/relationships/hyperlink" Target="https://el.wikipedia.org/wiki/%CE%9C%CE%B1%CE%BA%CF%81%CE%BF%CE%BC%CF%8C%CF%81%CE%B9%CE%B1" TargetMode="External"/><Relationship Id="rId7" Type="http://schemas.openxmlformats.org/officeDocument/2006/relationships/hyperlink" Target="https://el.wikipedia.org/wiki/%CE%9C%CE%BF%CF%81%CE%B9%CE%B1%CE%BA%CF%8C_%CE%B2%CE%AC%CF%81%CE%BF%CF%82" TargetMode="External"/><Relationship Id="rId2" Type="http://schemas.openxmlformats.org/officeDocument/2006/relationships/image" Target="../media/image2.jpeg"/><Relationship Id="rId1" Type="http://schemas.openxmlformats.org/officeDocument/2006/relationships/slideLayout" Target="../slideLayouts/slideLayout4.xml"/><Relationship Id="rId6" Type="http://schemas.openxmlformats.org/officeDocument/2006/relationships/hyperlink" Target="https://el.wikipedia.org/wiki/%CE%92%CE%B9%CE%BF%CE%BC%CF%8C%CF%81%CE%B9%CE%BF" TargetMode="External"/><Relationship Id="rId5" Type="http://schemas.openxmlformats.org/officeDocument/2006/relationships/hyperlink" Target="https://el.wikipedia.org/wiki/%CE%92%CE%B1%CE%BA%CF%84%CE%AE%CF%81%CE%B9%CE%BF" TargetMode="External"/><Relationship Id="rId10" Type="http://schemas.openxmlformats.org/officeDocument/2006/relationships/hyperlink" Target="https://el.wikipedia.org/wiki/%CE%91%CE%BB%CF%85%CF%83%CE%AF%CE%B4%CE%B1_%CF%80%CE%BF%CE%BB%CF%85%CF%80%CE%B5%CF%80%CF%84%CE%B9%CE%B4%CE%AF%CF%89%CE%BD" TargetMode="External"/><Relationship Id="rId4" Type="http://schemas.openxmlformats.org/officeDocument/2006/relationships/hyperlink" Target="https://el.wikipedia.org/wiki/%CE%9A%CF%8D%CF%84%CF%84%CE%B1%CF%81%CE%BF" TargetMode="External"/><Relationship Id="rId9" Type="http://schemas.openxmlformats.org/officeDocument/2006/relationships/hyperlink" Target="https://el.wikipedia.org/wiki/%CE%A0%CE%B5%CF%80%CF%84%CE%B9%CE%B4%CE%B9%CE%BA%CF%8C%CF%82_%CE%B4%CE%B5%CF%83%CE%BC%CF%8C%CF%82"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l.wikipedia.org/wiki/%CE%A4%CE%AC%CE%B3%CE%B3%CE%B9%CF%83%CE%B7" TargetMode="External"/><Relationship Id="rId7" Type="http://schemas.openxmlformats.org/officeDocument/2006/relationships/hyperlink" Target="https://el.wikipedia.org/wiki/%CE%9C%CE%BF%CE%BD%CE%BF%CE%B1%CE%BA%CF%8C%CF%81%CE%B5%CF%83%CF%84%CE%BF_%CE%BB%CE%B9%CF%80%CE%B1%CF%81%CF%8C_%CE%BF%CE%BE%CF%8D#cite_note-4" TargetMode="External"/><Relationship Id="rId2" Type="http://schemas.openxmlformats.org/officeDocument/2006/relationships/image" Target="../media/image3.jpeg"/><Relationship Id="rId1" Type="http://schemas.openxmlformats.org/officeDocument/2006/relationships/slideLayout" Target="../slideLayouts/slideLayout4.xml"/><Relationship Id="rId6" Type="http://schemas.openxmlformats.org/officeDocument/2006/relationships/hyperlink" Target="https://el.wikipedia.org/wiki/%CE%9C%CE%BF%CE%BD%CE%BF%CE%B1%CE%BA%CF%8C%CF%81%CE%B5%CF%83%CF%84%CE%BF_%CE%BB%CE%B9%CF%80%CE%B1%CF%81%CF%8C_%CE%BF%CE%BE%CF%8D#cite_note-3" TargetMode="External"/><Relationship Id="rId5" Type="http://schemas.openxmlformats.org/officeDocument/2006/relationships/hyperlink" Target="https://el.wikipedia.org/wiki/%CE%9C%CE%BF%CE%BD%CE%BF%CE%B1%CE%BA%CF%8C%CF%81%CE%B5%CF%83%CF%84%CE%BF_%CE%BB%CE%B9%CF%80%CE%B1%CF%81%CF%8C_%CE%BF%CE%BE%CF%8D#cite_note-2" TargetMode="External"/><Relationship Id="rId4" Type="http://schemas.openxmlformats.org/officeDocument/2006/relationships/hyperlink" Target="https://el.wikipedia.org/wiki/%CE%9C%CE%BF%CE%BD%CE%BF%CE%B1%CE%BA%CF%8C%CF%81%CE%B5%CF%83%CF%84%CE%BF_%CE%BB%CE%B9%CF%80%CE%B1%CF%81%CF%8C_%CE%BF%CE%BE%CF%8D#cite_note-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l.wikipedia.org/wiki/%CE%9B%CE%AF%CF%80%CE%B7" TargetMode="External"/><Relationship Id="rId2" Type="http://schemas.openxmlformats.org/officeDocument/2006/relationships/image" Target="../media/image4.jpeg"/><Relationship Id="rId1" Type="http://schemas.openxmlformats.org/officeDocument/2006/relationships/slideLayout" Target="../slideLayouts/slideLayout4.xml"/><Relationship Id="rId6" Type="http://schemas.openxmlformats.org/officeDocument/2006/relationships/hyperlink" Target="https://el.wikipedia.org/wiki/%CE%92%CE%B9%CF%84%CE%B1%CE%BC%CE%AF%CE%BD%CE%B7#cite_note-2" TargetMode="External"/><Relationship Id="rId5" Type="http://schemas.openxmlformats.org/officeDocument/2006/relationships/hyperlink" Target="https://el.wikipedia.org/wiki/%CE%A0%CF%81%CF%89%CF%84%CE%B5%CE%90%CE%BD%CE%B5%CF%82" TargetMode="External"/><Relationship Id="rId4" Type="http://schemas.openxmlformats.org/officeDocument/2006/relationships/hyperlink" Target="https://el.wikipedia.org/wiki/%CE%A5%CE%B4%CE%B1%CF%84%CE%AC%CE%BD%CE%B8%CF%81%CE%B1%CE%BA%CE%B5%CF%8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Υγιεινά φαγητά</a:t>
            </a:r>
          </a:p>
        </p:txBody>
      </p:sp>
      <p:sp>
        <p:nvSpPr>
          <p:cNvPr id="3" name="Υπότιτλος 2"/>
          <p:cNvSpPr>
            <a:spLocks noGrp="1"/>
          </p:cNvSpPr>
          <p:nvPr>
            <p:ph sz="half" idx="1"/>
          </p:nvPr>
        </p:nvSpPr>
        <p:spPr/>
        <p:txBody>
          <a:bodyPr vert="horz" lIns="91440" tIns="45720" rIns="91440" bIns="45720" rtlCol="0" anchor="t">
            <a:normAutofit/>
          </a:bodyPr>
          <a:lstStyle/>
          <a:p>
            <a:r>
              <a:rPr lang="el-GR" dirty="0"/>
              <a:t>Γιάννης</a:t>
            </a:r>
          </a:p>
        </p:txBody>
      </p:sp>
      <p:sp>
        <p:nvSpPr>
          <p:cNvPr id="4" name="Θέση περιεχομένου 3">
            <a:extLst>
              <a:ext uri="{FF2B5EF4-FFF2-40B4-BE49-F238E27FC236}">
                <a16:creationId xmlns:a16="http://schemas.microsoft.com/office/drawing/2014/main" id="{25B4A945-A9C7-A4B5-7184-75D224DAF84C}"/>
              </a:ext>
            </a:extLst>
          </p:cNvPr>
          <p:cNvSpPr>
            <a:spLocks noGrp="1"/>
          </p:cNvSpPr>
          <p:nvPr>
            <p:ph sz="half" idx="2"/>
          </p:nvPr>
        </p:nvSpPr>
        <p:spPr/>
        <p:txBody>
          <a:bodyPr/>
          <a:lstStyle/>
          <a:p>
            <a:endParaRPr lang="el-GR"/>
          </a:p>
        </p:txBody>
      </p:sp>
    </p:spTree>
    <p:extLst>
      <p:ext uri="{BB962C8B-B14F-4D97-AF65-F5344CB8AC3E}">
        <p14:creationId xmlns:p14="http://schemas.microsoft.com/office/powerpoint/2010/main" val="2325122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5436F6-2F44-CDFE-810F-C600AAA7E717}"/>
              </a:ext>
            </a:extLst>
          </p:cNvPr>
          <p:cNvSpPr>
            <a:spLocks noGrp="1"/>
          </p:cNvSpPr>
          <p:nvPr>
            <p:ph type="title"/>
          </p:nvPr>
        </p:nvSpPr>
        <p:spPr/>
        <p:txBody>
          <a:bodyPr/>
          <a:lstStyle/>
          <a:p>
            <a:r>
              <a:rPr lang="el-GR">
                <a:solidFill>
                  <a:srgbClr val="000000"/>
                </a:solidFill>
                <a:latin typeface="Aptos Display"/>
              </a:rPr>
              <a:t>υδατάνθρακες </a:t>
            </a:r>
            <a:endParaRPr lang="el-GR"/>
          </a:p>
        </p:txBody>
      </p:sp>
      <p:sp>
        <p:nvSpPr>
          <p:cNvPr id="4" name="Θέση περιεχομένου 3">
            <a:extLst>
              <a:ext uri="{FF2B5EF4-FFF2-40B4-BE49-F238E27FC236}">
                <a16:creationId xmlns:a16="http://schemas.microsoft.com/office/drawing/2014/main" id="{9B6497D5-2755-41E6-2EF4-0A94B2A7C226}"/>
              </a:ext>
            </a:extLst>
          </p:cNvPr>
          <p:cNvSpPr>
            <a:spLocks noGrp="1"/>
          </p:cNvSpPr>
          <p:nvPr>
            <p:ph sz="half" idx="2"/>
          </p:nvPr>
        </p:nvSpPr>
        <p:spPr/>
        <p:txBody>
          <a:bodyPr vert="horz" lIns="91440" tIns="45720" rIns="91440" bIns="45720" rtlCol="0" anchor="t">
            <a:normAutofit/>
          </a:bodyPr>
          <a:lstStyle/>
          <a:p>
            <a:r>
              <a:rPr lang="el-GR" sz="1600" dirty="0">
                <a:solidFill>
                  <a:srgbClr val="202122"/>
                </a:solidFill>
                <a:ea typeface="+mn-lt"/>
                <a:cs typeface="+mn-lt"/>
              </a:rPr>
              <a:t>Οι </a:t>
            </a:r>
            <a:r>
              <a:rPr lang="el-GR" sz="1600" b="1" dirty="0">
                <a:solidFill>
                  <a:srgbClr val="202122"/>
                </a:solidFill>
                <a:ea typeface="+mn-lt"/>
                <a:cs typeface="+mn-lt"/>
              </a:rPr>
              <a:t>υδατάνθρακες</a:t>
            </a:r>
            <a:r>
              <a:rPr lang="el-GR" sz="1600" dirty="0">
                <a:solidFill>
                  <a:srgbClr val="202122"/>
                </a:solidFill>
                <a:ea typeface="+mn-lt"/>
                <a:cs typeface="+mn-lt"/>
              </a:rPr>
              <a:t> αποτελούν μια ομάδα οργανικών ουσιών, που ως προς το χημικό τύπο τους, είναι «ενυδατωμένος </a:t>
            </a:r>
            <a:r>
              <a:rPr lang="el-GR" sz="1600" dirty="0">
                <a:ea typeface="+mn-lt"/>
                <a:cs typeface="+mn-lt"/>
                <a:hlinkClick r:id="rId2"/>
              </a:rPr>
              <a:t>άνθρακας</a:t>
            </a:r>
            <a:r>
              <a:rPr lang="el-GR" sz="1600" dirty="0">
                <a:solidFill>
                  <a:srgbClr val="202122"/>
                </a:solidFill>
                <a:ea typeface="+mn-lt"/>
                <a:cs typeface="+mn-lt"/>
              </a:rPr>
              <a:t>», με γενικό τύπο </a:t>
            </a:r>
            <a:r>
              <a:rPr lang="el-GR" sz="1600" b="1" err="1">
                <a:solidFill>
                  <a:srgbClr val="202122"/>
                </a:solidFill>
                <a:ea typeface="+mn-lt"/>
                <a:cs typeface="+mn-lt"/>
              </a:rPr>
              <a:t>C</a:t>
            </a:r>
            <a:r>
              <a:rPr lang="el-GR" sz="1600" b="1" baseline="-25000" err="1">
                <a:solidFill>
                  <a:srgbClr val="202122"/>
                </a:solidFill>
                <a:ea typeface="+mn-lt"/>
                <a:cs typeface="+mn-lt"/>
              </a:rPr>
              <a:t>n</a:t>
            </a:r>
            <a:r>
              <a:rPr lang="el-GR" sz="1600" b="1" dirty="0">
                <a:solidFill>
                  <a:srgbClr val="202122"/>
                </a:solidFill>
                <a:ea typeface="+mn-lt"/>
                <a:cs typeface="+mn-lt"/>
              </a:rPr>
              <a:t>(H</a:t>
            </a:r>
            <a:r>
              <a:rPr lang="el-GR" sz="1600" b="1" baseline="-25000" dirty="0">
                <a:solidFill>
                  <a:srgbClr val="202122"/>
                </a:solidFill>
                <a:ea typeface="+mn-lt"/>
                <a:cs typeface="+mn-lt"/>
              </a:rPr>
              <a:t>2</a:t>
            </a:r>
            <a:r>
              <a:rPr lang="el-GR" sz="1600" b="1" dirty="0">
                <a:solidFill>
                  <a:srgbClr val="202122"/>
                </a:solidFill>
                <a:ea typeface="+mn-lt"/>
                <a:cs typeface="+mn-lt"/>
              </a:rPr>
              <a:t>O)</a:t>
            </a:r>
            <a:r>
              <a:rPr lang="el-GR" sz="1600" b="1" baseline="-25000" dirty="0">
                <a:solidFill>
                  <a:srgbClr val="202122"/>
                </a:solidFill>
                <a:ea typeface="+mn-lt"/>
                <a:cs typeface="+mn-lt"/>
              </a:rPr>
              <a:t>ν</a:t>
            </a:r>
            <a:r>
              <a:rPr lang="el-GR" sz="1600" baseline="30000" dirty="0">
                <a:ea typeface="+mn-lt"/>
                <a:cs typeface="+mn-lt"/>
                <a:hlinkClick r:id="rId3"/>
              </a:rPr>
              <a:t>[1]</a:t>
            </a:r>
            <a:r>
              <a:rPr lang="el-GR" sz="1600" dirty="0">
                <a:solidFill>
                  <a:srgbClr val="202122"/>
                </a:solidFill>
                <a:ea typeface="+mn-lt"/>
                <a:cs typeface="+mn-lt"/>
              </a:rPr>
              <a:t>.</a:t>
            </a:r>
            <a:endParaRPr lang="el-GR" sz="1600"/>
          </a:p>
          <a:p>
            <a:r>
              <a:rPr lang="el-GR" sz="1600" dirty="0">
                <a:solidFill>
                  <a:srgbClr val="202122"/>
                </a:solidFill>
                <a:ea typeface="+mn-lt"/>
                <a:cs typeface="+mn-lt"/>
              </a:rPr>
              <a:t>Οι βιολογικής σημασίας υδατάνθρακες ονομάζονται και </a:t>
            </a:r>
            <a:r>
              <a:rPr lang="el-GR" sz="1600" b="1" dirty="0">
                <a:solidFill>
                  <a:srgbClr val="202122"/>
                </a:solidFill>
                <a:ea typeface="+mn-lt"/>
                <a:cs typeface="+mn-lt"/>
              </a:rPr>
              <a:t>σάκχαρα</a:t>
            </a:r>
            <a:r>
              <a:rPr lang="el-GR" sz="1600" dirty="0">
                <a:solidFill>
                  <a:srgbClr val="202122"/>
                </a:solidFill>
                <a:ea typeface="+mn-lt"/>
                <a:cs typeface="+mn-lt"/>
              </a:rPr>
              <a:t> ή ακόμη και </a:t>
            </a:r>
            <a:r>
              <a:rPr lang="el-GR" sz="1600" b="1" dirty="0">
                <a:solidFill>
                  <a:srgbClr val="202122"/>
                </a:solidFill>
                <a:ea typeface="+mn-lt"/>
                <a:cs typeface="+mn-lt"/>
              </a:rPr>
              <a:t>γλυκίδια</a:t>
            </a:r>
            <a:r>
              <a:rPr lang="el-GR" sz="1600" baseline="30000" dirty="0">
                <a:ea typeface="+mn-lt"/>
                <a:cs typeface="+mn-lt"/>
                <a:hlinkClick r:id="rId4"/>
              </a:rPr>
              <a:t>[2]</a:t>
            </a:r>
            <a:r>
              <a:rPr lang="el-GR" sz="1600" dirty="0">
                <a:solidFill>
                  <a:srgbClr val="202122"/>
                </a:solidFill>
                <a:ea typeface="+mn-lt"/>
                <a:cs typeface="+mn-lt"/>
              </a:rPr>
              <a:t> αρχίζουν από τους </a:t>
            </a:r>
            <a:r>
              <a:rPr lang="el-GR" sz="1600" dirty="0">
                <a:ea typeface="+mn-lt"/>
                <a:cs typeface="+mn-lt"/>
                <a:hlinkClick r:id="rId5"/>
              </a:rPr>
              <a:t>μονοσακχαρίτες</a:t>
            </a:r>
            <a:r>
              <a:rPr lang="el-GR" sz="1600" dirty="0">
                <a:solidFill>
                  <a:srgbClr val="202122"/>
                </a:solidFill>
                <a:ea typeface="+mn-lt"/>
                <a:cs typeface="+mn-lt"/>
              </a:rPr>
              <a:t> (π.χ. </a:t>
            </a:r>
            <a:r>
              <a:rPr lang="el-GR" sz="1600" dirty="0">
                <a:ea typeface="+mn-lt"/>
                <a:cs typeface="+mn-lt"/>
                <a:hlinkClick r:id="rId6"/>
              </a:rPr>
              <a:t>γλυκόζη</a:t>
            </a:r>
            <a:r>
              <a:rPr lang="el-GR" sz="1600" dirty="0">
                <a:solidFill>
                  <a:srgbClr val="202122"/>
                </a:solidFill>
                <a:ea typeface="+mn-lt"/>
                <a:cs typeface="+mn-lt"/>
              </a:rPr>
              <a:t>, </a:t>
            </a:r>
            <a:r>
              <a:rPr lang="el-GR" sz="1600" dirty="0">
                <a:ea typeface="+mn-lt"/>
                <a:cs typeface="+mn-lt"/>
                <a:hlinkClick r:id="rId7"/>
              </a:rPr>
              <a:t>φρουκτόζη</a:t>
            </a:r>
            <a:r>
              <a:rPr lang="el-GR" sz="1600" dirty="0">
                <a:solidFill>
                  <a:srgbClr val="202122"/>
                </a:solidFill>
                <a:ea typeface="+mn-lt"/>
                <a:cs typeface="+mn-lt"/>
              </a:rPr>
              <a:t>), και φθάνουν μέχρι σύνθετα μόρια, που λέγονται </a:t>
            </a:r>
            <a:r>
              <a:rPr lang="el-GR" sz="1600" dirty="0">
                <a:ea typeface="+mn-lt"/>
                <a:cs typeface="+mn-lt"/>
                <a:hlinkClick r:id="rId8"/>
              </a:rPr>
              <a:t>πολυσακχαρίτες</a:t>
            </a:r>
            <a:r>
              <a:rPr lang="el-GR" sz="1600" dirty="0">
                <a:solidFill>
                  <a:srgbClr val="202122"/>
                </a:solidFill>
                <a:ea typeface="+mn-lt"/>
                <a:cs typeface="+mn-lt"/>
              </a:rPr>
              <a:t>, όπως το </a:t>
            </a:r>
            <a:r>
              <a:rPr lang="el-GR" sz="1600" dirty="0">
                <a:ea typeface="+mn-lt"/>
                <a:cs typeface="+mn-lt"/>
                <a:hlinkClick r:id="rId9"/>
              </a:rPr>
              <a:t>άμυλο</a:t>
            </a:r>
            <a:r>
              <a:rPr lang="el-GR" sz="1600" dirty="0">
                <a:solidFill>
                  <a:srgbClr val="202122"/>
                </a:solidFill>
                <a:ea typeface="+mn-lt"/>
                <a:cs typeface="+mn-lt"/>
              </a:rPr>
              <a:t> και η </a:t>
            </a:r>
            <a:r>
              <a:rPr lang="el-GR" sz="1600" dirty="0">
                <a:ea typeface="+mn-lt"/>
                <a:cs typeface="+mn-lt"/>
                <a:hlinkClick r:id="rId10"/>
              </a:rPr>
              <a:t>κυτταρίνη</a:t>
            </a:r>
            <a:r>
              <a:rPr lang="el-GR" sz="1600" dirty="0">
                <a:solidFill>
                  <a:srgbClr val="202122"/>
                </a:solidFill>
                <a:ea typeface="+mn-lt"/>
                <a:cs typeface="+mn-lt"/>
              </a:rPr>
              <a:t>. Έτσι μερικοί είναι σχετικά μικροί, με </a:t>
            </a:r>
            <a:r>
              <a:rPr lang="el-GR" sz="1600" dirty="0">
                <a:ea typeface="+mn-lt"/>
                <a:cs typeface="+mn-lt"/>
                <a:hlinkClick r:id="rId11"/>
              </a:rPr>
              <a:t>μοριακά βάρη</a:t>
            </a:r>
            <a:r>
              <a:rPr lang="el-GR" sz="1600" dirty="0">
                <a:solidFill>
                  <a:srgbClr val="202122"/>
                </a:solidFill>
                <a:ea typeface="+mn-lt"/>
                <a:cs typeface="+mn-lt"/>
              </a:rPr>
              <a:t> μικρότερα του 100 g·mol</a:t>
            </a:r>
            <a:r>
              <a:rPr lang="el-GR" sz="1600" baseline="30000" dirty="0">
                <a:solidFill>
                  <a:srgbClr val="202122"/>
                </a:solidFill>
                <a:ea typeface="+mn-lt"/>
                <a:cs typeface="+mn-lt"/>
              </a:rPr>
              <a:t>-1</a:t>
            </a:r>
            <a:r>
              <a:rPr lang="el-GR" sz="1600" dirty="0">
                <a:solidFill>
                  <a:srgbClr val="202122"/>
                </a:solidFill>
                <a:ea typeface="+mn-lt"/>
                <a:cs typeface="+mn-lt"/>
              </a:rPr>
              <a:t>, ενώ άλλοι είναι πραγματικά </a:t>
            </a:r>
            <a:r>
              <a:rPr lang="el-GR" sz="1600" dirty="0">
                <a:ea typeface="+mn-lt"/>
                <a:cs typeface="+mn-lt"/>
                <a:hlinkClick r:id="rId12"/>
              </a:rPr>
              <a:t>μακρομόρια</a:t>
            </a:r>
            <a:r>
              <a:rPr lang="el-GR" sz="1600" dirty="0">
                <a:solidFill>
                  <a:srgbClr val="202122"/>
                </a:solidFill>
                <a:ea typeface="+mn-lt"/>
                <a:cs typeface="+mn-lt"/>
              </a:rPr>
              <a:t>, με μοριακό βάρος πολλές εκατοντάδες ή χιλιάδες g·mol</a:t>
            </a:r>
            <a:r>
              <a:rPr lang="el-GR" sz="1600" baseline="30000" dirty="0">
                <a:solidFill>
                  <a:srgbClr val="202122"/>
                </a:solidFill>
                <a:ea typeface="+mn-lt"/>
                <a:cs typeface="+mn-lt"/>
              </a:rPr>
              <a:t>-1</a:t>
            </a:r>
            <a:r>
              <a:rPr lang="el-GR" sz="1600" dirty="0">
                <a:solidFill>
                  <a:srgbClr val="202122"/>
                </a:solidFill>
                <a:ea typeface="+mn-lt"/>
                <a:cs typeface="+mn-lt"/>
              </a:rPr>
              <a:t>.</a:t>
            </a:r>
            <a:endParaRPr lang="el-GR" sz="1600" dirty="0"/>
          </a:p>
          <a:p>
            <a:endParaRPr lang="el-GR" dirty="0"/>
          </a:p>
        </p:txBody>
      </p:sp>
      <p:pic>
        <p:nvPicPr>
          <p:cNvPr id="14" name="Θέση περιεχομένου 13" descr="Εικόνα που περιέχει ομάδα τροφίμων, φαγητό, φυσικές τροφές, βασική τροφή&#10;&#10;Περιγραφή που δημιουργήθηκε αυτόματα">
            <a:extLst>
              <a:ext uri="{FF2B5EF4-FFF2-40B4-BE49-F238E27FC236}">
                <a16:creationId xmlns:a16="http://schemas.microsoft.com/office/drawing/2014/main" id="{A44089DA-1442-FF72-9A1A-070DBFFF859D}"/>
              </a:ext>
            </a:extLst>
          </p:cNvPr>
          <p:cNvPicPr>
            <a:picLocks noGrp="1" noChangeAspect="1"/>
          </p:cNvPicPr>
          <p:nvPr>
            <p:ph sz="half" idx="1"/>
          </p:nvPr>
        </p:nvPicPr>
        <p:blipFill>
          <a:blip r:embed="rId13"/>
          <a:stretch>
            <a:fillRect/>
          </a:stretch>
        </p:blipFill>
        <p:spPr>
          <a:xfrm>
            <a:off x="381000" y="2072345"/>
            <a:ext cx="5635925" cy="3857897"/>
          </a:xfrm>
        </p:spPr>
      </p:pic>
    </p:spTree>
    <p:extLst>
      <p:ext uri="{BB962C8B-B14F-4D97-AF65-F5344CB8AC3E}">
        <p14:creationId xmlns:p14="http://schemas.microsoft.com/office/powerpoint/2010/main" val="2555854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34F5A0-C718-7F2C-986F-354E23D6227D}"/>
              </a:ext>
            </a:extLst>
          </p:cNvPr>
          <p:cNvSpPr>
            <a:spLocks noGrp="1"/>
          </p:cNvSpPr>
          <p:nvPr>
            <p:ph type="title"/>
          </p:nvPr>
        </p:nvSpPr>
        <p:spPr/>
        <p:txBody>
          <a:bodyPr/>
          <a:lstStyle/>
          <a:p>
            <a:r>
              <a:rPr lang="el-GR">
                <a:solidFill>
                  <a:srgbClr val="000000"/>
                </a:solidFill>
                <a:latin typeface="Aptos Display"/>
              </a:rPr>
              <a:t>πρωτεΐνες </a:t>
            </a:r>
            <a:endParaRPr lang="el-GR"/>
          </a:p>
        </p:txBody>
      </p:sp>
      <p:pic>
        <p:nvPicPr>
          <p:cNvPr id="5" name="Θέση περιεχομένου 4" descr="Εικόνα που περιέχει φαγητό, γεύμα, συστατικό, ομάδα τροφίμων&#10;&#10;Περιγραφή που δημιουργήθηκε αυτόματα">
            <a:extLst>
              <a:ext uri="{FF2B5EF4-FFF2-40B4-BE49-F238E27FC236}">
                <a16:creationId xmlns:a16="http://schemas.microsoft.com/office/drawing/2014/main" id="{BE2ED5C0-35CA-B69D-A9D9-82948BFBD18B}"/>
              </a:ext>
            </a:extLst>
          </p:cNvPr>
          <p:cNvPicPr>
            <a:picLocks noGrp="1" noChangeAspect="1"/>
          </p:cNvPicPr>
          <p:nvPr>
            <p:ph sz="half" idx="1"/>
          </p:nvPr>
        </p:nvPicPr>
        <p:blipFill>
          <a:blip r:embed="rId2"/>
          <a:stretch>
            <a:fillRect/>
          </a:stretch>
        </p:blipFill>
        <p:spPr>
          <a:xfrm>
            <a:off x="233753" y="2250491"/>
            <a:ext cx="4366822" cy="2727116"/>
          </a:xfrm>
        </p:spPr>
      </p:pic>
      <p:sp>
        <p:nvSpPr>
          <p:cNvPr id="4" name="Θέση περιεχομένου 3">
            <a:extLst>
              <a:ext uri="{FF2B5EF4-FFF2-40B4-BE49-F238E27FC236}">
                <a16:creationId xmlns:a16="http://schemas.microsoft.com/office/drawing/2014/main" id="{DB0139A5-B4DD-E03B-A86A-E8D4C290E1AC}"/>
              </a:ext>
            </a:extLst>
          </p:cNvPr>
          <p:cNvSpPr>
            <a:spLocks noGrp="1"/>
          </p:cNvSpPr>
          <p:nvPr>
            <p:ph sz="half" idx="2"/>
          </p:nvPr>
        </p:nvSpPr>
        <p:spPr/>
        <p:txBody>
          <a:bodyPr vert="horz" lIns="91440" tIns="45720" rIns="91440" bIns="45720" rtlCol="0" anchor="t">
            <a:normAutofit/>
          </a:bodyPr>
          <a:lstStyle/>
          <a:p>
            <a:pPr marL="0" indent="0">
              <a:buNone/>
            </a:pPr>
            <a:r>
              <a:rPr lang="el-GR" sz="1600" dirty="0">
                <a:solidFill>
                  <a:srgbClr val="202122"/>
                </a:solidFill>
                <a:ea typeface="+mn-lt"/>
                <a:cs typeface="+mn-lt"/>
              </a:rPr>
              <a:t>Οι </a:t>
            </a:r>
            <a:r>
              <a:rPr lang="el-GR" sz="1600" b="1" dirty="0">
                <a:solidFill>
                  <a:srgbClr val="202122"/>
                </a:solidFill>
                <a:ea typeface="+mn-lt"/>
                <a:cs typeface="+mn-lt"/>
              </a:rPr>
              <a:t>πρωτεΐνες</a:t>
            </a:r>
            <a:r>
              <a:rPr lang="el-GR" sz="1600" dirty="0">
                <a:solidFill>
                  <a:srgbClr val="202122"/>
                </a:solidFill>
                <a:ea typeface="+mn-lt"/>
                <a:cs typeface="+mn-lt"/>
              </a:rPr>
              <a:t> αποτελούν τα πιο διαδεδομένα και πολυδιάστατα, τόσο στη μορφή όσο και στη λειτουργία τους, </a:t>
            </a:r>
            <a:r>
              <a:rPr lang="el-GR" sz="1600" dirty="0">
                <a:ea typeface="+mn-lt"/>
                <a:cs typeface="+mn-lt"/>
                <a:hlinkClick r:id="rId3"/>
              </a:rPr>
              <a:t>μακρομόρια</a:t>
            </a:r>
            <a:r>
              <a:rPr lang="el-GR" sz="1600" dirty="0">
                <a:solidFill>
                  <a:srgbClr val="202122"/>
                </a:solidFill>
                <a:ea typeface="+mn-lt"/>
                <a:cs typeface="+mn-lt"/>
              </a:rPr>
              <a:t>.</a:t>
            </a:r>
            <a:endParaRPr lang="el-GR" sz="1600"/>
          </a:p>
          <a:p>
            <a:pPr marL="0" indent="0">
              <a:buNone/>
            </a:pPr>
            <a:r>
              <a:rPr lang="el-GR" sz="1600" dirty="0">
                <a:solidFill>
                  <a:srgbClr val="202122"/>
                </a:solidFill>
                <a:ea typeface="+mn-lt"/>
                <a:cs typeface="+mn-lt"/>
              </a:rPr>
              <a:t>Ακόμη και σε ένα φαινομενικά «απλό» </a:t>
            </a:r>
            <a:r>
              <a:rPr lang="el-GR" sz="1600" dirty="0">
                <a:ea typeface="+mn-lt"/>
                <a:cs typeface="+mn-lt"/>
                <a:hlinkClick r:id="rId4"/>
              </a:rPr>
              <a:t>κύτταρο</a:t>
            </a:r>
            <a:r>
              <a:rPr lang="el-GR" sz="1600" dirty="0">
                <a:solidFill>
                  <a:srgbClr val="202122"/>
                </a:solidFill>
                <a:ea typeface="+mn-lt"/>
                <a:cs typeface="+mn-lt"/>
              </a:rPr>
              <a:t> ενός </a:t>
            </a:r>
            <a:r>
              <a:rPr lang="el-GR" sz="1600" dirty="0">
                <a:ea typeface="+mn-lt"/>
                <a:cs typeface="+mn-lt"/>
                <a:hlinkClick r:id="rId5"/>
              </a:rPr>
              <a:t>βακτηρίου</a:t>
            </a:r>
            <a:r>
              <a:rPr lang="el-GR" sz="1600" dirty="0">
                <a:solidFill>
                  <a:srgbClr val="202122"/>
                </a:solidFill>
                <a:ea typeface="+mn-lt"/>
                <a:cs typeface="+mn-lt"/>
              </a:rPr>
              <a:t> εντοπίζονται εκατοντάδες διαφορετικές πρωτεΐνες, με την καθεμία εξ αυτών να έχει ιδιαίτερο ρόλο. Οι πρωτεΐνες αποτελούν είτε δομικά συστατικά των μεμβρανών του κυττάρου, είτε συνεργούν σε κάποια συγκεκριμένη λειτουργία, όπως η δημιουργία πρωτεϊνικών </a:t>
            </a:r>
            <a:r>
              <a:rPr lang="el-GR" sz="1600" err="1">
                <a:solidFill>
                  <a:srgbClr val="202122"/>
                </a:solidFill>
                <a:ea typeface="+mn-lt"/>
                <a:cs typeface="+mn-lt"/>
              </a:rPr>
              <a:t>συμπλόκων</a:t>
            </a:r>
            <a:r>
              <a:rPr lang="el-GR" sz="1600" dirty="0">
                <a:solidFill>
                  <a:srgbClr val="202122"/>
                </a:solidFill>
                <a:ea typeface="+mn-lt"/>
                <a:cs typeface="+mn-lt"/>
              </a:rPr>
              <a:t>. Είναι μεγάλα σύνθετα </a:t>
            </a:r>
            <a:r>
              <a:rPr lang="el-GR" sz="1600" dirty="0">
                <a:ea typeface="+mn-lt"/>
                <a:cs typeface="+mn-lt"/>
                <a:hlinkClick r:id="rId6"/>
              </a:rPr>
              <a:t>βιομόρια</a:t>
            </a:r>
            <a:r>
              <a:rPr lang="el-GR" sz="1600" dirty="0">
                <a:solidFill>
                  <a:srgbClr val="202122"/>
                </a:solidFill>
                <a:ea typeface="+mn-lt"/>
                <a:cs typeface="+mn-lt"/>
              </a:rPr>
              <a:t>, με </a:t>
            </a:r>
            <a:r>
              <a:rPr lang="el-GR" sz="1600" dirty="0">
                <a:ea typeface="+mn-lt"/>
                <a:cs typeface="+mn-lt"/>
                <a:hlinkClick r:id="rId7"/>
              </a:rPr>
              <a:t>μοριακό βάρος</a:t>
            </a:r>
            <a:r>
              <a:rPr lang="el-GR" sz="1600" dirty="0">
                <a:solidFill>
                  <a:srgbClr val="202122"/>
                </a:solidFill>
                <a:ea typeface="+mn-lt"/>
                <a:cs typeface="+mn-lt"/>
              </a:rPr>
              <a:t> από 10.000 μέχρι πάνω από 1 εκατομμύριο, αποτελούμενα από </a:t>
            </a:r>
            <a:r>
              <a:rPr lang="el-GR" sz="1600" dirty="0">
                <a:ea typeface="+mn-lt"/>
                <a:cs typeface="+mn-lt"/>
                <a:hlinkClick r:id="rId8"/>
              </a:rPr>
              <a:t>αμινοξέα</a:t>
            </a:r>
            <a:r>
              <a:rPr lang="el-GR" sz="1600" dirty="0">
                <a:solidFill>
                  <a:srgbClr val="202122"/>
                </a:solidFill>
                <a:ea typeface="+mn-lt"/>
                <a:cs typeface="+mn-lt"/>
              </a:rPr>
              <a:t>, τα οποία ενώνονται μεταξύ τους με </a:t>
            </a:r>
            <a:r>
              <a:rPr lang="el-GR" sz="1600" dirty="0">
                <a:ea typeface="+mn-lt"/>
                <a:cs typeface="+mn-lt"/>
                <a:hlinkClick r:id="rId9"/>
              </a:rPr>
              <a:t>πεπτιδικούς δεσμούς</a:t>
            </a:r>
            <a:r>
              <a:rPr lang="el-GR" sz="1600" dirty="0">
                <a:solidFill>
                  <a:srgbClr val="202122"/>
                </a:solidFill>
                <a:ea typeface="+mn-lt"/>
                <a:cs typeface="+mn-lt"/>
              </a:rPr>
              <a:t> σχηματίζοντας μια γραμμική αλυσίδα, καλούμενη </a:t>
            </a:r>
            <a:r>
              <a:rPr lang="el-GR" sz="1600" dirty="0">
                <a:ea typeface="+mn-lt"/>
                <a:cs typeface="+mn-lt"/>
                <a:hlinkClick r:id="rId10"/>
              </a:rPr>
              <a:t>αλυσίδα πολυπεπτιδίων</a:t>
            </a:r>
            <a:r>
              <a:rPr lang="el-GR" sz="1600" dirty="0">
                <a:solidFill>
                  <a:srgbClr val="202122"/>
                </a:solidFill>
                <a:ea typeface="+mn-lt"/>
                <a:cs typeface="+mn-lt"/>
              </a:rPr>
              <a:t>.</a:t>
            </a:r>
            <a:endParaRPr lang="el-GR" sz="1600" dirty="0"/>
          </a:p>
          <a:p>
            <a:endParaRPr lang="el-GR" sz="3200" dirty="0"/>
          </a:p>
        </p:txBody>
      </p:sp>
    </p:spTree>
    <p:extLst>
      <p:ext uri="{BB962C8B-B14F-4D97-AF65-F5344CB8AC3E}">
        <p14:creationId xmlns:p14="http://schemas.microsoft.com/office/powerpoint/2010/main" val="2516825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62AF41-EF1D-4CD4-2443-3C1AECF5C5E2}"/>
              </a:ext>
            </a:extLst>
          </p:cNvPr>
          <p:cNvSpPr>
            <a:spLocks noGrp="1"/>
          </p:cNvSpPr>
          <p:nvPr>
            <p:ph type="title"/>
          </p:nvPr>
        </p:nvSpPr>
        <p:spPr/>
        <p:txBody>
          <a:bodyPr>
            <a:normAutofit/>
          </a:bodyPr>
          <a:lstStyle/>
          <a:p>
            <a:r>
              <a:rPr lang="el-GR">
                <a:solidFill>
                  <a:srgbClr val="000000"/>
                </a:solidFill>
                <a:latin typeface="Aptos Display"/>
              </a:rPr>
              <a:t>λιπαρά </a:t>
            </a:r>
            <a:endParaRPr lang="el-GR"/>
          </a:p>
        </p:txBody>
      </p:sp>
      <p:pic>
        <p:nvPicPr>
          <p:cNvPr id="5" name="Θέση περιεχομένου 4" descr="Εικόνα που περιέχει φαγητό, συστατικό, σνακ, ξηροί καρποί και σπόροι&#10;&#10;Περιγραφή που δημιουργήθηκε αυτόματα">
            <a:extLst>
              <a:ext uri="{FF2B5EF4-FFF2-40B4-BE49-F238E27FC236}">
                <a16:creationId xmlns:a16="http://schemas.microsoft.com/office/drawing/2014/main" id="{F4A4D8CC-A7E4-D38E-772C-215F8492DA16}"/>
              </a:ext>
            </a:extLst>
          </p:cNvPr>
          <p:cNvPicPr>
            <a:picLocks noGrp="1" noChangeAspect="1"/>
          </p:cNvPicPr>
          <p:nvPr>
            <p:ph sz="half" idx="1"/>
          </p:nvPr>
        </p:nvPicPr>
        <p:blipFill>
          <a:blip r:embed="rId2"/>
          <a:stretch>
            <a:fillRect/>
          </a:stretch>
        </p:blipFill>
        <p:spPr>
          <a:xfrm>
            <a:off x="1402362" y="2507041"/>
            <a:ext cx="3541113" cy="2876081"/>
          </a:xfrm>
        </p:spPr>
      </p:pic>
      <p:sp>
        <p:nvSpPr>
          <p:cNvPr id="4" name="Θέση περιεχομένου 3">
            <a:extLst>
              <a:ext uri="{FF2B5EF4-FFF2-40B4-BE49-F238E27FC236}">
                <a16:creationId xmlns:a16="http://schemas.microsoft.com/office/drawing/2014/main" id="{499B59AC-912E-1ABE-C102-E66E178C4934}"/>
              </a:ext>
            </a:extLst>
          </p:cNvPr>
          <p:cNvSpPr>
            <a:spLocks noGrp="1"/>
          </p:cNvSpPr>
          <p:nvPr>
            <p:ph sz="half" idx="2"/>
          </p:nvPr>
        </p:nvSpPr>
        <p:spPr>
          <a:xfrm>
            <a:off x="5097585" y="1825625"/>
            <a:ext cx="6588368" cy="4351338"/>
          </a:xfrm>
        </p:spPr>
        <p:txBody>
          <a:bodyPr vert="horz" lIns="91440" tIns="45720" rIns="91440" bIns="45720" rtlCol="0" anchor="t">
            <a:noAutofit/>
          </a:bodyPr>
          <a:lstStyle/>
          <a:p>
            <a:r>
              <a:rPr lang="el-GR" sz="1600" dirty="0">
                <a:solidFill>
                  <a:srgbClr val="202122"/>
                </a:solidFill>
                <a:ea typeface="+mn-lt"/>
                <a:cs typeface="+mn-lt"/>
              </a:rPr>
              <a:t>Τα </a:t>
            </a:r>
            <a:r>
              <a:rPr lang="el-GR" sz="1600" err="1">
                <a:solidFill>
                  <a:srgbClr val="202122"/>
                </a:solidFill>
                <a:ea typeface="+mn-lt"/>
                <a:cs typeface="+mn-lt"/>
              </a:rPr>
              <a:t>μονοακόρεστα</a:t>
            </a:r>
            <a:r>
              <a:rPr lang="el-GR" sz="1600" dirty="0">
                <a:solidFill>
                  <a:srgbClr val="202122"/>
                </a:solidFill>
                <a:ea typeface="+mn-lt"/>
                <a:cs typeface="+mn-lt"/>
              </a:rPr>
              <a:t> λιπαρά προστατεύουν από τα καρδιαγγειακά νοσήματα, αυξάνουν τη ρευστότητα των μεμβρανών, αλλά είναι πιο ευάλωτα σε </a:t>
            </a:r>
            <a:r>
              <a:rPr lang="el-GR" sz="1600" err="1">
                <a:solidFill>
                  <a:srgbClr val="202122"/>
                </a:solidFill>
                <a:ea typeface="+mn-lt"/>
                <a:cs typeface="+mn-lt"/>
              </a:rPr>
              <a:t>λιπιδική</a:t>
            </a:r>
            <a:r>
              <a:rPr lang="el-GR" sz="1600" dirty="0">
                <a:solidFill>
                  <a:srgbClr val="202122"/>
                </a:solidFill>
                <a:ea typeface="+mn-lt"/>
                <a:cs typeface="+mn-lt"/>
              </a:rPr>
              <a:t> </a:t>
            </a:r>
            <a:r>
              <a:rPr lang="el-GR" sz="1600" err="1">
                <a:solidFill>
                  <a:srgbClr val="202122"/>
                </a:solidFill>
                <a:ea typeface="+mn-lt"/>
                <a:cs typeface="+mn-lt"/>
              </a:rPr>
              <a:t>υπεροξείδωση</a:t>
            </a:r>
            <a:r>
              <a:rPr lang="el-GR" sz="1600" dirty="0">
                <a:solidFill>
                  <a:srgbClr val="202122"/>
                </a:solidFill>
                <a:ea typeface="+mn-lt"/>
                <a:cs typeface="+mn-lt"/>
              </a:rPr>
              <a:t> (</a:t>
            </a:r>
            <a:r>
              <a:rPr lang="el-GR" sz="1600" dirty="0">
                <a:ea typeface="+mn-lt"/>
                <a:cs typeface="+mn-lt"/>
                <a:hlinkClick r:id="rId3"/>
              </a:rPr>
              <a:t>τάγγισμα</a:t>
            </a:r>
            <a:r>
              <a:rPr lang="el-GR" sz="1600" dirty="0">
                <a:solidFill>
                  <a:srgbClr val="202122"/>
                </a:solidFill>
                <a:ea typeface="+mn-lt"/>
                <a:cs typeface="+mn-lt"/>
              </a:rPr>
              <a:t>). Η μελέτη KANWU έδειξε ότι η αυξημένη πρόσληψη </a:t>
            </a:r>
            <a:r>
              <a:rPr lang="el-GR" sz="1600" err="1">
                <a:solidFill>
                  <a:srgbClr val="202122"/>
                </a:solidFill>
                <a:ea typeface="+mn-lt"/>
                <a:cs typeface="+mn-lt"/>
              </a:rPr>
              <a:t>μονοακόρεστων</a:t>
            </a:r>
            <a:r>
              <a:rPr lang="el-GR" sz="1600" dirty="0">
                <a:solidFill>
                  <a:srgbClr val="202122"/>
                </a:solidFill>
                <a:ea typeface="+mn-lt"/>
                <a:cs typeface="+mn-lt"/>
              </a:rPr>
              <a:t> λιπαρών και η μείωση στην πρόσληψη κορεσμένων λιπών μπορεί να βελτιώσει την ευαισθησία στην ινσουλίνη, αλλά μόνο εάν η ολική πρόσληψη λίπους είναι χαμηλή (&lt; 37E%).</a:t>
            </a:r>
            <a:r>
              <a:rPr lang="el-GR" sz="3600" baseline="30000" dirty="0">
                <a:ea typeface="+mn-lt"/>
                <a:cs typeface="+mn-lt"/>
                <a:hlinkClick r:id="rId4"/>
              </a:rPr>
              <a:t>[1]</a:t>
            </a:r>
            <a:r>
              <a:rPr lang="el-GR" sz="1600" dirty="0">
                <a:solidFill>
                  <a:srgbClr val="202122"/>
                </a:solidFill>
                <a:ea typeface="+mn-lt"/>
                <a:cs typeface="+mn-lt"/>
              </a:rPr>
              <a:t> Ωστόσο, ορισμένα </a:t>
            </a:r>
            <a:r>
              <a:rPr lang="el-GR" sz="1600" err="1">
                <a:solidFill>
                  <a:srgbClr val="202122"/>
                </a:solidFill>
                <a:ea typeface="+mn-lt"/>
                <a:cs typeface="+mn-lt"/>
              </a:rPr>
              <a:t>μονοακόρεστα</a:t>
            </a:r>
            <a:r>
              <a:rPr lang="el-GR" sz="1600" dirty="0">
                <a:solidFill>
                  <a:srgbClr val="202122"/>
                </a:solidFill>
                <a:ea typeface="+mn-lt"/>
                <a:cs typeface="+mn-lt"/>
              </a:rPr>
              <a:t> λίπη προκαλούν αντίσταση στην ινσουλίνη, από την οποία προστατεύουν τα </a:t>
            </a:r>
            <a:r>
              <a:rPr lang="el-GR" sz="1600" err="1">
                <a:solidFill>
                  <a:srgbClr val="202122"/>
                </a:solidFill>
                <a:ea typeface="+mn-lt"/>
                <a:cs typeface="+mn-lt"/>
              </a:rPr>
              <a:t>πολυακόρεστα</a:t>
            </a:r>
            <a:r>
              <a:rPr lang="el-GR" sz="1600" dirty="0">
                <a:solidFill>
                  <a:srgbClr val="202122"/>
                </a:solidFill>
                <a:ea typeface="+mn-lt"/>
                <a:cs typeface="+mn-lt"/>
              </a:rPr>
              <a:t> λιπαρά.</a:t>
            </a:r>
            <a:r>
              <a:rPr lang="el-GR" sz="3600" baseline="30000" dirty="0">
                <a:ea typeface="+mn-lt"/>
                <a:cs typeface="+mn-lt"/>
                <a:hlinkClick r:id="rId5"/>
              </a:rPr>
              <a:t>[2]</a:t>
            </a:r>
            <a:r>
              <a:rPr lang="el-GR" sz="3600" baseline="30000" dirty="0">
                <a:ea typeface="+mn-lt"/>
                <a:cs typeface="+mn-lt"/>
                <a:hlinkClick r:id="rId6"/>
              </a:rPr>
              <a:t>[3]</a:t>
            </a:r>
            <a:r>
              <a:rPr lang="el-GR" sz="1600" dirty="0">
                <a:solidFill>
                  <a:srgbClr val="202122"/>
                </a:solidFill>
                <a:ea typeface="+mn-lt"/>
                <a:cs typeface="+mn-lt"/>
              </a:rPr>
              <a:t> Μελέτες έχουν δείξει ότι η διατροφική αντικατάσταση των κορεσμένων λιπών με </a:t>
            </a:r>
            <a:r>
              <a:rPr lang="el-GR" sz="1600" err="1">
                <a:solidFill>
                  <a:srgbClr val="202122"/>
                </a:solidFill>
                <a:ea typeface="+mn-lt"/>
                <a:cs typeface="+mn-lt"/>
              </a:rPr>
              <a:t>μονοακόρεστα</a:t>
            </a:r>
            <a:r>
              <a:rPr lang="el-GR" sz="1600" dirty="0">
                <a:solidFill>
                  <a:srgbClr val="202122"/>
                </a:solidFill>
                <a:ea typeface="+mn-lt"/>
                <a:cs typeface="+mn-lt"/>
              </a:rPr>
              <a:t> λιπαρά συσχετίζεται με αύξηση στην ενεργειακή δαπάνη εξίσου κατά τις καθημερινές φυσικές δραστηριότητες και τις περιόδους ανάπαυσης. Αυξημένη σωματική δραστηριότητα σχετίζεται περισσότερο με δίαιτα πλούσια σε </a:t>
            </a:r>
            <a:r>
              <a:rPr lang="el-GR" sz="1600" err="1">
                <a:solidFill>
                  <a:srgbClr val="202122"/>
                </a:solidFill>
                <a:ea typeface="+mn-lt"/>
                <a:cs typeface="+mn-lt"/>
              </a:rPr>
              <a:t>ελαϊκό</a:t>
            </a:r>
            <a:r>
              <a:rPr lang="el-GR" sz="1600" dirty="0">
                <a:solidFill>
                  <a:srgbClr val="202122"/>
                </a:solidFill>
                <a:ea typeface="+mn-lt"/>
                <a:cs typeface="+mn-lt"/>
              </a:rPr>
              <a:t> οξύ παρά σε </a:t>
            </a:r>
            <a:r>
              <a:rPr lang="el-GR" sz="1600" err="1">
                <a:solidFill>
                  <a:srgbClr val="202122"/>
                </a:solidFill>
                <a:ea typeface="+mn-lt"/>
                <a:cs typeface="+mn-lt"/>
              </a:rPr>
              <a:t>παλμιτικό</a:t>
            </a:r>
            <a:r>
              <a:rPr lang="el-GR" sz="1600" dirty="0">
                <a:solidFill>
                  <a:srgbClr val="202122"/>
                </a:solidFill>
                <a:ea typeface="+mn-lt"/>
                <a:cs typeface="+mn-lt"/>
              </a:rPr>
              <a:t> οξύ. Από τη μελέτη προέκυψε ότι τα </a:t>
            </a:r>
            <a:r>
              <a:rPr lang="el-GR" sz="1600" err="1">
                <a:solidFill>
                  <a:srgbClr val="202122"/>
                </a:solidFill>
                <a:ea typeface="+mn-lt"/>
                <a:cs typeface="+mn-lt"/>
              </a:rPr>
              <a:t>μονοακόρεστα</a:t>
            </a:r>
            <a:r>
              <a:rPr lang="el-GR" sz="1600" dirty="0">
                <a:solidFill>
                  <a:srgbClr val="202122"/>
                </a:solidFill>
                <a:ea typeface="+mn-lt"/>
                <a:cs typeface="+mn-lt"/>
              </a:rPr>
              <a:t> λίπη περιορίζουν τα αισθήματα θυμού και την ευερεθιστότητα.</a:t>
            </a:r>
            <a:r>
              <a:rPr lang="el-GR" sz="3600" baseline="30000" dirty="0">
                <a:ea typeface="+mn-lt"/>
                <a:cs typeface="+mn-lt"/>
                <a:hlinkClick r:id="rId7"/>
              </a:rPr>
              <a:t>[4]</a:t>
            </a:r>
            <a:endParaRPr lang="el-GR" sz="3600"/>
          </a:p>
        </p:txBody>
      </p:sp>
    </p:spTree>
    <p:extLst>
      <p:ext uri="{BB962C8B-B14F-4D97-AF65-F5344CB8AC3E}">
        <p14:creationId xmlns:p14="http://schemas.microsoft.com/office/powerpoint/2010/main" val="283240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9AECDE-BE00-CCD4-CF87-4EF795194727}"/>
              </a:ext>
            </a:extLst>
          </p:cNvPr>
          <p:cNvSpPr>
            <a:spLocks noGrp="1"/>
          </p:cNvSpPr>
          <p:nvPr>
            <p:ph type="title"/>
          </p:nvPr>
        </p:nvSpPr>
        <p:spPr/>
        <p:txBody>
          <a:bodyPr>
            <a:normAutofit/>
          </a:bodyPr>
          <a:lstStyle/>
          <a:p>
            <a:r>
              <a:rPr lang="el-GR">
                <a:solidFill>
                  <a:srgbClr val="000000"/>
                </a:solidFill>
                <a:latin typeface="Aptos Display"/>
              </a:rPr>
              <a:t>βιταμίνες </a:t>
            </a:r>
            <a:endParaRPr lang="el-GR"/>
          </a:p>
        </p:txBody>
      </p:sp>
      <p:pic>
        <p:nvPicPr>
          <p:cNvPr id="5" name="Θέση περιεχομένου 4" descr="Εικόνα που περιέχει φυσικές τροφές, φαγητό, οπωροκηπευτικά, ομάδα τροφίμων&#10;&#10;Περιγραφή που δημιουργήθηκε αυτόματα">
            <a:extLst>
              <a:ext uri="{FF2B5EF4-FFF2-40B4-BE49-F238E27FC236}">
                <a16:creationId xmlns:a16="http://schemas.microsoft.com/office/drawing/2014/main" id="{31B1347D-ACA6-70D2-B862-117F0461D169}"/>
              </a:ext>
            </a:extLst>
          </p:cNvPr>
          <p:cNvPicPr>
            <a:picLocks noGrp="1" noChangeAspect="1"/>
          </p:cNvPicPr>
          <p:nvPr>
            <p:ph sz="half" idx="1"/>
          </p:nvPr>
        </p:nvPicPr>
        <p:blipFill>
          <a:blip r:embed="rId2"/>
          <a:stretch>
            <a:fillRect/>
          </a:stretch>
        </p:blipFill>
        <p:spPr>
          <a:xfrm>
            <a:off x="392112" y="1974057"/>
            <a:ext cx="4346575" cy="2898775"/>
          </a:xfrm>
        </p:spPr>
      </p:pic>
      <p:sp>
        <p:nvSpPr>
          <p:cNvPr id="4" name="Θέση περιεχομένου 3">
            <a:extLst>
              <a:ext uri="{FF2B5EF4-FFF2-40B4-BE49-F238E27FC236}">
                <a16:creationId xmlns:a16="http://schemas.microsoft.com/office/drawing/2014/main" id="{7D9FE1B7-91E8-5D92-8ABC-6AF5BEC0E9B5}"/>
              </a:ext>
            </a:extLst>
          </p:cNvPr>
          <p:cNvSpPr>
            <a:spLocks noGrp="1"/>
          </p:cNvSpPr>
          <p:nvPr>
            <p:ph sz="half" idx="2"/>
          </p:nvPr>
        </p:nvSpPr>
        <p:spPr>
          <a:xfrm>
            <a:off x="5067300" y="1825625"/>
            <a:ext cx="6286500" cy="4351338"/>
          </a:xfrm>
        </p:spPr>
        <p:txBody>
          <a:bodyPr vert="horz" lIns="91440" tIns="45720" rIns="91440" bIns="45720" rtlCol="0" anchor="t">
            <a:noAutofit/>
          </a:bodyPr>
          <a:lstStyle/>
          <a:p>
            <a:pPr marL="0" indent="0">
              <a:buNone/>
            </a:pPr>
            <a:r>
              <a:rPr lang="el-GR" sz="1600">
                <a:solidFill>
                  <a:srgbClr val="202122"/>
                </a:solidFill>
                <a:ea typeface="+mn-lt"/>
                <a:cs typeface="+mn-lt"/>
              </a:rPr>
              <a:t>Οι βιταμίνες ρυθμίζουν τις διάφορες αντιδράσεις του μεταβολισμού, ενώ άλλοι μεταβολίτες όπως τα </a:t>
            </a:r>
            <a:r>
              <a:rPr lang="el-GR" sz="1600" dirty="0">
                <a:ea typeface="+mn-lt"/>
                <a:cs typeface="+mn-lt"/>
                <a:hlinkClick r:id="rId3"/>
              </a:rPr>
              <a:t>λίπη</a:t>
            </a:r>
            <a:r>
              <a:rPr lang="el-GR" sz="1600" dirty="0">
                <a:solidFill>
                  <a:srgbClr val="202122"/>
                </a:solidFill>
                <a:ea typeface="+mn-lt"/>
                <a:cs typeface="+mn-lt"/>
              </a:rPr>
              <a:t>, οι </a:t>
            </a:r>
            <a:r>
              <a:rPr lang="el-GR" sz="1600" dirty="0">
                <a:ea typeface="+mn-lt"/>
                <a:cs typeface="+mn-lt"/>
                <a:hlinkClick r:id="rId4"/>
              </a:rPr>
              <a:t>υδατάνθρακες</a:t>
            </a:r>
            <a:r>
              <a:rPr lang="el-GR" sz="1600" dirty="0">
                <a:solidFill>
                  <a:srgbClr val="202122"/>
                </a:solidFill>
                <a:ea typeface="+mn-lt"/>
                <a:cs typeface="+mn-lt"/>
              </a:rPr>
              <a:t> και οι </a:t>
            </a:r>
            <a:r>
              <a:rPr lang="el-GR" sz="1600" dirty="0">
                <a:ea typeface="+mn-lt"/>
                <a:cs typeface="+mn-lt"/>
                <a:hlinkClick r:id="rId5"/>
              </a:rPr>
              <a:t>πρωτεΐνες</a:t>
            </a:r>
            <a:r>
              <a:rPr lang="el-GR" sz="1600">
                <a:solidFill>
                  <a:srgbClr val="202122"/>
                </a:solidFill>
                <a:ea typeface="+mn-lt"/>
                <a:cs typeface="+mn-lt"/>
              </a:rPr>
              <a:t> χρησιμοποιούνται ως πρώτη ύλη αυτών των αντιδράσεων. Έλλειψη μιας βιταμίνης</a:t>
            </a:r>
            <a:r>
              <a:rPr lang="el-GR" sz="3600" baseline="30000" dirty="0">
                <a:ea typeface="+mn-lt"/>
                <a:cs typeface="+mn-lt"/>
                <a:hlinkClick r:id="rId6"/>
              </a:rPr>
              <a:t>[2]</a:t>
            </a:r>
            <a:r>
              <a:rPr lang="el-GR" sz="1600">
                <a:solidFill>
                  <a:srgbClr val="202122"/>
                </a:solidFill>
                <a:ea typeface="+mn-lt"/>
                <a:cs typeface="+mn-lt"/>
              </a:rPr>
              <a:t> σταματάει τις ειδικές μεταβολικές εργασίες και μπορεί να αλλάξει τη μεταβολική ισορροπία στον οργανισμό. Οι </a:t>
            </a:r>
            <a:r>
              <a:rPr lang="el-GR" sz="1600" err="1">
                <a:solidFill>
                  <a:srgbClr val="202122"/>
                </a:solidFill>
                <a:ea typeface="+mn-lt"/>
                <a:cs typeface="+mn-lt"/>
              </a:rPr>
              <a:t>υδατοδιαλυτές</a:t>
            </a:r>
            <a:r>
              <a:rPr lang="el-GR" sz="1600">
                <a:solidFill>
                  <a:srgbClr val="202122"/>
                </a:solidFill>
                <a:ea typeface="+mn-lt"/>
                <a:cs typeface="+mn-lt"/>
              </a:rPr>
              <a:t> βιταμίνες συμμετέχουν στη μεταφορά ενέργειας και στο μεταβολισμό των πρωτεϊνών , των υδατανθράκων και των λιπών. Μερικές από τις λιποδιαλυτές βιταμίνες αποτελούν βασικό τμήμα των βιολογικών μεμβρανών και παίζουν σημαντικό ρόλο στη διατήρηση της λειτουργικής ακεραιότητας τους. Ορισμένες δρουν σε γενετικό επίπεδο και ελέγχουν τη σύνθεση ορισμένων ενζύμων. Παντελής ή μερική στέρηση μίας ή περισσότερων βιταμινών από τον οργανισμό προκαλεί διάφορες παθολογικές καταστάσεις (αβιταμίνωση ή υποβιταμίνωση). Σε ορισμένες περιπτώσεις παρατηρούνται διαταραχές του οργανισμού, εξαιτίας πολύ μεγάλων δόσεων βιταμινών (υπερβιταμινώσεις) που είναι αντίστοιχες με αυτές της παντελούς έλλειψης.</a:t>
            </a:r>
            <a:endParaRPr lang="el-GR" sz="1600"/>
          </a:p>
        </p:txBody>
      </p:sp>
    </p:spTree>
    <p:extLst>
      <p:ext uri="{BB962C8B-B14F-4D97-AF65-F5344CB8AC3E}">
        <p14:creationId xmlns:p14="http://schemas.microsoft.com/office/powerpoint/2010/main" val="121090995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Ευρεία οθόνη</PresentationFormat>
  <Paragraphs>0</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Υγιεινά φαγητά</vt:lpstr>
      <vt:lpstr>υδατάνθρακες </vt:lpstr>
      <vt:lpstr>πρωτεΐνες </vt:lpstr>
      <vt:lpstr>λιπαρά </vt:lpstr>
      <vt:lpstr>βιταμίνες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66</cp:revision>
  <dcterms:created xsi:type="dcterms:W3CDTF">2024-10-16T17:02:48Z</dcterms:created>
  <dcterms:modified xsi:type="dcterms:W3CDTF">2024-10-17T17:56:43Z</dcterms:modified>
</cp:coreProperties>
</file>