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58" d="100"/>
          <a:sy n="58" d="100"/>
        </p:scale>
        <p:origin x="99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97807A-B1D2-6F12-1B04-D3B1F13FDC2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116BB720-D116-EAEC-B6B0-EB8D78D832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65A1889B-D30F-2E60-A5F7-E40BB4AB484B}"/>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08782634-6D09-A914-D734-DF593854B30A}"/>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813067E-6643-B066-7CBD-45C802F1A9DC}"/>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3803566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1F4204-662A-68DA-9C1C-B1B95D2DD23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4EC0D193-309E-D670-3DC6-B2B2D2E6A2D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57E8EB23-59E6-621B-F605-5406486417D8}"/>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6A8CA77B-F657-DE3D-86DA-2CA8272576D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0BB2C254-E180-3C1F-CD0C-3C872888D3D6}"/>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903455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85791EA-715C-F48D-017B-290DDCB2ACD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A36E9914-DEBB-C3DD-7451-72B92490216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7B163ABC-5062-8F0F-2C7A-31384AB2D847}"/>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84649408-2DF6-CFBA-628F-C61B788C901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FC7858E8-588F-94C0-F1A9-9A59585A8349}"/>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388006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203FA6-C417-C645-17CE-FB68D5059BF4}"/>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2E73A0D3-4668-B2A5-58CF-0365AC4CCD4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3637630D-AB74-E571-BD1E-6C57E19FBC74}"/>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1104172B-966C-507B-B7D4-E3896767BB8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F996116-1F3F-BAE7-4C39-BCDF8F63A81B}"/>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1528186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C1DBDC-E5E6-9A27-DAE2-7453C4BE692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9E685F90-BAE7-D5EB-5347-6617843EFD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DBB5ACF-8639-3161-BF84-DBE487D41BCC}"/>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2DAA5C35-26C2-097D-A39F-42F0FB353DC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D008795-9856-E183-17EB-B15B07450785}"/>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3835239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863FCA-0BE5-6AB9-65EF-83182A6EED3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09F07022-30D8-DD91-7AA4-2F12DB1BF8E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2C51063B-45C4-875A-F905-3B21A2697C7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8B13F796-7DDA-3082-8EC5-5BC43EAFF929}"/>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6" name="Θέση υποσέλιδου 5">
            <a:extLst>
              <a:ext uri="{FF2B5EF4-FFF2-40B4-BE49-F238E27FC236}">
                <a16:creationId xmlns:a16="http://schemas.microsoft.com/office/drawing/2014/main" id="{FF6A1B9E-F36C-D770-5844-6261F573B5A7}"/>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3156BA92-2F54-6797-5EC3-BC8E6E50B820}"/>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224924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A6A906-B31B-42C1-28C6-6E617C1DC93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8AEDAFEF-C12D-3302-64F9-11EE5D7196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E2D58A0-DE94-7C93-819C-A6A6F0A9831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409D74DE-0FCA-B015-F060-119F84DEB3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C66114F-1FC0-15B7-CAA7-FC22472D1D4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E0C2B984-D038-275F-D289-36ED7AB0CD45}"/>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8" name="Θέση υποσέλιδου 7">
            <a:extLst>
              <a:ext uri="{FF2B5EF4-FFF2-40B4-BE49-F238E27FC236}">
                <a16:creationId xmlns:a16="http://schemas.microsoft.com/office/drawing/2014/main" id="{5C5986F0-3313-67F0-4974-FD001AE6620F}"/>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ED1200B3-DA28-A1F7-A12D-745591B9117E}"/>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144854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D5CDEC-4FAE-1DC7-0A21-24D9F35AEFE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18E161D3-320B-A258-1C0F-FB4783FB284E}"/>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4" name="Θέση υποσέλιδου 3">
            <a:extLst>
              <a:ext uri="{FF2B5EF4-FFF2-40B4-BE49-F238E27FC236}">
                <a16:creationId xmlns:a16="http://schemas.microsoft.com/office/drawing/2014/main" id="{5CEE64E9-6142-BADB-28C7-E48431694925}"/>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BA4C635C-2F88-EB54-66FF-86032F05DC97}"/>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73138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81E9DCB-4335-4B4A-CD79-8C7AFB0DF683}"/>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3" name="Θέση υποσέλιδου 2">
            <a:extLst>
              <a:ext uri="{FF2B5EF4-FFF2-40B4-BE49-F238E27FC236}">
                <a16:creationId xmlns:a16="http://schemas.microsoft.com/office/drawing/2014/main" id="{7C01E6F3-CC99-85D3-D23E-3381CFE17D7E}"/>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99BB9AEA-A9D8-4E49-C067-0E565974033F}"/>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1192040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E7B3C8-6EAE-A4E9-B672-B095B2458B8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070FF692-DA21-004D-CABB-E45636928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16B625A6-D0C3-B35B-F936-EF1B7AC3E0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04B60A5-1941-72AC-9E27-191A2F291DFE}"/>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6" name="Θέση υποσέλιδου 5">
            <a:extLst>
              <a:ext uri="{FF2B5EF4-FFF2-40B4-BE49-F238E27FC236}">
                <a16:creationId xmlns:a16="http://schemas.microsoft.com/office/drawing/2014/main" id="{51CFB697-DE43-8B5F-5B94-F10833D62334}"/>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0FA075D4-931B-C93C-BAFC-6CB39A8DFBA9}"/>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2617784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780747-A69B-0503-8074-8A110EC5095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FA18CD24-233B-AFC8-CD7A-2322571AEA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F5C0DD88-7A31-C0EE-4AF9-2904F1D6AD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C70C08C-48FF-37F8-2244-3C4CEB9B3A6C}"/>
              </a:ext>
            </a:extLst>
          </p:cNvPr>
          <p:cNvSpPr>
            <a:spLocks noGrp="1"/>
          </p:cNvSpPr>
          <p:nvPr>
            <p:ph type="dt" sz="half" idx="10"/>
          </p:nvPr>
        </p:nvSpPr>
        <p:spPr/>
        <p:txBody>
          <a:bodyPr/>
          <a:lstStyle/>
          <a:p>
            <a:fld id="{E42B1847-F741-4EB5-A4C1-F5C3D6351FD8}" type="datetimeFigureOut">
              <a:rPr lang="en-US" smtClean="0"/>
              <a:t>10/17/2024</a:t>
            </a:fld>
            <a:endParaRPr lang="en-US"/>
          </a:p>
        </p:txBody>
      </p:sp>
      <p:sp>
        <p:nvSpPr>
          <p:cNvPr id="6" name="Θέση υποσέλιδου 5">
            <a:extLst>
              <a:ext uri="{FF2B5EF4-FFF2-40B4-BE49-F238E27FC236}">
                <a16:creationId xmlns:a16="http://schemas.microsoft.com/office/drawing/2014/main" id="{5A094478-4BC3-94E5-EFA6-66B191FF0553}"/>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DBBEBF8C-BA32-2842-C1C8-8D67A736D82A}"/>
              </a:ext>
            </a:extLst>
          </p:cNvPr>
          <p:cNvSpPr>
            <a:spLocks noGrp="1"/>
          </p:cNvSpPr>
          <p:nvPr>
            <p:ph type="sldNum" sz="quarter" idx="12"/>
          </p:nvPr>
        </p:nvSpPr>
        <p:spPr/>
        <p:txBody>
          <a:bodyPr/>
          <a:lstStyle/>
          <a:p>
            <a:fld id="{EE664021-FFCA-4A80-BF09-C2C26107C116}" type="slidenum">
              <a:rPr lang="en-US" smtClean="0"/>
              <a:t>‹#›</a:t>
            </a:fld>
            <a:endParaRPr lang="en-US"/>
          </a:p>
        </p:txBody>
      </p:sp>
    </p:spTree>
    <p:extLst>
      <p:ext uri="{BB962C8B-B14F-4D97-AF65-F5344CB8AC3E}">
        <p14:creationId xmlns:p14="http://schemas.microsoft.com/office/powerpoint/2010/main" val="2493202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42DDB4D-5AE4-C88D-5545-B2A4A6831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2F3CE927-FFC4-9DDA-C1CC-F5830DB61A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C7465D28-05BB-4FBF-7A96-8F2A2BC9AE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2B1847-F741-4EB5-A4C1-F5C3D6351FD8}" type="datetimeFigureOut">
              <a:rPr lang="en-US" smtClean="0"/>
              <a:t>10/17/2024</a:t>
            </a:fld>
            <a:endParaRPr lang="en-US"/>
          </a:p>
        </p:txBody>
      </p:sp>
      <p:sp>
        <p:nvSpPr>
          <p:cNvPr id="5" name="Θέση υποσέλιδου 4">
            <a:extLst>
              <a:ext uri="{FF2B5EF4-FFF2-40B4-BE49-F238E27FC236}">
                <a16:creationId xmlns:a16="http://schemas.microsoft.com/office/drawing/2014/main" id="{372B8BA6-F055-FEAB-5581-51AB98E329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53FAA91F-D104-7984-1AB2-5CB5509AAC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64021-FFCA-4A80-BF09-C2C26107C116}" type="slidenum">
              <a:rPr lang="en-US" smtClean="0"/>
              <a:t>‹#›</a:t>
            </a:fld>
            <a:endParaRPr lang="en-US"/>
          </a:p>
        </p:txBody>
      </p:sp>
    </p:spTree>
    <p:extLst>
      <p:ext uri="{BB962C8B-B14F-4D97-AF65-F5344CB8AC3E}">
        <p14:creationId xmlns:p14="http://schemas.microsoft.com/office/powerpoint/2010/main" val="3259268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l.wikipedia.org/wiki/%CE%A0%CE%B1%CF%80%CE%BF%CF%8D%CE%B1_%CE%9D%CE%AD%CE%B1_%CE%93%CE%BF%CF%85%CE%B9%CE%BD%CE%AD%CE%B1" TargetMode="External"/><Relationship Id="rId13" Type="http://schemas.openxmlformats.org/officeDocument/2006/relationships/hyperlink" Target="https://el.wikipedia.org/wiki/%CE%9C%CF%80%CE%B1%CE%BD%CE%AC%CE%BD%CE%B1#cite_note-4" TargetMode="External"/><Relationship Id="rId3" Type="http://schemas.openxmlformats.org/officeDocument/2006/relationships/hyperlink" Target="https://el.wikipedia.org/wiki/%CE%A6%CF%81%CE%BF%CF%8D%CF%84%CE%B1" TargetMode="External"/><Relationship Id="rId7" Type="http://schemas.openxmlformats.org/officeDocument/2006/relationships/hyperlink" Target="https://el.wikipedia.org/wiki/%CE%9C%CF%80%CE%B1%CE%BD%CE%AC%CE%BD%CE%B1#cite_note-1" TargetMode="External"/><Relationship Id="rId12" Type="http://schemas.openxmlformats.org/officeDocument/2006/relationships/hyperlink" Target="https://el.wikipedia.org/wiki/%CE%9A%CE%B1%CE%BC%CE%B5%CF%81%CE%BF%CF%8D%CE%BD" TargetMode="External"/><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hyperlink" Target="https://el.wikipedia.org/wiki/%CE%92%CE%B9%CF%84%CE%B1%CE%BC%CE%AF%CE%BD%CE%B7" TargetMode="External"/><Relationship Id="rId11" Type="http://schemas.openxmlformats.org/officeDocument/2006/relationships/hyperlink" Target="https://el.wikipedia.org/w/index.php?title=%CE%A6%CF%85%CF%84%CF%8C%CE%BB%CE%B9%CE%B8%CE%BF%CF%82&amp;action=edit&amp;redlink=1" TargetMode="External"/><Relationship Id="rId5" Type="http://schemas.openxmlformats.org/officeDocument/2006/relationships/hyperlink" Target="https://el.wikipedia.org/wiki/%CE%9C%CF%80%CE%B1%CE%BD%CE%B1%CE%BD%CE%B9%CE%AC" TargetMode="External"/><Relationship Id="rId10" Type="http://schemas.openxmlformats.org/officeDocument/2006/relationships/hyperlink" Target="https://el.wikipedia.org/wiki/%CE%9C%CF%80%CE%B1%CE%BD%CE%AC%CE%BD%CE%B1#cite_note-3" TargetMode="External"/><Relationship Id="rId4" Type="http://schemas.openxmlformats.org/officeDocument/2006/relationships/hyperlink" Target="https://el.wikipedia.org/wiki/%CE%9A%CE%B1%CF%81%CF%80%CF%8C%CF%82" TargetMode="External"/><Relationship Id="rId9" Type="http://schemas.openxmlformats.org/officeDocument/2006/relationships/hyperlink" Target="https://el.wikipedia.org/wiki/%CE%9C%CF%80%CE%B1%CE%BD%CE%AC%CE%BD%CE%B1#cite_note-apscience-2" TargetMode="External"/><Relationship Id="rId14" Type="http://schemas.openxmlformats.org/officeDocument/2006/relationships/hyperlink" Target="https://el.wikipedia.org/wiki/%CE%91%CF%86%CF%81%CE%B9%CE%BA%CE%A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9C6A99-88AF-23DC-61AC-75C2F9CB67DD}"/>
              </a:ext>
            </a:extLst>
          </p:cNvPr>
          <p:cNvSpPr>
            <a:spLocks noGrp="1"/>
          </p:cNvSpPr>
          <p:nvPr>
            <p:ph type="ctrTitle"/>
          </p:nvPr>
        </p:nvSpPr>
        <p:spPr/>
        <p:txBody>
          <a:bodyPr/>
          <a:lstStyle/>
          <a:p>
            <a:r>
              <a:rPr lang="el-GR" dirty="0"/>
              <a:t>ΦΡΟΥΤΑ</a:t>
            </a:r>
            <a:endParaRPr lang="en-US" dirty="0"/>
          </a:p>
        </p:txBody>
      </p:sp>
      <p:sp>
        <p:nvSpPr>
          <p:cNvPr id="3" name="Υπότιτλος 2">
            <a:extLst>
              <a:ext uri="{FF2B5EF4-FFF2-40B4-BE49-F238E27FC236}">
                <a16:creationId xmlns:a16="http://schemas.microsoft.com/office/drawing/2014/main" id="{8F54F5E5-5467-755F-4114-182CE9727EB5}"/>
              </a:ext>
            </a:extLst>
          </p:cNvPr>
          <p:cNvSpPr>
            <a:spLocks noGrp="1"/>
          </p:cNvSpPr>
          <p:nvPr>
            <p:ph type="subTitle" idx="1"/>
          </p:nvPr>
        </p:nvSpPr>
        <p:spPr/>
        <p:txBody>
          <a:bodyPr/>
          <a:lstStyle/>
          <a:p>
            <a:r>
              <a:rPr lang="el-GR" dirty="0"/>
              <a:t>ΑΛΕΞΑΝΔΡΟΣ</a:t>
            </a:r>
            <a:endParaRPr lang="en-US" dirty="0"/>
          </a:p>
        </p:txBody>
      </p:sp>
    </p:spTree>
    <p:extLst>
      <p:ext uri="{BB962C8B-B14F-4D97-AF65-F5344CB8AC3E}">
        <p14:creationId xmlns:p14="http://schemas.microsoft.com/office/powerpoint/2010/main" val="3274163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DBF35-29FF-340A-C112-E8EC56FAD4EB}"/>
              </a:ext>
            </a:extLst>
          </p:cNvPr>
          <p:cNvSpPr>
            <a:spLocks noGrp="1"/>
          </p:cNvSpPr>
          <p:nvPr>
            <p:ph type="title"/>
          </p:nvPr>
        </p:nvSpPr>
        <p:spPr/>
        <p:txBody>
          <a:bodyPr/>
          <a:lstStyle/>
          <a:p>
            <a:r>
              <a:rPr lang="el-GR" dirty="0"/>
              <a:t>                               ΜΠΑΝΑΝΑ</a:t>
            </a:r>
            <a:endParaRPr lang="en-US" dirty="0"/>
          </a:p>
        </p:txBody>
      </p:sp>
      <p:sp>
        <p:nvSpPr>
          <p:cNvPr id="4" name="Θέση κειμένου 3">
            <a:extLst>
              <a:ext uri="{FF2B5EF4-FFF2-40B4-BE49-F238E27FC236}">
                <a16:creationId xmlns:a16="http://schemas.microsoft.com/office/drawing/2014/main" id="{0D9B9AA4-488D-622A-3FA7-8A8A5B76EF13}"/>
              </a:ext>
            </a:extLst>
          </p:cNvPr>
          <p:cNvSpPr>
            <a:spLocks noGrp="1"/>
          </p:cNvSpPr>
          <p:nvPr>
            <p:ph type="body" idx="1"/>
          </p:nvPr>
        </p:nvSpPr>
        <p:spPr/>
        <p:txBody>
          <a:bodyPr>
            <a:normAutofit fontScale="85000" lnSpcReduction="20000"/>
          </a:bodyPr>
          <a:lstStyle/>
          <a:p>
            <a:endParaRPr lang="en-US"/>
          </a:p>
        </p:txBody>
      </p:sp>
      <p:pic>
        <p:nvPicPr>
          <p:cNvPr id="9" name="Θέση περιεχομένου 8">
            <a:extLst>
              <a:ext uri="{FF2B5EF4-FFF2-40B4-BE49-F238E27FC236}">
                <a16:creationId xmlns:a16="http://schemas.microsoft.com/office/drawing/2014/main" id="{F4DA8B09-4FB1-B18C-56D6-1E994194D116}"/>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563757" y="2843281"/>
            <a:ext cx="3790121" cy="3684588"/>
          </a:xfrm>
        </p:spPr>
      </p:pic>
      <p:sp>
        <p:nvSpPr>
          <p:cNvPr id="6" name="Θέση κειμένου 5">
            <a:extLst>
              <a:ext uri="{FF2B5EF4-FFF2-40B4-BE49-F238E27FC236}">
                <a16:creationId xmlns:a16="http://schemas.microsoft.com/office/drawing/2014/main" id="{F2078CF1-ECFC-B892-C183-0F7EB1484F6A}"/>
              </a:ext>
            </a:extLst>
          </p:cNvPr>
          <p:cNvSpPr>
            <a:spLocks noGrp="1"/>
          </p:cNvSpPr>
          <p:nvPr>
            <p:ph type="body" sz="quarter" idx="3"/>
          </p:nvPr>
        </p:nvSpPr>
        <p:spPr>
          <a:xfrm>
            <a:off x="6480313" y="1948070"/>
            <a:ext cx="5049700" cy="4241593"/>
          </a:xfrm>
        </p:spPr>
        <p:txBody>
          <a:bodyPr>
            <a:normAutofit fontScale="85000" lnSpcReduction="20000"/>
          </a:bodyPr>
          <a:lstStyle/>
          <a:p>
            <a:r>
              <a:rPr lang="el-GR" b="0" i="0" dirty="0">
                <a:solidFill>
                  <a:srgbClr val="202122"/>
                </a:solidFill>
                <a:effectLst/>
                <a:latin typeface="Arial" panose="020B0604020202020204" pitchFamily="34" charset="0"/>
              </a:rPr>
              <a:t>Η </a:t>
            </a:r>
            <a:r>
              <a:rPr lang="el-GR" b="1" i="0" dirty="0">
                <a:solidFill>
                  <a:srgbClr val="202122"/>
                </a:solidFill>
                <a:effectLst/>
                <a:latin typeface="Arial" panose="020B0604020202020204" pitchFamily="34" charset="0"/>
              </a:rPr>
              <a:t>μπανάνα</a:t>
            </a:r>
            <a:r>
              <a:rPr lang="el-GR" b="0" i="0" dirty="0">
                <a:solidFill>
                  <a:srgbClr val="202122"/>
                </a:solidFill>
                <a:effectLst/>
                <a:latin typeface="Arial" panose="020B0604020202020204" pitchFamily="34" charset="0"/>
              </a:rPr>
              <a:t> είναι τροπικό </a:t>
            </a:r>
            <a:r>
              <a:rPr lang="el-GR" b="0" i="0" u="none" strike="noStrike" dirty="0">
                <a:effectLst/>
                <a:latin typeface="Arial" panose="020B0604020202020204" pitchFamily="34" charset="0"/>
                <a:hlinkClick r:id="rId3" tooltip="Φρούτα"/>
              </a:rPr>
              <a:t>φρούτο</a:t>
            </a:r>
            <a:r>
              <a:rPr lang="el-GR" b="0" i="0" dirty="0">
                <a:solidFill>
                  <a:srgbClr val="202122"/>
                </a:solidFill>
                <a:effectLst/>
                <a:latin typeface="Arial" panose="020B0604020202020204" pitchFamily="34" charset="0"/>
              </a:rPr>
              <a:t>, </a:t>
            </a:r>
            <a:r>
              <a:rPr lang="el-GR" b="0" i="0" u="none" strike="noStrike" dirty="0">
                <a:effectLst/>
                <a:latin typeface="Arial" panose="020B0604020202020204" pitchFamily="34" charset="0"/>
                <a:hlinkClick r:id="rId4" tooltip="Καρπός"/>
              </a:rPr>
              <a:t>καρπός</a:t>
            </a:r>
            <a:r>
              <a:rPr lang="el-GR" b="0" i="0" dirty="0">
                <a:solidFill>
                  <a:srgbClr val="202122"/>
                </a:solidFill>
                <a:effectLst/>
                <a:latin typeface="Arial" panose="020B0604020202020204" pitchFamily="34" charset="0"/>
              </a:rPr>
              <a:t> της </a:t>
            </a:r>
            <a:r>
              <a:rPr lang="el-GR" b="0" i="0" u="none" strike="noStrike" dirty="0">
                <a:effectLst/>
                <a:latin typeface="Arial" panose="020B0604020202020204" pitchFamily="34" charset="0"/>
                <a:hlinkClick r:id="rId5" tooltip="Μπανανιά"/>
              </a:rPr>
              <a:t>μπανανιάς</a:t>
            </a:r>
            <a:r>
              <a:rPr lang="el-GR" b="0" i="0" dirty="0">
                <a:solidFill>
                  <a:srgbClr val="202122"/>
                </a:solidFill>
                <a:effectLst/>
                <a:latin typeface="Arial" panose="020B0604020202020204" pitchFamily="34" charset="0"/>
              </a:rPr>
              <a:t>. Περιέχει </a:t>
            </a:r>
            <a:r>
              <a:rPr lang="el-GR" b="0" i="0" u="none" strike="noStrike" dirty="0">
                <a:effectLst/>
                <a:latin typeface="Arial" panose="020B0604020202020204" pitchFamily="34" charset="0"/>
                <a:hlinkClick r:id="rId6" tooltip="Βιταμίνη"/>
              </a:rPr>
              <a:t>βιταμίνες</a:t>
            </a:r>
            <a:r>
              <a:rPr lang="el-GR" b="0" i="0" dirty="0">
                <a:solidFill>
                  <a:srgbClr val="202122"/>
                </a:solidFill>
                <a:effectLst/>
                <a:latin typeface="Arial" panose="020B0604020202020204" pitchFamily="34" charset="0"/>
              </a:rPr>
              <a:t> A, B, C, Ε </a:t>
            </a:r>
            <a:r>
              <a:rPr lang="el-GR" b="0" i="0" u="none" strike="noStrike" baseline="30000" dirty="0">
                <a:solidFill>
                  <a:srgbClr val="202122"/>
                </a:solidFill>
                <a:effectLst/>
                <a:latin typeface="Arial" panose="020B0604020202020204" pitchFamily="34" charset="0"/>
                <a:hlinkClick r:id="rId7"/>
              </a:rPr>
              <a:t>[1]</a:t>
            </a:r>
            <a:r>
              <a:rPr lang="el-GR" b="0" i="0" dirty="0">
                <a:solidFill>
                  <a:srgbClr val="202122"/>
                </a:solidFill>
                <a:effectLst/>
                <a:latin typeface="Arial" panose="020B0604020202020204" pitchFamily="34" charset="0"/>
              </a:rPr>
              <a:t>. Καταναλώνεται συνήθως ωμή, αν και μπορεί να φαγωθεί τηγανητή, ψητή και αποξηραμένη, σε στρογγυλές επίπεδες φέτες. Για τη διατήρησή της μπορεί μετά την ξήρανση να τριφτεί σε αλεύρι. Είναι φυτό γηγενές της τροπικής ζώνης και πιθανώς εξημερώθηκε για πρώτη φορά στην </a:t>
            </a:r>
            <a:r>
              <a:rPr lang="el-GR" b="0" i="0" u="none" strike="noStrike" dirty="0">
                <a:effectLst/>
                <a:latin typeface="Arial" panose="020B0604020202020204" pitchFamily="34" charset="0"/>
                <a:hlinkClick r:id="rId8" tooltip="Παπούα Νέα Γουινέα"/>
              </a:rPr>
              <a:t>Παπούα Νέα Γουινέα</a:t>
            </a:r>
            <a:r>
              <a:rPr lang="el-GR" b="0" i="0" dirty="0">
                <a:solidFill>
                  <a:srgbClr val="202122"/>
                </a:solidFill>
                <a:effectLst/>
                <a:latin typeface="Arial" panose="020B0604020202020204" pitchFamily="34" charset="0"/>
              </a:rPr>
              <a:t>. </a:t>
            </a:r>
            <a:r>
              <a:rPr lang="el-GR" b="0" i="0" u="none" strike="noStrike" baseline="30000" dirty="0">
                <a:solidFill>
                  <a:srgbClr val="202122"/>
                </a:solidFill>
                <a:effectLst/>
                <a:latin typeface="Arial" panose="020B0604020202020204" pitchFamily="34" charset="0"/>
                <a:hlinkClick r:id="rId9"/>
              </a:rPr>
              <a:t>[2]</a:t>
            </a:r>
            <a:r>
              <a:rPr lang="el-GR" b="0" i="0" dirty="0">
                <a:solidFill>
                  <a:srgbClr val="202122"/>
                </a:solidFill>
                <a:effectLst/>
                <a:latin typeface="Arial" panose="020B0604020202020204" pitchFamily="34" charset="0"/>
              </a:rPr>
              <a:t> Σήμερα καλλιεργείται κυρίως μόνο στην τροπική ζώνη</a:t>
            </a:r>
            <a:r>
              <a:rPr lang="el-GR" b="0" i="0" u="sng" baseline="30000" dirty="0">
                <a:solidFill>
                  <a:srgbClr val="202122"/>
                </a:solidFill>
                <a:effectLst/>
                <a:latin typeface="Arial" panose="020B0604020202020204" pitchFamily="34" charset="0"/>
                <a:hlinkClick r:id="rId10"/>
              </a:rPr>
              <a:t>[3]</a:t>
            </a:r>
            <a:r>
              <a:rPr lang="el-GR" b="0" i="0" dirty="0">
                <a:solidFill>
                  <a:srgbClr val="202122"/>
                </a:solidFill>
                <a:effectLst/>
                <a:latin typeface="Arial" panose="020B0604020202020204" pitchFamily="34" charset="0"/>
              </a:rPr>
              <a:t>. Ορισμένες πρόσφατες ανακαλύψεις </a:t>
            </a:r>
            <a:r>
              <a:rPr lang="el-GR" b="0" i="0" u="none" strike="noStrike" dirty="0" err="1">
                <a:effectLst/>
                <a:latin typeface="Arial" panose="020B0604020202020204" pitchFamily="34" charset="0"/>
                <a:hlinkClick r:id="rId11" tooltip="Φυτόλιθος (δεν έχει γραφτεί ακόμα)"/>
              </a:rPr>
              <a:t>φυτολίθων</a:t>
            </a:r>
            <a:r>
              <a:rPr lang="el-GR" b="0" i="0" dirty="0">
                <a:solidFill>
                  <a:srgbClr val="202122"/>
                </a:solidFill>
                <a:effectLst/>
                <a:latin typeface="Arial" panose="020B0604020202020204" pitchFamily="34" charset="0"/>
              </a:rPr>
              <a:t> μπανάνας στο </a:t>
            </a:r>
            <a:r>
              <a:rPr lang="el-GR" b="0" i="0" u="none" strike="noStrike" dirty="0">
                <a:effectLst/>
                <a:latin typeface="Arial" panose="020B0604020202020204" pitchFamily="34" charset="0"/>
                <a:hlinkClick r:id="rId12" tooltip="Καμερούν"/>
              </a:rPr>
              <a:t>Καμερούν</a:t>
            </a:r>
            <a:r>
              <a:rPr lang="el-GR" b="0" i="0" dirty="0">
                <a:solidFill>
                  <a:srgbClr val="202122"/>
                </a:solidFill>
                <a:effectLst/>
                <a:latin typeface="Arial" panose="020B0604020202020204" pitchFamily="34" charset="0"/>
              </a:rPr>
              <a:t> που χρονολογούνται στην πρώτη χιλιετία π.Χ.</a:t>
            </a:r>
            <a:r>
              <a:rPr lang="el-GR" b="0" i="0" u="none" strike="noStrike" baseline="30000" dirty="0">
                <a:solidFill>
                  <a:srgbClr val="202122"/>
                </a:solidFill>
                <a:effectLst/>
                <a:latin typeface="Arial" panose="020B0604020202020204" pitchFamily="34" charset="0"/>
                <a:hlinkClick r:id="rId13"/>
              </a:rPr>
              <a:t>[4]</a:t>
            </a:r>
            <a:r>
              <a:rPr lang="el-GR" b="0" i="0" dirty="0">
                <a:solidFill>
                  <a:srgbClr val="202122"/>
                </a:solidFill>
                <a:effectLst/>
                <a:latin typeface="Arial" panose="020B0604020202020204" pitchFamily="34" charset="0"/>
              </a:rPr>
              <a:t> πυροδότησαν μια διεθνή συζήτηση για την αρχαιότητα της καλλιέργειας της μπανάνας στην </a:t>
            </a:r>
            <a:r>
              <a:rPr lang="el-GR" b="0" i="0" u="none" strike="noStrike" dirty="0">
                <a:effectLst/>
                <a:latin typeface="Arial" panose="020B0604020202020204" pitchFamily="34" charset="0"/>
                <a:hlinkClick r:id="rId14" tooltip="Αφρική"/>
              </a:rPr>
              <a:t>Αφρική</a:t>
            </a:r>
            <a:r>
              <a:rPr lang="el-GR" b="0" i="0" dirty="0">
                <a:solidFill>
                  <a:srgbClr val="202122"/>
                </a:solidFill>
                <a:effectLst/>
                <a:latin typeface="Arial" panose="020B0604020202020204" pitchFamily="34" charset="0"/>
              </a:rPr>
              <a:t>.</a:t>
            </a:r>
            <a:endParaRPr lang="en-US" dirty="0"/>
          </a:p>
        </p:txBody>
      </p:sp>
      <p:sp>
        <p:nvSpPr>
          <p:cNvPr id="7" name="Θέση περιεχομένου 6">
            <a:extLst>
              <a:ext uri="{FF2B5EF4-FFF2-40B4-BE49-F238E27FC236}">
                <a16:creationId xmlns:a16="http://schemas.microsoft.com/office/drawing/2014/main" id="{2485C991-3F93-DF44-AEBF-000BFA8D7134}"/>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4054607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267E71-8424-AE7C-FE45-B44728A5ED72}"/>
              </a:ext>
            </a:extLst>
          </p:cNvPr>
          <p:cNvSpPr>
            <a:spLocks noGrp="1"/>
          </p:cNvSpPr>
          <p:nvPr>
            <p:ph type="title"/>
          </p:nvPr>
        </p:nvSpPr>
        <p:spPr/>
        <p:txBody>
          <a:bodyPr/>
          <a:lstStyle/>
          <a:p>
            <a:r>
              <a:rPr lang="el-GR" dirty="0"/>
              <a:t>                                  ΜΗΛΟ</a:t>
            </a:r>
            <a:endParaRPr lang="en-US" dirty="0"/>
          </a:p>
        </p:txBody>
      </p:sp>
      <p:sp>
        <p:nvSpPr>
          <p:cNvPr id="8" name="Θέση περιεχομένου 7">
            <a:extLst>
              <a:ext uri="{FF2B5EF4-FFF2-40B4-BE49-F238E27FC236}">
                <a16:creationId xmlns:a16="http://schemas.microsoft.com/office/drawing/2014/main" id="{7E8CE72F-AFDA-5D11-8C17-0434E837AA8B}"/>
              </a:ext>
            </a:extLst>
          </p:cNvPr>
          <p:cNvSpPr>
            <a:spLocks noGrp="1"/>
          </p:cNvSpPr>
          <p:nvPr>
            <p:ph sz="half" idx="1"/>
          </p:nvPr>
        </p:nvSpPr>
        <p:spPr/>
        <p:txBody>
          <a:bodyPr>
            <a:normAutofit/>
          </a:bodyPr>
          <a:lstStyle/>
          <a:p>
            <a:endParaRPr lang="en-US" dirty="0"/>
          </a:p>
        </p:txBody>
      </p:sp>
      <p:sp>
        <p:nvSpPr>
          <p:cNvPr id="9" name="Θέση περιεχομένου 8">
            <a:extLst>
              <a:ext uri="{FF2B5EF4-FFF2-40B4-BE49-F238E27FC236}">
                <a16:creationId xmlns:a16="http://schemas.microsoft.com/office/drawing/2014/main" id="{77F41279-9707-28C6-DF4E-F121BA574AFD}"/>
              </a:ext>
            </a:extLst>
          </p:cNvPr>
          <p:cNvSpPr>
            <a:spLocks noGrp="1"/>
          </p:cNvSpPr>
          <p:nvPr>
            <p:ph sz="half" idx="2"/>
          </p:nvPr>
        </p:nvSpPr>
        <p:spPr>
          <a:xfrm>
            <a:off x="6019800" y="1825625"/>
            <a:ext cx="6295967" cy="4815709"/>
          </a:xfrm>
        </p:spPr>
        <p:txBody>
          <a:bodyPr>
            <a:normAutofit/>
          </a:bodyPr>
          <a:lstStyle/>
          <a:p>
            <a:r>
              <a:rPr lang="el-GR" dirty="0"/>
              <a:t>Το μήλο είναι φρούτο , καρπός του δέντρου μηλιά (επιστ.: Μηλέα η ήμερος, λατ. </a:t>
            </a:r>
            <a:r>
              <a:rPr lang="el-GR" dirty="0" err="1"/>
              <a:t>Malus</a:t>
            </a:r>
            <a:r>
              <a:rPr lang="el-GR" dirty="0"/>
              <a:t> </a:t>
            </a:r>
            <a:r>
              <a:rPr lang="el-GR" dirty="0" err="1"/>
              <a:t>domestica</a:t>
            </a:r>
            <a:r>
              <a:rPr lang="el-GR" dirty="0"/>
              <a:t>) της οικογένειας των Ροδοειδών (</a:t>
            </a:r>
            <a:r>
              <a:rPr lang="el-GR" dirty="0" err="1"/>
              <a:t>Rosaceae</a:t>
            </a:r>
            <a:r>
              <a:rPr lang="el-GR" dirty="0"/>
              <a:t>). Είναι ένα από τα πιο διαδεδομένα και ευρύτατα καλλιεργούμενα φρούτα. Το δέντρο είναι φυλλοβόλο και φτάνει τα 5-12 μέτρα ύψος με φύλλα που έχουν ελλειψοειδές σχήμα και μυτερή άκρη. Ανθίζει την άνοιξη με άσπρα άνθη (ελαφρά ροζ στην αρχή), 2.5-3.5 </a:t>
            </a:r>
            <a:r>
              <a:rPr lang="el-GR" dirty="0" err="1"/>
              <a:t>cm</a:t>
            </a:r>
            <a:r>
              <a:rPr lang="el-GR" dirty="0"/>
              <a:t> σε διάμετρο, με πέντε πέταλα</a:t>
            </a:r>
            <a:endParaRPr lang="en-US" dirty="0"/>
          </a:p>
        </p:txBody>
      </p:sp>
      <p:pic>
        <p:nvPicPr>
          <p:cNvPr id="1026" name="Picture 2">
            <a:extLst>
              <a:ext uri="{FF2B5EF4-FFF2-40B4-BE49-F238E27FC236}">
                <a16:creationId xmlns:a16="http://schemas.microsoft.com/office/drawing/2014/main" id="{3EEDEFBE-6414-2E01-962A-F403E96FED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6811" y="2605640"/>
            <a:ext cx="3606336" cy="32556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122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E181E-92E1-24E3-B4F9-CBD6541269F1}"/>
              </a:ext>
            </a:extLst>
          </p:cNvPr>
          <p:cNvSpPr>
            <a:spLocks noGrp="1"/>
          </p:cNvSpPr>
          <p:nvPr>
            <p:ph type="title"/>
          </p:nvPr>
        </p:nvSpPr>
        <p:spPr/>
        <p:txBody>
          <a:bodyPr/>
          <a:lstStyle/>
          <a:p>
            <a:r>
              <a:rPr lang="el-GR" dirty="0"/>
              <a:t>                                  ΑΧΛΑΔΙ</a:t>
            </a:r>
            <a:endParaRPr lang="en-US" dirty="0"/>
          </a:p>
        </p:txBody>
      </p:sp>
      <p:sp>
        <p:nvSpPr>
          <p:cNvPr id="4" name="Θέση περιεχομένου 3">
            <a:extLst>
              <a:ext uri="{FF2B5EF4-FFF2-40B4-BE49-F238E27FC236}">
                <a16:creationId xmlns:a16="http://schemas.microsoft.com/office/drawing/2014/main" id="{E8C46F37-4259-5745-F7DD-9A33ECB5FF83}"/>
              </a:ext>
            </a:extLst>
          </p:cNvPr>
          <p:cNvSpPr>
            <a:spLocks noGrp="1"/>
          </p:cNvSpPr>
          <p:nvPr>
            <p:ph sz="half" idx="1"/>
          </p:nvPr>
        </p:nvSpPr>
        <p:spPr>
          <a:xfrm>
            <a:off x="467139" y="2036762"/>
            <a:ext cx="5181600" cy="4351338"/>
          </a:xfrm>
        </p:spPr>
        <p:txBody>
          <a:bodyPr>
            <a:normAutofit fontScale="62500" lnSpcReduction="20000"/>
          </a:bodyPr>
          <a:lstStyle/>
          <a:p>
            <a:endParaRPr lang="en-US" dirty="0"/>
          </a:p>
        </p:txBody>
      </p:sp>
      <p:sp>
        <p:nvSpPr>
          <p:cNvPr id="5" name="Θέση περιεχομένου 4">
            <a:extLst>
              <a:ext uri="{FF2B5EF4-FFF2-40B4-BE49-F238E27FC236}">
                <a16:creationId xmlns:a16="http://schemas.microsoft.com/office/drawing/2014/main" id="{03E42689-9198-C068-0CF2-DF562529C12F}"/>
              </a:ext>
            </a:extLst>
          </p:cNvPr>
          <p:cNvSpPr>
            <a:spLocks noGrp="1"/>
          </p:cNvSpPr>
          <p:nvPr>
            <p:ph sz="half" idx="2"/>
          </p:nvPr>
        </p:nvSpPr>
        <p:spPr/>
        <p:txBody>
          <a:bodyPr>
            <a:normAutofit fontScale="62500" lnSpcReduction="20000"/>
          </a:bodyPr>
          <a:lstStyle/>
          <a:p>
            <a:r>
              <a:rPr lang="el-GR" dirty="0"/>
              <a:t>Το αχλάδι είναι ο καρπός της αχλαδιάς.</a:t>
            </a:r>
          </a:p>
          <a:p>
            <a:endParaRPr lang="el-GR" dirty="0"/>
          </a:p>
          <a:p>
            <a:r>
              <a:rPr lang="el-GR" dirty="0"/>
              <a:t>Έχει σχήμα μακρύ και στενεύει στο άκρο που βρίσκεται το κοτσάνι ενώ είναι φαρδύ στο κάτω μέρος. Υπάρχουν και ποικιλίες αχλαδιών με σχήμα μήλου. Τα αχλάδια εξωτερικά έχουν χρώμα ανοιχτό πράσινο, πρασινοκίτρινο, κιτρινωπό, ελαφρύ κίτρινο, πράσινο με κόκκινο ανάλογα με την ποικιλία.</a:t>
            </a:r>
          </a:p>
          <a:p>
            <a:endParaRPr lang="el-GR" dirty="0"/>
          </a:p>
          <a:p>
            <a:r>
              <a:rPr lang="el-GR" dirty="0"/>
              <a:t>Εσωτερικά η σάρκα τους είναι συνήθως λευκή πιο μαλακή από τα μήλα και πιο γλυκιά.</a:t>
            </a:r>
          </a:p>
          <a:p>
            <a:endParaRPr lang="el-GR" dirty="0"/>
          </a:p>
          <a:p>
            <a:r>
              <a:rPr lang="el-GR" dirty="0"/>
              <a:t>Υπάρχουν αρκετές ποικιλίες αχλαδιών. Στην Ελλάδα οι κυριότερες είναι η κρυστάλλια που το βάρος του κάθε αχλαδιού είναι από 100-130 γραμμάρια. Το χρώμα τους είναι κιτρινοπράσινο και η σάρκα τους λευκή</a:t>
            </a:r>
            <a:endParaRPr lang="en-US" dirty="0"/>
          </a:p>
        </p:txBody>
      </p:sp>
      <p:pic>
        <p:nvPicPr>
          <p:cNvPr id="2050" name="Picture 2">
            <a:extLst>
              <a:ext uri="{FF2B5EF4-FFF2-40B4-BE49-F238E27FC236}">
                <a16:creationId xmlns:a16="http://schemas.microsoft.com/office/drawing/2014/main" id="{E8D8E22F-72EE-145B-07DD-01CA276D4C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9504" y="2547938"/>
            <a:ext cx="3685347" cy="3629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8067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FE0628-2216-6277-1BD8-BF55313C0CCC}"/>
              </a:ext>
            </a:extLst>
          </p:cNvPr>
          <p:cNvSpPr>
            <a:spLocks noGrp="1"/>
          </p:cNvSpPr>
          <p:nvPr>
            <p:ph type="title"/>
          </p:nvPr>
        </p:nvSpPr>
        <p:spPr/>
        <p:txBody>
          <a:bodyPr/>
          <a:lstStyle/>
          <a:p>
            <a:r>
              <a:rPr lang="el-GR" dirty="0"/>
              <a:t>                                 ΛΕΜΟΝΙ</a:t>
            </a:r>
            <a:endParaRPr lang="en-US" dirty="0"/>
          </a:p>
        </p:txBody>
      </p:sp>
      <p:sp>
        <p:nvSpPr>
          <p:cNvPr id="4" name="Θέση περιεχομένου 3">
            <a:extLst>
              <a:ext uri="{FF2B5EF4-FFF2-40B4-BE49-F238E27FC236}">
                <a16:creationId xmlns:a16="http://schemas.microsoft.com/office/drawing/2014/main" id="{7E59166C-4FE2-8785-D24A-82ADFBA9D270}"/>
              </a:ext>
            </a:extLst>
          </p:cNvPr>
          <p:cNvSpPr>
            <a:spLocks noGrp="1"/>
          </p:cNvSpPr>
          <p:nvPr>
            <p:ph sz="half" idx="1"/>
          </p:nvPr>
        </p:nvSpPr>
        <p:spPr/>
        <p:txBody>
          <a:bodyPr>
            <a:normAutofit fontScale="77500" lnSpcReduction="20000"/>
          </a:bodyPr>
          <a:lstStyle/>
          <a:p>
            <a:endParaRPr lang="en-US" dirty="0"/>
          </a:p>
        </p:txBody>
      </p:sp>
      <p:sp>
        <p:nvSpPr>
          <p:cNvPr id="5" name="Θέση περιεχομένου 4">
            <a:extLst>
              <a:ext uri="{FF2B5EF4-FFF2-40B4-BE49-F238E27FC236}">
                <a16:creationId xmlns:a16="http://schemas.microsoft.com/office/drawing/2014/main" id="{AED90622-E90A-7B4F-719D-B58E9548BC90}"/>
              </a:ext>
            </a:extLst>
          </p:cNvPr>
          <p:cNvSpPr>
            <a:spLocks noGrp="1"/>
          </p:cNvSpPr>
          <p:nvPr>
            <p:ph sz="half" idx="2"/>
          </p:nvPr>
        </p:nvSpPr>
        <p:spPr/>
        <p:txBody>
          <a:bodyPr>
            <a:normAutofit fontScale="77500" lnSpcReduction="20000"/>
          </a:bodyPr>
          <a:lstStyle/>
          <a:p>
            <a:r>
              <a:rPr lang="el-GR" dirty="0"/>
              <a:t>Το λεμόνι είναι ο καρπός του υβριδικού δέντρου λεμονιά (επιστ. Κιτρέα η </a:t>
            </a:r>
            <a:r>
              <a:rPr lang="el-GR" dirty="0" err="1"/>
              <a:t>λεμονέα</a:t>
            </a:r>
            <a:r>
              <a:rPr lang="el-GR" dirty="0"/>
              <a:t>, </a:t>
            </a:r>
            <a:r>
              <a:rPr lang="el-GR" dirty="0" err="1"/>
              <a:t>Citrus</a:t>
            </a:r>
            <a:r>
              <a:rPr lang="el-GR" dirty="0"/>
              <a:t> × </a:t>
            </a:r>
            <a:r>
              <a:rPr lang="el-GR" dirty="0" err="1"/>
              <a:t>limon</a:t>
            </a:r>
            <a:r>
              <a:rPr lang="el-GR" dirty="0"/>
              <a:t>) και ανήκει στην οικογένεια των </a:t>
            </a:r>
            <a:r>
              <a:rPr lang="el-GR" dirty="0" err="1"/>
              <a:t>Ρουτιδών</a:t>
            </a:r>
            <a:r>
              <a:rPr lang="el-GR" dirty="0"/>
              <a:t> (</a:t>
            </a:r>
            <a:r>
              <a:rPr lang="el-GR" dirty="0" err="1"/>
              <a:t>Rutaceae</a:t>
            </a:r>
            <a:r>
              <a:rPr lang="el-GR" dirty="0"/>
              <a:t>) (= εσπεριδοειδών (</a:t>
            </a:r>
            <a:r>
              <a:rPr lang="el-GR" dirty="0" err="1"/>
              <a:t>Hesperidaceae</a:t>
            </a:r>
            <a:r>
              <a:rPr lang="el-GR" dirty="0"/>
              <a:t>)). Ο καρπός αυτός χρησιμοποιείται κυρίως για τον χυμό του, παρόλο που χρησιμοποιούνται επίσης το πιο σαρκώδες μέρος του καρπού και ο φλοιός του, ιδιαίτερα στη μαγειρική. Ο χυμός του λεμονιού περιέχει περίπου 5% κιτρικό οξύ, το οποίο δίνει στα λεμόνια τη χαρακτηριστική ξινή τους γεύση και </a:t>
            </a:r>
            <a:r>
              <a:rPr lang="el-GR" dirty="0" err="1"/>
              <a:t>pH</a:t>
            </a:r>
            <a:r>
              <a:rPr lang="el-GR" dirty="0"/>
              <a:t> από 2 μέχρι 3. Αυτή η οξύτητα καθιστά το λεμόνι φθηνό και εύκολα διαθέσιμο υλικό για χρήση σε εκπαιδευτικά πειράματα χημείας.</a:t>
            </a:r>
            <a:endParaRPr lang="en-US" dirty="0"/>
          </a:p>
        </p:txBody>
      </p:sp>
      <p:pic>
        <p:nvPicPr>
          <p:cNvPr id="3074" name="Picture 2" descr="Citrus limon">
            <a:extLst>
              <a:ext uri="{FF2B5EF4-FFF2-40B4-BE49-F238E27FC236}">
                <a16:creationId xmlns:a16="http://schemas.microsoft.com/office/drawing/2014/main" id="{514A15B7-580B-3229-6CFF-AA774FAB1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808" y="2224881"/>
            <a:ext cx="3856383" cy="3552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606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C59CB-7D15-1CCA-31DB-66EA64E3FB39}"/>
              </a:ext>
            </a:extLst>
          </p:cNvPr>
          <p:cNvSpPr>
            <a:spLocks noGrp="1"/>
          </p:cNvSpPr>
          <p:nvPr>
            <p:ph type="title"/>
          </p:nvPr>
        </p:nvSpPr>
        <p:spPr/>
        <p:txBody>
          <a:bodyPr/>
          <a:lstStyle/>
          <a:p>
            <a:r>
              <a:rPr lang="el-GR" dirty="0"/>
              <a:t>                                ΚΑΡΠΟΥΖΙ</a:t>
            </a:r>
            <a:endParaRPr lang="en-US" dirty="0"/>
          </a:p>
        </p:txBody>
      </p:sp>
      <p:sp>
        <p:nvSpPr>
          <p:cNvPr id="4" name="Θέση περιεχομένου 3">
            <a:extLst>
              <a:ext uri="{FF2B5EF4-FFF2-40B4-BE49-F238E27FC236}">
                <a16:creationId xmlns:a16="http://schemas.microsoft.com/office/drawing/2014/main" id="{B58E2EB5-FBA0-E996-FE7C-A95920DEE73A}"/>
              </a:ext>
            </a:extLst>
          </p:cNvPr>
          <p:cNvSpPr>
            <a:spLocks noGrp="1"/>
          </p:cNvSpPr>
          <p:nvPr>
            <p:ph sz="half" idx="1"/>
          </p:nvPr>
        </p:nvSpPr>
        <p:spPr/>
        <p:txBody>
          <a:bodyPr>
            <a:normAutofit fontScale="62500" lnSpcReduction="20000"/>
          </a:bodyPr>
          <a:lstStyle/>
          <a:p>
            <a:endParaRPr lang="en-US" dirty="0"/>
          </a:p>
        </p:txBody>
      </p:sp>
      <p:sp>
        <p:nvSpPr>
          <p:cNvPr id="5" name="Θέση περιεχομένου 4">
            <a:extLst>
              <a:ext uri="{FF2B5EF4-FFF2-40B4-BE49-F238E27FC236}">
                <a16:creationId xmlns:a16="http://schemas.microsoft.com/office/drawing/2014/main" id="{A21D5171-410F-2EBF-EAB6-43FA959D632B}"/>
              </a:ext>
            </a:extLst>
          </p:cNvPr>
          <p:cNvSpPr>
            <a:spLocks noGrp="1"/>
          </p:cNvSpPr>
          <p:nvPr>
            <p:ph sz="half" idx="2"/>
          </p:nvPr>
        </p:nvSpPr>
        <p:spPr/>
        <p:txBody>
          <a:bodyPr>
            <a:normAutofit fontScale="62500" lnSpcReduction="20000"/>
          </a:bodyPr>
          <a:lstStyle/>
          <a:p>
            <a:r>
              <a:rPr lang="el-GR" dirty="0"/>
              <a:t>Το καρπούζι ή </a:t>
            </a:r>
            <a:r>
              <a:rPr lang="el-GR" dirty="0" err="1"/>
              <a:t>υδροπεπόνι</a:t>
            </a:r>
            <a:r>
              <a:rPr lang="el-GR" dirty="0"/>
              <a:t>, επισήμως ο </a:t>
            </a:r>
            <a:r>
              <a:rPr lang="el-GR" dirty="0" err="1"/>
              <a:t>υδροπέπων</a:t>
            </a:r>
            <a:r>
              <a:rPr lang="el-GR" dirty="0"/>
              <a:t> (επιστ.: </a:t>
            </a:r>
            <a:r>
              <a:rPr lang="el-GR" dirty="0" err="1"/>
              <a:t>Κίτρουλλος</a:t>
            </a:r>
            <a:r>
              <a:rPr lang="el-GR" dirty="0"/>
              <a:t> ο </a:t>
            </a:r>
            <a:r>
              <a:rPr lang="el-GR" dirty="0" err="1"/>
              <a:t>εριώδης</a:t>
            </a:r>
            <a:r>
              <a:rPr lang="el-GR" dirty="0"/>
              <a:t>, </a:t>
            </a:r>
            <a:r>
              <a:rPr lang="el-GR" dirty="0" err="1"/>
              <a:t>Citrullus</a:t>
            </a:r>
            <a:r>
              <a:rPr lang="el-GR" dirty="0"/>
              <a:t> </a:t>
            </a:r>
            <a:r>
              <a:rPr lang="el-GR" dirty="0" err="1"/>
              <a:t>lanatus</a:t>
            </a:r>
            <a:r>
              <a:rPr lang="el-GR" dirty="0"/>
              <a:t>), είναι ένα είδος ανθοφόρων φυτών που μοιάζει με κισσό στην οικογένεια των </a:t>
            </a:r>
            <a:r>
              <a:rPr lang="el-GR" dirty="0" err="1"/>
              <a:t>Κολοκυνθοειδών</a:t>
            </a:r>
            <a:r>
              <a:rPr lang="el-GR" dirty="0"/>
              <a:t> και αρχικά εξημερώθηκε στην Δυτική Αφρική. Πρόκειται για υψηλά καλλιεργούμενο φρούτο, το οποίο προέρχεται από τη νότια Αφρική[εκκρεμεί παραπομπή]]] και έχει πάνω από 1.000 ποικιλίες. Υπάρχουν αποδείξεις καλλιέργειας καρπουζιού από σπόρους (κουκούτσια) σε τάφους Φαραώ στην Αρχαία Αίγυπτο. Το καρπούζι καλλιεργείται σε ευνοϊκά κλίματα, από τροπικές μέχρι και εύκρατες περιοχές παγκοσμίως για τον μεγάλο του καρπό, ο οποίος είναι μούρο, με σκληρό φλοιό και χωρίς εσωτερικές διαιρέσεις και βοτανολογικά λέγεται </a:t>
            </a:r>
            <a:r>
              <a:rPr lang="el-GR" dirty="0" err="1"/>
              <a:t>πέπο</a:t>
            </a:r>
            <a:r>
              <a:rPr lang="el-GR" dirty="0"/>
              <a:t> (</a:t>
            </a:r>
            <a:r>
              <a:rPr lang="el-GR" dirty="0" err="1"/>
              <a:t>pepo</a:t>
            </a:r>
            <a:r>
              <a:rPr lang="el-GR" dirty="0"/>
              <a:t>). Η γλυκιά, ζουμερή σάρκα είναι συνήθως βαθύ κόκκινη έως ροζ, με πολλούς μαύρους σπόρους, αν και υπάρχουν ποικιλίες χωρίς σπόρους</a:t>
            </a:r>
            <a:endParaRPr lang="en-US" dirty="0"/>
          </a:p>
        </p:txBody>
      </p:sp>
      <p:sp>
        <p:nvSpPr>
          <p:cNvPr id="6" name="AutoShape 2">
            <a:extLst>
              <a:ext uri="{FF2B5EF4-FFF2-40B4-BE49-F238E27FC236}">
                <a16:creationId xmlns:a16="http://schemas.microsoft.com/office/drawing/2014/main" id="{8F5FA163-30B8-A247-0FBC-1E06A26591AB}"/>
              </a:ext>
            </a:extLst>
          </p:cNvPr>
          <p:cNvSpPr>
            <a:spLocks noChangeAspect="1" noChangeArrowheads="1"/>
          </p:cNvSpPr>
          <p:nvPr/>
        </p:nvSpPr>
        <p:spPr bwMode="auto">
          <a:xfrm>
            <a:off x="4667250" y="1628775"/>
            <a:ext cx="2857500" cy="3600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100" name="Picture 4">
            <a:extLst>
              <a:ext uri="{FF2B5EF4-FFF2-40B4-BE49-F238E27FC236}">
                <a16:creationId xmlns:a16="http://schemas.microsoft.com/office/drawing/2014/main" id="{E2F3D0AA-6E06-2097-951C-99D12EFA06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2954" y="2102644"/>
            <a:ext cx="2857500" cy="360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644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AF32B4-E74A-DC8E-4305-AD831D2BE7B6}"/>
              </a:ext>
            </a:extLst>
          </p:cNvPr>
          <p:cNvSpPr>
            <a:spLocks noGrp="1"/>
          </p:cNvSpPr>
          <p:nvPr>
            <p:ph type="title"/>
          </p:nvPr>
        </p:nvSpPr>
        <p:spPr/>
        <p:txBody>
          <a:bodyPr/>
          <a:lstStyle/>
          <a:p>
            <a:r>
              <a:rPr lang="el-GR" dirty="0"/>
              <a:t>                            ΜΑΝΤΑΡΙΝΙ</a:t>
            </a:r>
            <a:endParaRPr lang="en-US" dirty="0"/>
          </a:p>
        </p:txBody>
      </p:sp>
      <p:sp>
        <p:nvSpPr>
          <p:cNvPr id="4" name="Θέση περιεχομένου 3">
            <a:extLst>
              <a:ext uri="{FF2B5EF4-FFF2-40B4-BE49-F238E27FC236}">
                <a16:creationId xmlns:a16="http://schemas.microsoft.com/office/drawing/2014/main" id="{859143AE-5BD2-CD3E-391E-AC0888F481AD}"/>
              </a:ext>
            </a:extLst>
          </p:cNvPr>
          <p:cNvSpPr>
            <a:spLocks noGrp="1"/>
          </p:cNvSpPr>
          <p:nvPr>
            <p:ph sz="half" idx="1"/>
          </p:nvPr>
        </p:nvSpPr>
        <p:spPr/>
        <p:txBody>
          <a:bodyPr>
            <a:normAutofit fontScale="92500" lnSpcReduction="20000"/>
          </a:bodyPr>
          <a:lstStyle/>
          <a:p>
            <a:endParaRPr lang="en-US" dirty="0"/>
          </a:p>
        </p:txBody>
      </p:sp>
      <p:sp>
        <p:nvSpPr>
          <p:cNvPr id="5" name="Θέση περιεχομένου 4">
            <a:extLst>
              <a:ext uri="{FF2B5EF4-FFF2-40B4-BE49-F238E27FC236}">
                <a16:creationId xmlns:a16="http://schemas.microsoft.com/office/drawing/2014/main" id="{32BBBFBB-2C89-80E0-9CB8-5056B45C0AF7}"/>
              </a:ext>
            </a:extLst>
          </p:cNvPr>
          <p:cNvSpPr>
            <a:spLocks noGrp="1"/>
          </p:cNvSpPr>
          <p:nvPr>
            <p:ph sz="half" idx="2"/>
          </p:nvPr>
        </p:nvSpPr>
        <p:spPr/>
        <p:txBody>
          <a:bodyPr>
            <a:normAutofit fontScale="92500" lnSpcReduction="20000"/>
          </a:bodyPr>
          <a:lstStyle/>
          <a:p>
            <a:r>
              <a:rPr lang="el-GR" dirty="0"/>
              <a:t>Το μανταρίνι είναι ο καρπός της μανταρινιάς (επιστημονικά: </a:t>
            </a:r>
            <a:r>
              <a:rPr lang="el-GR" dirty="0" err="1"/>
              <a:t>Citrus</a:t>
            </a:r>
            <a:r>
              <a:rPr lang="el-GR" dirty="0"/>
              <a:t> </a:t>
            </a:r>
            <a:r>
              <a:rPr lang="el-GR" dirty="0" err="1"/>
              <a:t>reticulata</a:t>
            </a:r>
            <a:r>
              <a:rPr lang="el-GR" dirty="0"/>
              <a:t>, Κιτρέα η δικτυωτή), ενός μικρού εσπεριδοειδούς δένδρου. Μοιάζει πολύ με το πορτοκάλι[1]. Το σχήμα του δεν είναι σφαιρικό αλλά ελλειψοειδές. Τα μανταρίνια τρώγονται συνήθως ωμά ή σε φρουτοσαλάτες[1]. Το δέντρο είναι πιο ανθεκτικό στην ξηρασία από ό,τι ο καρπός. Το δέντρο είναι αειθαλές, ευαίσθητο και εύκολα καταστρέφεται από το κρύο. Φύεται σε τροπικά και υποτροπικά κλίματα.</a:t>
            </a:r>
            <a:endParaRPr lang="en-US" dirty="0"/>
          </a:p>
        </p:txBody>
      </p:sp>
      <p:pic>
        <p:nvPicPr>
          <p:cNvPr id="5122" name="Picture 2" descr="Μανταρίνια">
            <a:extLst>
              <a:ext uri="{FF2B5EF4-FFF2-40B4-BE49-F238E27FC236}">
                <a16:creationId xmlns:a16="http://schemas.microsoft.com/office/drawing/2014/main" id="{3611400E-0E65-B59C-E28F-D7899D7398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0504" y="2584175"/>
            <a:ext cx="3935895" cy="2994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435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B05AFF-0F24-14AE-783F-E3E15FEC636F}"/>
              </a:ext>
            </a:extLst>
          </p:cNvPr>
          <p:cNvSpPr>
            <a:spLocks noGrp="1"/>
          </p:cNvSpPr>
          <p:nvPr>
            <p:ph type="title"/>
          </p:nvPr>
        </p:nvSpPr>
        <p:spPr/>
        <p:txBody>
          <a:bodyPr/>
          <a:lstStyle/>
          <a:p>
            <a:r>
              <a:rPr lang="el-GR" dirty="0"/>
              <a:t>                                  ΣΤΦΙΛΙ</a:t>
            </a:r>
            <a:endParaRPr lang="en-US" dirty="0"/>
          </a:p>
        </p:txBody>
      </p:sp>
      <p:sp>
        <p:nvSpPr>
          <p:cNvPr id="4" name="Θέση περιεχομένου 3">
            <a:extLst>
              <a:ext uri="{FF2B5EF4-FFF2-40B4-BE49-F238E27FC236}">
                <a16:creationId xmlns:a16="http://schemas.microsoft.com/office/drawing/2014/main" id="{0F0FA543-9537-D550-786A-90E59D105FBC}"/>
              </a:ext>
            </a:extLst>
          </p:cNvPr>
          <p:cNvSpPr>
            <a:spLocks noGrp="1"/>
          </p:cNvSpPr>
          <p:nvPr>
            <p:ph sz="half" idx="1"/>
          </p:nvPr>
        </p:nvSpPr>
        <p:spPr>
          <a:xfrm>
            <a:off x="1043610" y="1825625"/>
            <a:ext cx="5181600" cy="4351338"/>
          </a:xfrm>
        </p:spPr>
        <p:txBody>
          <a:bodyPr>
            <a:normAutofit fontScale="77500" lnSpcReduction="20000"/>
          </a:bodyPr>
          <a:lstStyle/>
          <a:p>
            <a:endParaRPr lang="en-US" dirty="0"/>
          </a:p>
        </p:txBody>
      </p:sp>
      <p:sp>
        <p:nvSpPr>
          <p:cNvPr id="5" name="Θέση περιεχομένου 4">
            <a:extLst>
              <a:ext uri="{FF2B5EF4-FFF2-40B4-BE49-F238E27FC236}">
                <a16:creationId xmlns:a16="http://schemas.microsoft.com/office/drawing/2014/main" id="{1A4D4B3D-DC65-02F8-1221-ED0BD8EB2CA0}"/>
              </a:ext>
            </a:extLst>
          </p:cNvPr>
          <p:cNvSpPr>
            <a:spLocks noGrp="1"/>
          </p:cNvSpPr>
          <p:nvPr>
            <p:ph sz="half" idx="2"/>
          </p:nvPr>
        </p:nvSpPr>
        <p:spPr/>
        <p:txBody>
          <a:bodyPr>
            <a:normAutofit fontScale="77500" lnSpcReduction="20000"/>
          </a:bodyPr>
          <a:lstStyle/>
          <a:p>
            <a:r>
              <a:rPr lang="el-GR" dirty="0"/>
              <a:t>Το σταφύλι είναι ο καρπός του αμπελιού. Το αμπέλι αλλιώς ονομάζεται και κλήμα (</a:t>
            </a:r>
            <a:r>
              <a:rPr lang="el-GR" dirty="0" err="1"/>
              <a:t>Vitis</a:t>
            </a:r>
            <a:r>
              <a:rPr lang="el-GR" dirty="0"/>
              <a:t> </a:t>
            </a:r>
            <a:r>
              <a:rPr lang="el-GR" dirty="0" err="1"/>
              <a:t>Vinifera</a:t>
            </a:r>
            <a:r>
              <a:rPr lang="el-GR" dirty="0"/>
              <a:t>), είναι αναρριχητικό φυτό και προϊόντα του ο μούστος, το κρασί, το ξύδι και οι σταφίδες, ενώ μπορεί να γίνει και γλυκό του κουταλιού. Είναι γνωστό ως καρπός από την αρχαιότητα και αναφέρεται και στη Βίβλο. Υπάρχουν διάφορες ποικιλίες στην Ελλάδα, όπως η σουλτανίνα Κορινθίας. Γενικότερα διαχωρίζονται με βάση το χρώμα του, λευκό, κόκκινο και μαύρο. Το σταφύλι ιατρικά καταπολεμά την κατακράτηση των υγρών. Είναι πλούσιο σε κάλιο και βιταμίνες, έχει και αντιοξειδωτική αλλά και αντικαρκινική δράση, λόγω της </a:t>
            </a:r>
            <a:r>
              <a:rPr lang="el-GR" dirty="0" err="1"/>
              <a:t>ρεσβερατρόλης</a:t>
            </a:r>
            <a:r>
              <a:rPr lang="el-GR" dirty="0"/>
              <a:t>, που βρίσκεται στη φλούδα του.</a:t>
            </a:r>
            <a:endParaRPr lang="en-US" dirty="0"/>
          </a:p>
        </p:txBody>
      </p:sp>
      <p:sp>
        <p:nvSpPr>
          <p:cNvPr id="6" name="AutoShape 2">
            <a:extLst>
              <a:ext uri="{FF2B5EF4-FFF2-40B4-BE49-F238E27FC236}">
                <a16:creationId xmlns:a16="http://schemas.microsoft.com/office/drawing/2014/main" id="{E2B38FCF-90A8-062E-13AA-FA07BED74D4B}"/>
              </a:ext>
            </a:extLst>
          </p:cNvPr>
          <p:cNvSpPr>
            <a:spLocks noChangeAspect="1" noChangeArrowheads="1"/>
          </p:cNvSpPr>
          <p:nvPr/>
        </p:nvSpPr>
        <p:spPr bwMode="auto">
          <a:xfrm>
            <a:off x="5143500" y="2271713"/>
            <a:ext cx="1905000" cy="23145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48" name="Picture 4">
            <a:extLst>
              <a:ext uri="{FF2B5EF4-FFF2-40B4-BE49-F238E27FC236}">
                <a16:creationId xmlns:a16="http://schemas.microsoft.com/office/drawing/2014/main" id="{C39BC2D7-65C8-9A04-7514-96F55E6644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2872" y="2556635"/>
            <a:ext cx="3096038" cy="3353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28136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768</Words>
  <Application>Microsoft Office PowerPoint</Application>
  <PresentationFormat>Ευρεία οθόνη</PresentationFormat>
  <Paragraphs>22</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Calibri</vt:lpstr>
      <vt:lpstr>Calibri Light</vt:lpstr>
      <vt:lpstr>Θέμα του Office</vt:lpstr>
      <vt:lpstr>ΦΡΟΥΤΑ</vt:lpstr>
      <vt:lpstr>                               ΜΠΑΝΑΝΑ</vt:lpstr>
      <vt:lpstr>                                  ΜΗΛΟ</vt:lpstr>
      <vt:lpstr>                                  ΑΧΛΑΔΙ</vt:lpstr>
      <vt:lpstr>                                 ΛΕΜΟΝΙ</vt:lpstr>
      <vt:lpstr>                                ΚΑΡΠΟΥΖΙ</vt:lpstr>
      <vt:lpstr>                            ΜΑΝΤΑΡΙΝΙ</vt:lpstr>
      <vt:lpstr>                                  ΣΤΦΙΛΙ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giorgos skartsiaris</dc:creator>
  <cp:lastModifiedBy>giorgos skartsiaris</cp:lastModifiedBy>
  <cp:revision>1</cp:revision>
  <dcterms:created xsi:type="dcterms:W3CDTF">2024-10-17T16:55:07Z</dcterms:created>
  <dcterms:modified xsi:type="dcterms:W3CDTF">2024-10-17T17:19:56Z</dcterms:modified>
</cp:coreProperties>
</file>