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8" d="100"/>
          <a:sy n="108" d="100"/>
        </p:scale>
        <p:origin x="-1656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56330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92028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44870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359577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94637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79711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526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9652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587449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44567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658356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66A4AF-A8E3-47E6-8805-B4D7753BBC74}" type="datetimeFigureOut">
              <a:rPr lang="el-GR" smtClean="0"/>
              <a:t>18/10/2024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4D0C76-1682-473E-B92E-BA8CCE7E74B7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103049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s://el.wikipedia.org/wiki/%CE%A6%CF%81%CE%BF%CF%85%CE%BA%CF%84%CF%8C%CE%B6%CE%B7" TargetMode="External"/><Relationship Id="rId13" Type="http://schemas.openxmlformats.org/officeDocument/2006/relationships/hyperlink" Target="https://el.wikipedia.org/wiki/%CE%9C%CE%B1%CE%BA%CF%81%CE%BF%CE%BC%CF%8C%CF%81%CE%B9%CE%B1" TargetMode="External"/><Relationship Id="rId3" Type="http://schemas.openxmlformats.org/officeDocument/2006/relationships/hyperlink" Target="https://el.wikipedia.org/wiki/%CE%86%CE%BD%CE%B8%CF%81%CE%B1%CE%BA%CE%B1%CF%82" TargetMode="External"/><Relationship Id="rId7" Type="http://schemas.openxmlformats.org/officeDocument/2006/relationships/hyperlink" Target="https://el.wikipedia.org/wiki/%CE%93%CE%BB%CF%85%CE%BA%CF%8C%CE%B6%CE%B7" TargetMode="External"/><Relationship Id="rId12" Type="http://schemas.openxmlformats.org/officeDocument/2006/relationships/hyperlink" Target="https://el.wikipedia.org/wiki/%CE%9C%CE%BF%CF%81%CE%B9%CE%B1%CE%BA%CF%8C_%CE%B2%CE%AC%CF%81%CE%BF%CF%82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l.wikipedia.org/wiki/%CE%9C%CE%BF%CE%BD%CE%BF%CF%83%CE%B1%CE%BA%CF%87%CE%B1%CF%81%CE%AF%CF%84%CE%B5%CF%82" TargetMode="External"/><Relationship Id="rId11" Type="http://schemas.openxmlformats.org/officeDocument/2006/relationships/hyperlink" Target="https://el.wikipedia.org/wiki/%CE%9A%CF%85%CF%84%CF%84%CE%B1%CF%81%CE%AF%CE%BD%CE%B7" TargetMode="External"/><Relationship Id="rId5" Type="http://schemas.openxmlformats.org/officeDocument/2006/relationships/hyperlink" Target="https://el.wikipedia.org/wiki/%CE%A5%CE%B4%CE%B1%CF%84%CE%AC%CE%BD%CE%B8%CF%81%CE%B1%CE%BA%CE%B5%CF%82#cite_note-2" TargetMode="External"/><Relationship Id="rId10" Type="http://schemas.openxmlformats.org/officeDocument/2006/relationships/hyperlink" Target="https://el.wikipedia.org/wiki/%CE%86%CE%BC%CF%85%CE%BB%CE%BF" TargetMode="External"/><Relationship Id="rId4" Type="http://schemas.openxmlformats.org/officeDocument/2006/relationships/hyperlink" Target="https://el.wikipedia.org/wiki/%CE%A5%CE%B4%CE%B1%CF%84%CE%AC%CE%BD%CE%B8%CF%81%CE%B1%CE%BA%CE%B5%CF%82#cite_note-1" TargetMode="External"/><Relationship Id="rId9" Type="http://schemas.openxmlformats.org/officeDocument/2006/relationships/hyperlink" Target="https://el.wikipedia.org/wiki/%CE%A0%CE%BF%CE%BB%CF%85%CF%83%CE%B1%CE%BA%CF%87%CE%B1%CF%81%CE%AF%CF%84%CE%B5%CF%82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el.wikipedia.org/wiki/%CE%9B%CE%B1%CF%84%CE%B9%CE%BD%CE%B9%CE%BA%CE%AC" TargetMode="External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Relationship Id="rId5" Type="http://schemas.openxmlformats.org/officeDocument/2006/relationships/hyperlink" Target="https://el.wikipedia.org/wiki/%CE%92%CE%B9%CF%84%CE%B1%CE%BC%CE%AF%CE%BD%CE%B7#cite_note-gbarnalex-1" TargetMode="External"/><Relationship Id="rId4" Type="http://schemas.openxmlformats.org/officeDocument/2006/relationships/hyperlink" Target="https://el.wikipedia.org/wiki/%CE%91%CE%BC%CE%AF%CE%BD%CE%B7" TargetMode="Externa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hyperlink" Target="https://el.wikipedia.org/wiki/%CE%98%CE%B5%CF%81%CE%BC%CE%BF%CE%BA%CF%81%CE%B1%CF%83%CE%AF%CE%B1_%CE%B2%CF%81%CE%B1%CF%83%CE%BC%CE%BF%CF%8D" TargetMode="External"/><Relationship Id="rId3" Type="http://schemas.openxmlformats.org/officeDocument/2006/relationships/hyperlink" Target="https://el.wikipedia.org/wiki/%CE%9B%CE%B1%CF%84%CE%B9%CE%BD%CE%B9%CE%BA%CE%AE_%CE%B3%CE%BB%CF%8E%CF%83%CF%83%CE%B1" TargetMode="External"/><Relationship Id="rId7" Type="http://schemas.openxmlformats.org/officeDocument/2006/relationships/hyperlink" Target="https://el.wikipedia.org/wiki/%CE%98%CE%B5%CF%81%CE%BC%CE%BF%CE%BA%CF%81%CE%B1%CF%83%CE%AF%CE%B1_%CF%84%CE%AE%CE%BE%CE%B7%CF%82" TargetMode="External"/><Relationship Id="rId12" Type="http://schemas.openxmlformats.org/officeDocument/2006/relationships/hyperlink" Target="https://el.wikipedia.org/wiki/%CE%91%CE%BB%CE%BA%CE%B1%CE%BB%CE%B9%CE%BA%CE%AD%CF%82_%CE%B3%CE%B1%CE%AF%CE%B5%CF%82" TargetMode="External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l.wikipedia.org/wiki/%CE%91%CF%84%CE%BF%CE%BC%CE%B9%CE%BA%CF%8C_%CE%B2%CE%AC%CF%81%CE%BF%CF%82" TargetMode="External"/><Relationship Id="rId11" Type="http://schemas.openxmlformats.org/officeDocument/2006/relationships/hyperlink" Target="https://el.wikipedia.org/wiki/%CE%A0%CE%B5%CF%81%CE%B9%CE%BF%CE%B4%CE%B9%CE%BA%CF%8C%CF%82_%CF%80%CE%AF%CE%BD%CE%B1%CE%BA%CE%B1%CF%82" TargetMode="External"/><Relationship Id="rId5" Type="http://schemas.openxmlformats.org/officeDocument/2006/relationships/hyperlink" Target="https://el.wikipedia.org/wiki/%CE%91%CF%84%CE%BF%CE%BC%CE%B9%CE%BA%CF%8C%CF%82_%CE%B1%CF%81%CE%B9%CE%B8%CE%BC%CF%8C%CF%82" TargetMode="External"/><Relationship Id="rId10" Type="http://schemas.openxmlformats.org/officeDocument/2006/relationships/hyperlink" Target="https://el.wikipedia.org/wiki/%CE%94%CE%B9%CF%83%CE%B8%CE%B5%CE%BD%CE%AD%CF%82" TargetMode="External"/><Relationship Id="rId4" Type="http://schemas.openxmlformats.org/officeDocument/2006/relationships/hyperlink" Target="https://el.wikipedia.org/wiki/%CE%A7%CE%B7%CE%BC%CE%B9%CE%BA%CE%AC_%CF%83%CF%84%CE%BF%CE%B9%CF%87%CE%B5%CE%AF%CE%B1" TargetMode="External"/><Relationship Id="rId9" Type="http://schemas.openxmlformats.org/officeDocument/2006/relationships/hyperlink" Target="https://el.wikipedia.org/wiki/%CE%9C%CE%AD%CF%84%CE%B1%CE%BB%CE%BB%CE%B1" TargetMode="Externa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s://el.wikipedia.org/wiki/%CE%A0%CF%81%CF%89%CF%84%CE%B5%CF%8A%CE%BD%CE%BF%CE%B3%CE%B5%CE%BD%CE%B5%CF%84%CE%B9%CE%BA%CE%AC_%CE%B1%CE%BC%CE%B9%CE%BD%CE%BF%CE%BE%CE%AD%CE%B1" TargetMode="External"/><Relationship Id="rId13" Type="http://schemas.openxmlformats.org/officeDocument/2006/relationships/hyperlink" Target="https://el.wikipedia.org/wiki/%CE%86%CE%B6%CF%89%CF%84%CE%BF" TargetMode="External"/><Relationship Id="rId3" Type="http://schemas.openxmlformats.org/officeDocument/2006/relationships/hyperlink" Target="https://el.wikipedia.org/wiki/%CE%9C%CE%B1%CE%BA%CF%81%CE%BF%CE%BC%CF%8C%CF%81%CE%B9%CE%B1" TargetMode="External"/><Relationship Id="rId7" Type="http://schemas.openxmlformats.org/officeDocument/2006/relationships/hyperlink" Target="https://el.wikipedia.org/wiki/%CE%9C%CE%BF%CF%81%CE%B9%CE%B1%CE%BA%CF%8C_%CE%B2%CE%AC%CF%81%CE%BF%CF%82" TargetMode="External"/><Relationship Id="rId12" Type="http://schemas.openxmlformats.org/officeDocument/2006/relationships/hyperlink" Target="https://el.wikipedia.org/wiki/%CE%9F%CE%BE%CF%85%CE%B3%CF%8C%CE%BD%CE%BF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.xml"/><Relationship Id="rId6" Type="http://schemas.openxmlformats.org/officeDocument/2006/relationships/hyperlink" Target="https://el.wikipedia.org/wiki/%CE%92%CE%B9%CE%BF%CE%BC%CF%8C%CF%81%CE%B9%CE%BF" TargetMode="External"/><Relationship Id="rId11" Type="http://schemas.openxmlformats.org/officeDocument/2006/relationships/hyperlink" Target="https://el.wikipedia.org/wiki/%CE%86%CE%BD%CE%B8%CF%81%CE%B1%CE%BA%CE%B1%CF%82" TargetMode="External"/><Relationship Id="rId5" Type="http://schemas.openxmlformats.org/officeDocument/2006/relationships/hyperlink" Target="https://el.wikipedia.org/wiki/%CE%92%CE%B1%CE%BA%CF%84%CE%AE%CF%81%CE%B9%CE%BF" TargetMode="External"/><Relationship Id="rId10" Type="http://schemas.openxmlformats.org/officeDocument/2006/relationships/hyperlink" Target="https://el.wikipedia.org/wiki/%CE%91%CE%BB%CF%85%CF%83%CE%AF%CE%B4%CE%B1_%CF%80%CE%BF%CE%BB%CF%85%CF%80%CE%B5%CF%80%CF%84%CE%B9%CE%B4%CE%AF%CF%89%CE%BD" TargetMode="External"/><Relationship Id="rId4" Type="http://schemas.openxmlformats.org/officeDocument/2006/relationships/hyperlink" Target="https://el.wikipedia.org/wiki/%CE%9A%CF%8D%CF%84%CF%84%CE%B1%CF%81%CE%BF" TargetMode="External"/><Relationship Id="rId9" Type="http://schemas.openxmlformats.org/officeDocument/2006/relationships/hyperlink" Target="https://el.wikipedia.org/wiki/%CE%A0%CE%B5%CF%80%CF%84%CE%B9%CE%B4%CE%B9%CE%BA%CF%8C%CF%82_%CE%B4%CE%B5%CF%83%CE%BC%CF%8C%CF%82" TargetMode="External"/><Relationship Id="rId14" Type="http://schemas.openxmlformats.org/officeDocument/2006/relationships/hyperlink" Target="https://el.wikipedia.org/wiki/%CE%98%CE%B5%CE%AF%CE%BF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l-GR" dirty="0" smtClean="0"/>
              <a:t> διατροφή</a:t>
            </a:r>
            <a:endParaRPr lang="el-GR" dirty="0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l-GR" dirty="0" smtClean="0"/>
              <a:t>Μαρία  </a:t>
            </a:r>
            <a:r>
              <a:rPr lang="el-GR" dirty="0" err="1"/>
              <a:t>Γ</a:t>
            </a:r>
            <a:r>
              <a:rPr lang="el-GR" dirty="0" err="1" smtClean="0"/>
              <a:t>ιαντσούλη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239591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υδατάνθρακες</a:t>
            </a:r>
            <a:endParaRPr lang="el-GR" dirty="0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651601"/>
            <a:ext cx="4038600" cy="2423160"/>
          </a:xfrm>
        </p:spPr>
      </p:pic>
      <p:sp>
        <p:nvSpPr>
          <p:cNvPr id="6" name="Θέση περιεχομένου 5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Οι </a:t>
            </a:r>
            <a:r>
              <a:rPr lang="el-GR" b="1" i="0" dirty="0" smtClean="0">
                <a:solidFill>
                  <a:srgbClr val="202122"/>
                </a:solidFill>
                <a:effectLst/>
                <a:latin typeface="Arial"/>
              </a:rPr>
              <a:t>υδατάνθρακες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αποτελούν μια ομάδα οργανικών ουσιών, που ως προς το χημικό τύπο τους, είναι «ενυδατωμένος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3" tooltip="Άνθρακας"/>
              </a:rPr>
              <a:t>άνθρακας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», με γενικό τύπο </a:t>
            </a:r>
            <a:r>
              <a:rPr lang="el-GR" b="1" i="0" dirty="0" smtClean="0">
                <a:solidFill>
                  <a:srgbClr val="202122"/>
                </a:solidFill>
                <a:effectLst/>
                <a:latin typeface="Arial"/>
              </a:rPr>
              <a:t>C</a:t>
            </a:r>
            <a:r>
              <a:rPr lang="el-GR" b="1" i="0" baseline="-25000" dirty="0" smtClean="0">
                <a:solidFill>
                  <a:srgbClr val="202122"/>
                </a:solidFill>
                <a:effectLst/>
                <a:latin typeface="Arial"/>
              </a:rPr>
              <a:t>n</a:t>
            </a:r>
            <a:r>
              <a:rPr lang="el-GR" b="1" i="0" dirty="0" smtClean="0">
                <a:solidFill>
                  <a:srgbClr val="202122"/>
                </a:solidFill>
                <a:effectLst/>
                <a:latin typeface="Arial"/>
              </a:rPr>
              <a:t>(H</a:t>
            </a:r>
            <a:r>
              <a:rPr lang="el-GR" b="1" i="0" baseline="-25000" dirty="0" smtClean="0">
                <a:solidFill>
                  <a:srgbClr val="202122"/>
                </a:solidFill>
                <a:effectLst/>
                <a:latin typeface="Arial"/>
              </a:rPr>
              <a:t>2</a:t>
            </a:r>
            <a:r>
              <a:rPr lang="el-GR" b="1" i="0" dirty="0" smtClean="0">
                <a:solidFill>
                  <a:srgbClr val="202122"/>
                </a:solidFill>
                <a:effectLst/>
                <a:latin typeface="Arial"/>
              </a:rPr>
              <a:t>O)</a:t>
            </a:r>
            <a:r>
              <a:rPr lang="el-GR" b="1" i="0" baseline="-25000" dirty="0" smtClean="0">
                <a:solidFill>
                  <a:srgbClr val="202122"/>
                </a:solidFill>
                <a:effectLst/>
                <a:latin typeface="Arial"/>
              </a:rPr>
              <a:t>ν</a:t>
            </a:r>
            <a:r>
              <a:rPr lang="el-GR" b="0" i="0" u="none" strike="noStrike" baseline="30000" dirty="0" smtClean="0">
                <a:solidFill>
                  <a:srgbClr val="202122"/>
                </a:solidFill>
                <a:effectLst/>
                <a:latin typeface="Arial"/>
                <a:hlinkClick r:id="rId4"/>
              </a:rPr>
              <a:t>[1]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.</a:t>
            </a:r>
          </a:p>
          <a:p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Οι βιολογικής σημασίας υδατάνθρακες ονομάζονται και </a:t>
            </a:r>
            <a:r>
              <a:rPr lang="el-GR" b="1" i="0" dirty="0" smtClean="0">
                <a:solidFill>
                  <a:srgbClr val="202122"/>
                </a:solidFill>
                <a:effectLst/>
                <a:latin typeface="Arial"/>
              </a:rPr>
              <a:t>σάκχαρα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ή ακόμη και </a:t>
            </a:r>
            <a:r>
              <a:rPr lang="el-GR" b="1" i="0" dirty="0" smtClean="0">
                <a:solidFill>
                  <a:srgbClr val="202122"/>
                </a:solidFill>
                <a:effectLst/>
                <a:latin typeface="Arial"/>
              </a:rPr>
              <a:t>γλυκίδια</a:t>
            </a:r>
            <a:r>
              <a:rPr lang="el-GR" b="0" i="0" u="none" strike="noStrike" baseline="30000" dirty="0" smtClean="0">
                <a:solidFill>
                  <a:srgbClr val="202122"/>
                </a:solidFill>
                <a:effectLst/>
                <a:latin typeface="Arial"/>
                <a:hlinkClick r:id="rId5"/>
              </a:rPr>
              <a:t>[2]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αρχίζουν από τους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6" tooltip="Μονοσακχαρίτες"/>
              </a:rPr>
              <a:t>μονοσακχαρίτες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(π.χ.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7" tooltip="Γλυκόζη"/>
              </a:rPr>
              <a:t>γλυκόζη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,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8" tooltip="Φρουκτόζη"/>
              </a:rPr>
              <a:t>φρουκτόζη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), και φθάνουν μέχρι σύνθετα μόρια, που λέγονται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9" tooltip="Πολυσακχαρίτες"/>
              </a:rPr>
              <a:t>πολυσακχαρίτες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, όπως το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10" tooltip="Άμυλο"/>
              </a:rPr>
              <a:t>άμυλο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και η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11" tooltip="Κυτταρίνη"/>
              </a:rPr>
              <a:t>κυτταρίνη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. Έτσι μερικοί είναι σχετικά μικροί, με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12" tooltip="Μοριακό βάρος"/>
              </a:rPr>
              <a:t>μοριακά βάρη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μικρότερα του 100 g·mol</a:t>
            </a:r>
            <a:r>
              <a:rPr lang="el-GR" b="0" i="0" baseline="30000" dirty="0" smtClean="0">
                <a:solidFill>
                  <a:srgbClr val="202122"/>
                </a:solidFill>
                <a:effectLst/>
                <a:latin typeface="Arial"/>
              </a:rPr>
              <a:t>-1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, ενώ άλλοι είναι πραγματικά </a:t>
            </a:r>
            <a:r>
              <a:rPr lang="el-GR" b="0" i="0" u="none" strike="noStrike" dirty="0" err="1" smtClean="0">
                <a:solidFill>
                  <a:srgbClr val="202122"/>
                </a:solidFill>
                <a:effectLst/>
                <a:latin typeface="Arial"/>
                <a:hlinkClick r:id="rId13" tooltip="Μακρομόρια"/>
              </a:rPr>
              <a:t>μακρομόρια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, με μοριακό βάρος πολλές εκατοντάδες ή χιλιάδες g·mol</a:t>
            </a:r>
            <a:r>
              <a:rPr lang="el-GR" b="0" i="0" baseline="30000" dirty="0" smtClean="0">
                <a:solidFill>
                  <a:srgbClr val="202122"/>
                </a:solidFill>
                <a:effectLst/>
                <a:latin typeface="Arial"/>
              </a:rPr>
              <a:t>-1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1254148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λιπαρά</a:t>
            </a:r>
            <a:endParaRPr lang="el-GR" dirty="0"/>
          </a:p>
        </p:txBody>
      </p:sp>
      <p:pic>
        <p:nvPicPr>
          <p:cNvPr id="7" name="Θέση περιεχομένου 6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514352"/>
            <a:ext cx="4038600" cy="2697658"/>
          </a:xfrm>
        </p:spPr>
      </p:pic>
      <p:sp>
        <p:nvSpPr>
          <p:cNvPr id="6" name="Θέση περιεχομένου 5"/>
          <p:cNvSpPr>
            <a:spLocks noGrp="1"/>
          </p:cNvSpPr>
          <p:nvPr>
            <p:ph sz="half" idx="2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l-GR" b="0" i="0" dirty="0" smtClean="0">
                <a:solidFill>
                  <a:srgbClr val="1F1F1F"/>
                </a:solidFill>
                <a:effectLst/>
                <a:latin typeface="Google Sans"/>
              </a:rPr>
              <a:t>Τα </a:t>
            </a:r>
            <a:r>
              <a:rPr lang="el-GR" b="0" i="0" dirty="0" err="1" smtClean="0">
                <a:solidFill>
                  <a:srgbClr val="040C28"/>
                </a:solidFill>
                <a:effectLst/>
                <a:latin typeface="Google Sans"/>
              </a:rPr>
              <a:t>πολυακόρεστα</a:t>
            </a:r>
            <a:r>
              <a:rPr lang="el-GR" b="0" i="0" dirty="0" smtClean="0">
                <a:solidFill>
                  <a:srgbClr val="040C28"/>
                </a:solidFill>
                <a:effectLst/>
                <a:latin typeface="Google Sans"/>
              </a:rPr>
              <a:t> λιπαρά</a:t>
            </a:r>
            <a:r>
              <a:rPr lang="el-GR" b="0" i="0" dirty="0" smtClean="0">
                <a:solidFill>
                  <a:srgbClr val="1F1F1F"/>
                </a:solidFill>
                <a:effectLst/>
                <a:latin typeface="Google Sans"/>
              </a:rPr>
              <a:t> είναι μόρια λίπους με περισσότερους από έναν διπλούς δεσμούς στα μόρια άνθρακα. Η πρόσληψη </a:t>
            </a:r>
            <a:r>
              <a:rPr lang="el-GR" b="0" i="0" dirty="0" err="1" smtClean="0">
                <a:solidFill>
                  <a:srgbClr val="1F1F1F"/>
                </a:solidFill>
                <a:effectLst/>
                <a:latin typeface="Google Sans"/>
              </a:rPr>
              <a:t>πολυακόρεστων</a:t>
            </a:r>
            <a:r>
              <a:rPr lang="el-GR" b="0" i="0" dirty="0" smtClean="0">
                <a:solidFill>
                  <a:srgbClr val="1F1F1F"/>
                </a:solidFill>
                <a:effectLst/>
                <a:latin typeface="Google Sans"/>
              </a:rPr>
              <a:t> λιπαρών οξέων συμβάλει στη μείωση χοληστερόλης στο αίμα και μειώνει τον κίνδυνο καρδιαγγειακών παθήσεων και εγκεφαλικού επεισοδίου όπως και στην ανάπτυξη και συντήρηση των κυττάρων σας.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0136351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βιταμίνες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601119"/>
            <a:ext cx="4038600" cy="2524125"/>
          </a:xfrm>
        </p:spPr>
      </p:pic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Οι </a:t>
            </a:r>
            <a:r>
              <a:rPr lang="el-GR" b="1" i="0" dirty="0" smtClean="0">
                <a:solidFill>
                  <a:srgbClr val="202122"/>
                </a:solidFill>
                <a:effectLst/>
                <a:latin typeface="Arial"/>
              </a:rPr>
              <a:t>βιταμίνες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(από τη </a:t>
            </a:r>
            <a:r>
              <a:rPr lang="el-GR" b="0" i="0" u="none" strike="noStrike" dirty="0" smtClean="0">
                <a:effectLst/>
                <a:latin typeface="Arial"/>
                <a:hlinkClick r:id="rId3" tooltip="Λατινικά"/>
              </a:rPr>
              <a:t>λατινική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</a:t>
            </a:r>
            <a:r>
              <a:rPr lang="el-GR" b="0" i="1" dirty="0" err="1" smtClean="0">
                <a:solidFill>
                  <a:srgbClr val="202122"/>
                </a:solidFill>
                <a:effectLst/>
                <a:latin typeface="Arial"/>
              </a:rPr>
              <a:t>vita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δηλ. "ζωή" + </a:t>
            </a:r>
            <a:r>
              <a:rPr lang="el-GR" b="0" i="1" u="none" strike="noStrike" dirty="0" err="1" smtClean="0">
                <a:solidFill>
                  <a:srgbClr val="202122"/>
                </a:solidFill>
                <a:effectLst/>
                <a:latin typeface="Arial"/>
                <a:hlinkClick r:id="rId4" tooltip="Αμίνη"/>
              </a:rPr>
              <a:t>αμίνη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) είναι τάξη οργανικών χημικών ενώσεων, οι οποίες είναι απαραίτητες για την διατήρηση ενός ζωντανού οργανισμού, ο οποίος δεν είναι σε θέση να τις συνθέσει. Δρουν ακόμη και όταν ανευρίσκονται σε πολύ μικρές ποσότητες, ενώ δεν έχουν θερμιδική αξία. Η δράση τους έγκειται στην ρύθμιση της μεταβολικής διαδικασίας και των ενεργειακών μετατροπών που συμβαίνουν στον οργανισμό.</a:t>
            </a:r>
            <a:r>
              <a:rPr lang="el-GR" b="0" i="0" u="none" strike="noStrike" baseline="30000" dirty="0" smtClean="0">
                <a:solidFill>
                  <a:srgbClr val="202122"/>
                </a:solidFill>
                <a:effectLst/>
                <a:latin typeface="Arial"/>
                <a:hlinkClick r:id="rId5"/>
              </a:rPr>
              <a:t>[1]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95130850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ασβέστιο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44824"/>
            <a:ext cx="4038600" cy="3960440"/>
          </a:xfrm>
        </p:spPr>
      </p:pic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Το </a:t>
            </a:r>
            <a:r>
              <a:rPr lang="el-GR" b="1" i="0" dirty="0" smtClean="0">
                <a:solidFill>
                  <a:srgbClr val="202122"/>
                </a:solidFill>
                <a:effectLst/>
                <a:latin typeface="Arial"/>
              </a:rPr>
              <a:t>ασβέστιο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(</a:t>
            </a:r>
            <a:r>
              <a:rPr lang="el-GR" b="0" i="0" u="none" strike="noStrike" dirty="0" smtClean="0">
                <a:effectLst/>
                <a:latin typeface="Arial"/>
                <a:hlinkClick r:id="rId3" tooltip="Λατινική γλώσσα"/>
              </a:rPr>
              <a:t>λατινικά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: </a:t>
            </a:r>
            <a:r>
              <a:rPr lang="el-GR" b="0" i="1" dirty="0" err="1" smtClean="0">
                <a:solidFill>
                  <a:srgbClr val="202122"/>
                </a:solidFill>
                <a:effectLst/>
                <a:latin typeface="Arial"/>
              </a:rPr>
              <a:t>calcium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) είναι ένα </a:t>
            </a:r>
            <a:r>
              <a:rPr lang="el-GR" b="0" i="0" u="none" strike="noStrike" dirty="0" smtClean="0">
                <a:effectLst/>
                <a:latin typeface="Arial"/>
                <a:hlinkClick r:id="rId4" tooltip="Χημικά στοιχεία"/>
              </a:rPr>
              <a:t>χημικό στοιχείο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με </a:t>
            </a:r>
            <a:r>
              <a:rPr lang="el-GR" b="0" i="0" u="none" strike="noStrike" dirty="0" smtClean="0">
                <a:effectLst/>
                <a:latin typeface="Arial"/>
                <a:hlinkClick r:id="rId5" tooltip="Ατομικός αριθμός"/>
              </a:rPr>
              <a:t>ατομικό αριθμό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20 και </a:t>
            </a:r>
            <a:r>
              <a:rPr lang="el-GR" b="0" i="0" u="none" strike="noStrike" dirty="0" smtClean="0">
                <a:effectLst/>
                <a:latin typeface="Arial"/>
                <a:hlinkClick r:id="rId6" tooltip="Ατομικό βάρος"/>
              </a:rPr>
              <a:t>ατομικό βάρος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40,078. Έχει </a:t>
            </a:r>
            <a:r>
              <a:rPr lang="el-GR" b="0" i="0" u="none" strike="noStrike" dirty="0" smtClean="0">
                <a:effectLst/>
                <a:latin typeface="Arial"/>
                <a:hlinkClick r:id="rId7" tooltip="Θερμοκρασία τήξης"/>
              </a:rPr>
              <a:t>θερμοκρασία τήξης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839 °C και </a:t>
            </a:r>
            <a:r>
              <a:rPr lang="el-GR" b="0" i="0" u="none" strike="noStrike" dirty="0" smtClean="0">
                <a:effectLst/>
                <a:latin typeface="Arial"/>
                <a:hlinkClick r:id="rId8" tooltip="Θερμοκρασία βρασμού"/>
              </a:rPr>
              <a:t>θερμοκρασία βρασμού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1484,4 °C. Το σύμβολό του είναι </a:t>
            </a:r>
            <a:r>
              <a:rPr lang="el-GR" b="1" i="0" dirty="0" err="1" smtClean="0">
                <a:solidFill>
                  <a:srgbClr val="202122"/>
                </a:solidFill>
                <a:effectLst/>
                <a:latin typeface="Arial"/>
              </a:rPr>
              <a:t>Ca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. Είναι </a:t>
            </a:r>
            <a:r>
              <a:rPr lang="el-GR" b="0" i="0" u="none" strike="noStrike" dirty="0" smtClean="0">
                <a:effectLst/>
                <a:latin typeface="Arial"/>
                <a:hlinkClick r:id="rId9" tooltip="Μέταλλα"/>
              </a:rPr>
              <a:t>μέταλλο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</a:t>
            </a:r>
            <a:r>
              <a:rPr lang="el-GR" b="0" i="0" u="none" strike="noStrike" dirty="0" smtClean="0">
                <a:effectLst/>
                <a:latin typeface="Arial"/>
                <a:hlinkClick r:id="rId10" tooltip="Δισθενές"/>
              </a:rPr>
              <a:t>δισθενές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και μέλος της δεύτερης ομάδας του </a:t>
            </a:r>
            <a:r>
              <a:rPr lang="el-GR" b="0" i="0" u="none" strike="noStrike" dirty="0" smtClean="0">
                <a:effectLst/>
                <a:latin typeface="Arial"/>
                <a:hlinkClick r:id="rId11" tooltip="Περιοδικός πίνακας"/>
              </a:rPr>
              <a:t>περιοδικού πίνακα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, γνωστής ως «</a:t>
            </a:r>
            <a:r>
              <a:rPr lang="el-GR" b="0" i="0" u="none" strike="noStrike" dirty="0" smtClean="0">
                <a:effectLst/>
                <a:latin typeface="Arial"/>
                <a:hlinkClick r:id="rId12" tooltip="Αλκαλικές γαίες"/>
              </a:rPr>
              <a:t>αλκαλικές γαίες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».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1951700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πρωτείνες</a:t>
            </a:r>
            <a:endParaRPr lang="el-GR" dirty="0"/>
          </a:p>
        </p:txBody>
      </p:sp>
      <p:pic>
        <p:nvPicPr>
          <p:cNvPr id="5" name="Θέση περιεχομένου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348706"/>
            <a:ext cx="4038600" cy="3028950"/>
          </a:xfrm>
        </p:spPr>
      </p:pic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/>
        <p:txBody>
          <a:bodyPr>
            <a:normAutofit fontScale="47500" lnSpcReduction="20000"/>
          </a:bodyPr>
          <a:lstStyle/>
          <a:p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Οι </a:t>
            </a:r>
            <a:r>
              <a:rPr lang="el-GR" b="1" i="0" dirty="0" smtClean="0">
                <a:solidFill>
                  <a:srgbClr val="202122"/>
                </a:solidFill>
                <a:effectLst/>
                <a:latin typeface="Arial"/>
              </a:rPr>
              <a:t>πρωτεΐνες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αποτελούν τα πιο διαδεδομένα και πολυδιάστατα, τόσο στη μορφή όσο και στη λειτουργία τους, </a:t>
            </a:r>
            <a:r>
              <a:rPr lang="el-GR" b="0" i="0" u="none" strike="noStrike" dirty="0" err="1" smtClean="0">
                <a:solidFill>
                  <a:srgbClr val="202122"/>
                </a:solidFill>
                <a:effectLst/>
                <a:latin typeface="Arial"/>
                <a:hlinkClick r:id="rId3" tooltip="Μακρομόρια"/>
              </a:rPr>
              <a:t>μακρομόρια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.</a:t>
            </a:r>
          </a:p>
          <a:p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Ακόμη και σε ένα φαινομενικά «απλό»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4" tooltip="Κύτταρο"/>
              </a:rPr>
              <a:t>κύτταρο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ενός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5" tooltip="Βακτήριο"/>
              </a:rPr>
              <a:t>βακτηρίου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εντοπίζονται εκατοντάδες διαφορετικές πρωτεΐνες, με την καθεμία εξ αυτών να έχει ιδιαίτερο ρόλο. Οι πρωτεΐνες αποτελούν είτε δομικά συστατικά των μεμβρανών του κυττάρου, είτε συνεργούν σε κάποια συγκεκριμένη λειτουργία, όπως η δημιουργία πρωτεϊνικών </a:t>
            </a:r>
            <a:r>
              <a:rPr lang="el-GR" b="0" i="0" dirty="0" err="1" smtClean="0">
                <a:solidFill>
                  <a:srgbClr val="202122"/>
                </a:solidFill>
                <a:effectLst/>
                <a:latin typeface="Arial"/>
              </a:rPr>
              <a:t>συμπλόκων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. Είναι μεγάλα σύνθετα </a:t>
            </a:r>
            <a:r>
              <a:rPr lang="el-GR" b="0" i="0" u="none" strike="noStrike" dirty="0" err="1" smtClean="0">
                <a:solidFill>
                  <a:srgbClr val="202122"/>
                </a:solidFill>
                <a:effectLst/>
                <a:latin typeface="Arial"/>
                <a:hlinkClick r:id="rId6" tooltip="Βιομόριο"/>
              </a:rPr>
              <a:t>βιομόρια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, με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7" tooltip="Μοριακό βάρος"/>
              </a:rPr>
              <a:t>μοριακό βάρος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από 10.000 μέχρι πάνω από 1 εκατομμύριο, αποτελούμενα από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8" tooltip="Πρωτεϊνογενετικά αμινοξέα"/>
              </a:rPr>
              <a:t>αμινοξέα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, τα οποία ενώνονται μεταξύ τους με </a:t>
            </a:r>
            <a:r>
              <a:rPr lang="el-GR" b="0" i="0" u="none" strike="noStrike" dirty="0" err="1" smtClean="0">
                <a:solidFill>
                  <a:srgbClr val="202122"/>
                </a:solidFill>
                <a:effectLst/>
                <a:latin typeface="Arial"/>
                <a:hlinkClick r:id="rId9" tooltip="Πεπτιδικός δεσμός"/>
              </a:rPr>
              <a:t>πεπτιδικούς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9" tooltip="Πεπτιδικός δεσμός"/>
              </a:rPr>
              <a:t> δεσμούς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σχηματίζοντας μια γραμμική αλυσίδα, καλούμενη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10" tooltip="Αλυσίδα πολυπεπτιδίων"/>
              </a:rPr>
              <a:t>αλυσίδα πολυπεπτιδίων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.</a:t>
            </a:r>
          </a:p>
          <a:p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Όλες οι πρωτεΐνες περιέχουν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11" tooltip="Άνθρακας"/>
              </a:rPr>
              <a:t>άνθρακα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,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12" tooltip="Οξυγόνο"/>
              </a:rPr>
              <a:t>οξυγόνο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και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13" tooltip="Άζωτο"/>
              </a:rPr>
              <a:t>άζωτο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και οι περισσότερες εξ αυτών και </a:t>
            </a:r>
            <a:r>
              <a:rPr lang="el-GR" b="0" i="0" u="none" strike="noStrike" dirty="0" smtClean="0">
                <a:solidFill>
                  <a:srgbClr val="202122"/>
                </a:solidFill>
                <a:effectLst/>
                <a:latin typeface="Arial"/>
                <a:hlinkClick r:id="rId14" tooltip="Θείο"/>
              </a:rPr>
              <a:t>θείο</a:t>
            </a:r>
            <a:r>
              <a:rPr lang="el-GR" b="0" i="0" dirty="0" smtClean="0">
                <a:solidFill>
                  <a:srgbClr val="202122"/>
                </a:solidFill>
                <a:effectLst/>
                <a:latin typeface="Arial"/>
              </a:rPr>
              <a:t> και υδρογόνο, αφού τα αμινοξέα περιέχονται από αυτό.</a:t>
            </a:r>
          </a:p>
          <a:p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3160443007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14</Words>
  <Application>Microsoft Office PowerPoint</Application>
  <PresentationFormat>Προβολή στην οθόνη (4:3)</PresentationFormat>
  <Paragraphs>15</Paragraphs>
  <Slides>6</Slides>
  <Notes>0</Notes>
  <HiddenSlides>0</HiddenSlides>
  <MMClips>0</MMClips>
  <ScaleCrop>false</ScaleCrop>
  <HeadingPairs>
    <vt:vector size="4" baseType="variant">
      <vt:variant>
        <vt:lpstr>Θέμα</vt:lpstr>
      </vt:variant>
      <vt:variant>
        <vt:i4>1</vt:i4>
      </vt:variant>
      <vt:variant>
        <vt:lpstr>Τίτλοι διαφανειών</vt:lpstr>
      </vt:variant>
      <vt:variant>
        <vt:i4>6</vt:i4>
      </vt:variant>
    </vt:vector>
  </HeadingPairs>
  <TitlesOfParts>
    <vt:vector size="7" baseType="lpstr">
      <vt:lpstr>Θέμα του Office</vt:lpstr>
      <vt:lpstr> διατροφή</vt:lpstr>
      <vt:lpstr>υδατάνθρακες</vt:lpstr>
      <vt:lpstr>λιπαρά</vt:lpstr>
      <vt:lpstr>βιταμίνες</vt:lpstr>
      <vt:lpstr>ασβέστιο</vt:lpstr>
      <vt:lpstr>πρωτείνες</vt:lpstr>
    </vt:vector>
  </TitlesOfParts>
  <Company>HP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Υγειηνή  διατροφή</dc:title>
  <dc:creator>Βασίλης Γιαντσούλης</dc:creator>
  <cp:lastModifiedBy>Βασίλης Γιαντσούλης</cp:lastModifiedBy>
  <cp:revision>3</cp:revision>
  <dcterms:created xsi:type="dcterms:W3CDTF">2024-10-18T13:01:49Z</dcterms:created>
  <dcterms:modified xsi:type="dcterms:W3CDTF">2024-10-18T13:23:34Z</dcterms:modified>
</cp:coreProperties>
</file>