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365724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933720"/>
            <a:ext cx="365724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39337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2331360" y="39337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1694160" y="15361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2930760" y="15361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57200" y="39337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1694160" y="39337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2930760" y="39337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536120"/>
            <a:ext cx="3657240" cy="459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365724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61976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39337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536120"/>
            <a:ext cx="3657240" cy="459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2331360" y="39337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933720"/>
            <a:ext cx="365724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365724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3933720"/>
            <a:ext cx="365724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57200" y="39337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2331360" y="39337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1694160" y="15361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2930760" y="15361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57200" y="39337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1694160" y="39337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2930760" y="3933720"/>
            <a:ext cx="117756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365724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61976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57200" y="39337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459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2331360" y="39337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2331360" y="1536120"/>
            <a:ext cx="178452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933720"/>
            <a:ext cx="3657240" cy="2189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dadada"/>
            </a:gs>
          </a:gsLst>
          <a:path path="circle">
            <a:fillToRect l="10000" t="50000" r="9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8458200" y="0"/>
            <a:ext cx="685440" cy="68576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8458200" y="5486400"/>
            <a:ext cx="685440" cy="685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685800" y="1905120"/>
            <a:ext cx="7543440" cy="259344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el-GR" sz="6600" spc="-100" strike="noStrike">
                <a:solidFill>
                  <a:srgbClr val="675e47"/>
                </a:solidFill>
                <a:latin typeface="Cambria"/>
              </a:rPr>
              <a:t>Στυλ κύριου τίτλου</a:t>
            </a:r>
            <a:endParaRPr b="0" lang="el-GR" sz="66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 rot="16200000">
            <a:off x="7551360" y="1646280"/>
            <a:ext cx="2437920" cy="36540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13D0863E-4C42-4B23-B52F-2905D83FE344}" type="datetime">
              <a:rPr b="0" lang="el-GR" sz="1200" spc="-1" strike="noStrike">
                <a:solidFill>
                  <a:srgbClr val="dfdcb7"/>
                </a:solidFill>
                <a:latin typeface="Calibri"/>
              </a:rPr>
              <a:t>13/3/2025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 rot="16200000">
            <a:off x="7587000" y="4048920"/>
            <a:ext cx="2367000" cy="36540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8531640" y="5649120"/>
            <a:ext cx="548280" cy="396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fld id="{FE919692-F55F-431B-9248-8C5EE739AF3B}" type="slidenum">
              <a:rPr b="0" lang="el-GR" sz="1800" spc="-1" strike="noStrike">
                <a:solidFill>
                  <a:srgbClr val="ffffff"/>
                </a:solidFill>
                <a:latin typeface="Calibri"/>
              </a:rPr>
              <a:t>&lt;αριθμός&gt;</a:t>
            </a:fld>
            <a:endParaRPr b="0" lang="el-GR" sz="1800" spc="-1" strike="noStrike"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200" spc="-1" strike="noStrike">
                <a:solidFill>
                  <a:srgbClr val="2f2b20"/>
                </a:solidFill>
                <a:latin typeface="Calibri"/>
              </a:rPr>
              <a:t>Πατήστε για επεξεργασία της μορφής κειμένου διάρθρωσης</a:t>
            </a:r>
            <a:endParaRPr b="0" lang="el-GR" sz="2200" spc="-1" strike="noStrike">
              <a:solidFill>
                <a:srgbClr val="2f2b2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2f2b20"/>
                </a:solidFill>
                <a:latin typeface="Calibri"/>
              </a:rPr>
              <a:t>Δεύτερο επίπεδο διάρθρωσης</a:t>
            </a:r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600" spc="-1" strike="noStrike">
                <a:solidFill>
                  <a:srgbClr val="2f2b20"/>
                </a:solidFill>
                <a:latin typeface="Calibri"/>
              </a:rPr>
              <a:t>Τρίτο επίπεδο διάρθρωσης</a:t>
            </a:r>
            <a:endParaRPr b="0" lang="el-GR" sz="1600" spc="-1" strike="noStrike">
              <a:solidFill>
                <a:srgbClr val="2f2b2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400" spc="-1" strike="noStrike">
                <a:solidFill>
                  <a:srgbClr val="2f2b20"/>
                </a:solidFill>
                <a:latin typeface="Calibri"/>
              </a:rPr>
              <a:t>Τέταρτο επίπεδο διάρθρωσης</a:t>
            </a:r>
            <a:endParaRPr b="0" lang="el-GR" sz="1400" spc="-1" strike="noStrike">
              <a:solidFill>
                <a:srgbClr val="2f2b2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2f2b20"/>
                </a:solidFill>
                <a:latin typeface="Calibri"/>
              </a:rPr>
              <a:t>Πέμπτο επίπεδο διάρθρωσης</a:t>
            </a:r>
            <a:endParaRPr b="0" lang="el-GR" sz="2000" spc="-1" strike="noStrike">
              <a:solidFill>
                <a:srgbClr val="2f2b2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2f2b20"/>
                </a:solidFill>
                <a:latin typeface="Calibri"/>
              </a:rPr>
              <a:t>Έκτο επίπεδο διάρθρωσης</a:t>
            </a:r>
            <a:endParaRPr b="0" lang="el-GR" sz="2000" spc="-1" strike="noStrike">
              <a:solidFill>
                <a:srgbClr val="2f2b2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2f2b20"/>
                </a:solidFill>
                <a:latin typeface="Calibri"/>
              </a:rPr>
              <a:t>Έβδομο επίπεδο διάρθρωσης</a:t>
            </a:r>
            <a:endParaRPr b="0" lang="el-GR" sz="20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dadada"/>
            </a:gs>
          </a:gsLst>
          <a:path path="circle">
            <a:fillToRect l="10000" t="50000" r="9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8458200" y="0"/>
            <a:ext cx="685440" cy="68576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8458200" y="5486400"/>
            <a:ext cx="685440" cy="685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7619760" cy="11426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l-GR" sz="4600" spc="-100" strike="noStrike">
                <a:solidFill>
                  <a:srgbClr val="675e47"/>
                </a:solidFill>
                <a:latin typeface="Cambria"/>
              </a:rPr>
              <a:t>Στυλ κύριου τίτλου</a:t>
            </a:r>
            <a:endParaRPr b="0" lang="el-GR" sz="46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457200" y="1536120"/>
            <a:ext cx="3657240" cy="4590000"/>
          </a:xfrm>
          <a:prstGeom prst="rect">
            <a:avLst/>
          </a:prstGeom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561"/>
              </a:spcBef>
              <a:buClr>
                <a:srgbClr val="a9a57c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2f2b20"/>
                </a:solidFill>
                <a:latin typeface="Calibri"/>
              </a:rPr>
              <a:t>Στυλ υποδείγματος κειμένου</a:t>
            </a:r>
            <a:endParaRPr b="0" lang="el-GR" sz="2800" spc="-1" strike="noStrike">
              <a:solidFill>
                <a:srgbClr val="2f2b20"/>
              </a:solidFill>
              <a:latin typeface="Calibri"/>
            </a:endParaRPr>
          </a:p>
          <a:p>
            <a:pPr lvl="1" marL="640080" indent="-228240">
              <a:lnSpc>
                <a:spcPct val="100000"/>
              </a:lnSpc>
              <a:spcBef>
                <a:spcPts val="479"/>
              </a:spcBef>
              <a:buClr>
                <a:srgbClr val="9cbebd"/>
              </a:buClr>
              <a:buFont typeface="Arial"/>
              <a:buChar char="•"/>
            </a:pPr>
            <a:r>
              <a:rPr b="0" lang="el-GR" sz="2400" spc="-1" strike="noStrike">
                <a:solidFill>
                  <a:srgbClr val="2f2b20"/>
                </a:solidFill>
                <a:latin typeface="Calibri"/>
              </a:rPr>
              <a:t>Δεύτερου επιπέδου</a:t>
            </a:r>
            <a:endParaRPr b="0" lang="el-GR" sz="2400" spc="-1" strike="noStrike">
              <a:solidFill>
                <a:srgbClr val="2f2b20"/>
              </a:solidFill>
              <a:latin typeface="Calibri"/>
            </a:endParaRPr>
          </a:p>
          <a:p>
            <a:pPr lvl="2" marL="1005840" indent="-228240">
              <a:lnSpc>
                <a:spcPct val="100000"/>
              </a:lnSpc>
              <a:spcBef>
                <a:spcPts val="400"/>
              </a:spcBef>
              <a:buClr>
                <a:srgbClr val="d2cb6c"/>
              </a:buClr>
              <a:buFont typeface="Arial"/>
              <a:buChar char="•"/>
            </a:pPr>
            <a:r>
              <a:rPr b="0" lang="el-GR" sz="2000" spc="-1" strike="noStrike">
                <a:solidFill>
                  <a:srgbClr val="2f2b20"/>
                </a:solidFill>
                <a:latin typeface="Calibri"/>
              </a:rPr>
              <a:t>Τρίτου επιπέδου</a:t>
            </a:r>
            <a:endParaRPr b="0" lang="el-GR" sz="2000" spc="-1" strike="noStrike">
              <a:solidFill>
                <a:srgbClr val="2f2b20"/>
              </a:solidFill>
              <a:latin typeface="Calibri"/>
            </a:endParaRPr>
          </a:p>
          <a:p>
            <a:pPr lvl="3" marL="1280160" indent="-228240">
              <a:lnSpc>
                <a:spcPct val="100000"/>
              </a:lnSpc>
              <a:spcBef>
                <a:spcPts val="360"/>
              </a:spcBef>
              <a:buClr>
                <a:srgbClr val="95a39d"/>
              </a:buClr>
              <a:buFont typeface="Arial"/>
              <a:buChar char="•"/>
            </a:pPr>
            <a:r>
              <a:rPr b="0" lang="el-GR" sz="1800" spc="-1" strike="noStrike">
                <a:solidFill>
                  <a:srgbClr val="2f2b20"/>
                </a:solidFill>
                <a:latin typeface="Calibri"/>
              </a:rPr>
              <a:t>Τέταρτου επιπέδου</a:t>
            </a:r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  <a:p>
            <a:pPr lvl="4" marL="1554480" indent="-228240">
              <a:lnSpc>
                <a:spcPct val="100000"/>
              </a:lnSpc>
              <a:spcBef>
                <a:spcPts val="360"/>
              </a:spcBef>
              <a:buClr>
                <a:srgbClr val="c89f5d"/>
              </a:buClr>
              <a:buFont typeface="Arial"/>
              <a:buChar char="•"/>
            </a:pPr>
            <a:r>
              <a:rPr b="0" lang="el-GR" sz="1800" spc="-1" strike="noStrike">
                <a:solidFill>
                  <a:srgbClr val="2f2b20"/>
                </a:solidFill>
                <a:latin typeface="Calibri"/>
              </a:rPr>
              <a:t>Πέμπτου επιπέδου</a:t>
            </a:r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4419720" y="1536120"/>
            <a:ext cx="3657240" cy="4590000"/>
          </a:xfrm>
          <a:prstGeom prst="rect">
            <a:avLst/>
          </a:prstGeom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561"/>
              </a:spcBef>
              <a:buClr>
                <a:srgbClr val="a9a57c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2f2b20"/>
                </a:solidFill>
                <a:latin typeface="Calibri"/>
              </a:rPr>
              <a:t>Στυλ υποδείγματος κειμένου</a:t>
            </a:r>
            <a:endParaRPr b="0" lang="el-GR" sz="2800" spc="-1" strike="noStrike">
              <a:solidFill>
                <a:srgbClr val="2f2b20"/>
              </a:solidFill>
              <a:latin typeface="Calibri"/>
            </a:endParaRPr>
          </a:p>
          <a:p>
            <a:pPr lvl="1" marL="640080" indent="-228240">
              <a:lnSpc>
                <a:spcPct val="100000"/>
              </a:lnSpc>
              <a:spcBef>
                <a:spcPts val="479"/>
              </a:spcBef>
              <a:buClr>
                <a:srgbClr val="9cbebd"/>
              </a:buClr>
              <a:buFont typeface="Arial"/>
              <a:buChar char="•"/>
            </a:pPr>
            <a:r>
              <a:rPr b="0" lang="el-GR" sz="2400" spc="-1" strike="noStrike">
                <a:solidFill>
                  <a:srgbClr val="2f2b20"/>
                </a:solidFill>
                <a:latin typeface="Calibri"/>
              </a:rPr>
              <a:t>Δεύτερου επιπέδου</a:t>
            </a:r>
            <a:endParaRPr b="0" lang="el-GR" sz="2400" spc="-1" strike="noStrike">
              <a:solidFill>
                <a:srgbClr val="2f2b20"/>
              </a:solidFill>
              <a:latin typeface="Calibri"/>
            </a:endParaRPr>
          </a:p>
          <a:p>
            <a:pPr lvl="2" marL="1005840" indent="-228240">
              <a:lnSpc>
                <a:spcPct val="100000"/>
              </a:lnSpc>
              <a:spcBef>
                <a:spcPts val="400"/>
              </a:spcBef>
              <a:buClr>
                <a:srgbClr val="d2cb6c"/>
              </a:buClr>
              <a:buFont typeface="Arial"/>
              <a:buChar char="•"/>
            </a:pPr>
            <a:r>
              <a:rPr b="0" lang="el-GR" sz="2000" spc="-1" strike="noStrike">
                <a:solidFill>
                  <a:srgbClr val="2f2b20"/>
                </a:solidFill>
                <a:latin typeface="Calibri"/>
              </a:rPr>
              <a:t>Τρίτου επιπέδου</a:t>
            </a:r>
            <a:endParaRPr b="0" lang="el-GR" sz="2000" spc="-1" strike="noStrike">
              <a:solidFill>
                <a:srgbClr val="2f2b20"/>
              </a:solidFill>
              <a:latin typeface="Calibri"/>
            </a:endParaRPr>
          </a:p>
          <a:p>
            <a:pPr lvl="3" marL="1280160" indent="-228240">
              <a:lnSpc>
                <a:spcPct val="100000"/>
              </a:lnSpc>
              <a:spcBef>
                <a:spcPts val="360"/>
              </a:spcBef>
              <a:buClr>
                <a:srgbClr val="95a39d"/>
              </a:buClr>
              <a:buFont typeface="Arial"/>
              <a:buChar char="•"/>
            </a:pPr>
            <a:r>
              <a:rPr b="0" lang="el-GR" sz="1800" spc="-1" strike="noStrike">
                <a:solidFill>
                  <a:srgbClr val="2f2b20"/>
                </a:solidFill>
                <a:latin typeface="Calibri"/>
              </a:rPr>
              <a:t>Τέταρτου επιπέδου</a:t>
            </a:r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  <a:p>
            <a:pPr lvl="4" marL="1554480" indent="-228240">
              <a:lnSpc>
                <a:spcPct val="100000"/>
              </a:lnSpc>
              <a:spcBef>
                <a:spcPts val="360"/>
              </a:spcBef>
              <a:buClr>
                <a:srgbClr val="c89f5d"/>
              </a:buClr>
              <a:buFont typeface="Arial"/>
              <a:buChar char="•"/>
            </a:pPr>
            <a:r>
              <a:rPr b="0" lang="el-GR" sz="1800" spc="-1" strike="noStrike">
                <a:solidFill>
                  <a:srgbClr val="2f2b20"/>
                </a:solidFill>
                <a:latin typeface="Calibri"/>
              </a:rPr>
              <a:t>Πέμπτου επιπέδου</a:t>
            </a:r>
            <a:endParaRPr b="0" lang="el-GR" sz="18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dt"/>
          </p:nvPr>
        </p:nvSpPr>
        <p:spPr>
          <a:xfrm rot="16200000">
            <a:off x="7551360" y="1646280"/>
            <a:ext cx="2437920" cy="36540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75FBB2BF-C048-403F-B6D7-D7F49C4288CC}" type="datetime">
              <a:rPr b="0" lang="el-GR" sz="1200" spc="-1" strike="noStrike">
                <a:solidFill>
                  <a:srgbClr val="dfdcb7"/>
                </a:solidFill>
                <a:latin typeface="Calibri"/>
              </a:rPr>
              <a:t>13/3/2025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ftr"/>
          </p:nvPr>
        </p:nvSpPr>
        <p:spPr>
          <a:xfrm rot="16200000">
            <a:off x="7587000" y="4048920"/>
            <a:ext cx="2367000" cy="36540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50" name="PlaceHolder 8"/>
          <p:cNvSpPr>
            <a:spLocks noGrp="1"/>
          </p:cNvSpPr>
          <p:nvPr>
            <p:ph type="sldNum"/>
          </p:nvPr>
        </p:nvSpPr>
        <p:spPr>
          <a:xfrm>
            <a:off x="8531640" y="5649120"/>
            <a:ext cx="548280" cy="396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fld id="{7F3362D2-B054-4AA3-BF1F-86EEB6F25CF9}" type="slidenum">
              <a:rPr b="0" lang="el-GR" sz="1800" spc="-1" strike="noStrike">
                <a:solidFill>
                  <a:srgbClr val="ffffff"/>
                </a:solidFill>
                <a:latin typeface="Calibri"/>
              </a:rPr>
              <a:t>&lt;αριθμός&gt;</a:t>
            </a:fld>
            <a:endParaRPr b="0" lang="el-GR" sz="18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685800" y="1905120"/>
            <a:ext cx="7543440" cy="25934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el-GR" sz="6600" spc="-100" strike="noStrike">
                <a:solidFill>
                  <a:srgbClr val="675e47"/>
                </a:solidFill>
                <a:latin typeface="Cambria"/>
              </a:rPr>
              <a:t>Ο Παρθενώνας</a:t>
            </a:r>
            <a:endParaRPr b="0" lang="el-GR" sz="6600" spc="-1" strike="noStrike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685800" y="4572000"/>
            <a:ext cx="6461280" cy="10663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l-GR" sz="2000" spc="-1" strike="noStrike">
                <a:solidFill>
                  <a:srgbClr val="8f8e8d"/>
                </a:solidFill>
                <a:latin typeface="Calibri"/>
              </a:rPr>
              <a:t>Μαρία Γιαντσούλη</a:t>
            </a:r>
            <a:endParaRPr b="0" lang="el-G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14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274680"/>
            <a:ext cx="761976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n-US" sz="4600" spc="-100" strike="noStrike">
                <a:solidFill>
                  <a:srgbClr val="675e47"/>
                </a:solidFill>
                <a:latin typeface="Cambria"/>
              </a:rPr>
              <a:t>H </a:t>
            </a:r>
            <a:r>
              <a:rPr b="0" lang="el-GR" sz="4600" spc="-100" strike="noStrike">
                <a:solidFill>
                  <a:srgbClr val="675e47"/>
                </a:solidFill>
                <a:latin typeface="Cambria"/>
              </a:rPr>
              <a:t>αρχή</a:t>
            </a:r>
            <a:endParaRPr b="0" lang="el-GR" sz="4600" spc="-1" strike="noStrike">
              <a:solidFill>
                <a:srgbClr val="2f2b20"/>
              </a:solidFill>
              <a:latin typeface="Calibri"/>
            </a:endParaRPr>
          </a:p>
        </p:txBody>
      </p:sp>
      <p:pic>
        <p:nvPicPr>
          <p:cNvPr id="90" name="Θέση περιεχομένου 6" descr=""/>
          <p:cNvPicPr/>
          <p:nvPr/>
        </p:nvPicPr>
        <p:blipFill>
          <a:blip r:embed="rId1"/>
          <a:stretch/>
        </p:blipFill>
        <p:spPr>
          <a:xfrm>
            <a:off x="457200" y="2476800"/>
            <a:ext cx="3657240" cy="2708640"/>
          </a:xfrm>
          <a:prstGeom prst="rect">
            <a:avLst/>
          </a:prstGeom>
          <a:ln w="0">
            <a:noFill/>
          </a:ln>
        </p:spPr>
      </p:pic>
      <p:sp>
        <p:nvSpPr>
          <p:cNvPr id="91" name="TextShape 2"/>
          <p:cNvSpPr txBox="1"/>
          <p:nvPr/>
        </p:nvSpPr>
        <p:spPr>
          <a:xfrm>
            <a:off x="4419720" y="1536120"/>
            <a:ext cx="3657240" cy="459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561"/>
              </a:spcBef>
              <a:buClr>
                <a:srgbClr val="a9a57c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f2b20"/>
                </a:solidFill>
                <a:latin typeface="Calibri"/>
              </a:rPr>
              <a:t>O </a:t>
            </a:r>
            <a:r>
              <a:rPr b="0" lang="el-GR" sz="2800" spc="-1" strike="noStrike">
                <a:solidFill>
                  <a:srgbClr val="2f2b20"/>
                </a:solidFill>
                <a:latin typeface="Calibri"/>
              </a:rPr>
              <a:t>Παρθενώνας χτίστηκε 447 π.χ. Από την ιδέα του Περικλή που ήταν ο αρχηγός της Αθήνας κάπου στον 5</a:t>
            </a:r>
            <a:r>
              <a:rPr b="0" lang="el-GR" sz="2800" spc="-1" strike="noStrike" baseline="30000">
                <a:solidFill>
                  <a:srgbClr val="2f2b20"/>
                </a:solidFill>
                <a:latin typeface="Calibri"/>
              </a:rPr>
              <a:t>ου</a:t>
            </a:r>
            <a:r>
              <a:rPr b="0" lang="el-GR" sz="2800" spc="-1" strike="noStrike">
                <a:solidFill>
                  <a:srgbClr val="2f2b20"/>
                </a:solidFill>
                <a:latin typeface="Calibri"/>
              </a:rPr>
              <a:t> αιώνα π.χ.</a:t>
            </a:r>
            <a:endParaRPr b="0" lang="el-GR" sz="2800" spc="-1" strike="noStrike">
              <a:solidFill>
                <a:srgbClr val="2f2b20"/>
              </a:solidFill>
              <a:latin typeface="Calibri"/>
            </a:endParaRPr>
          </a:p>
          <a:p>
            <a:pPr marL="114480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el-GR" sz="28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14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274680"/>
            <a:ext cx="761976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l-GR" sz="4600" spc="-100" strike="noStrike">
                <a:solidFill>
                  <a:srgbClr val="675e47"/>
                </a:solidFill>
                <a:latin typeface="Cambria"/>
              </a:rPr>
              <a:t>Στο βυζάντιο</a:t>
            </a:r>
            <a:endParaRPr b="0" lang="el-GR" sz="4600" spc="-1" strike="noStrike">
              <a:solidFill>
                <a:srgbClr val="2f2b20"/>
              </a:solidFill>
              <a:latin typeface="Calibri"/>
            </a:endParaRPr>
          </a:p>
        </p:txBody>
      </p:sp>
      <p:pic>
        <p:nvPicPr>
          <p:cNvPr id="93" name="Θέση περιεχομένου 4" descr=""/>
          <p:cNvPicPr/>
          <p:nvPr/>
        </p:nvPicPr>
        <p:blipFill>
          <a:blip r:embed="rId1"/>
          <a:stretch/>
        </p:blipFill>
        <p:spPr>
          <a:xfrm>
            <a:off x="457200" y="2434680"/>
            <a:ext cx="3657240" cy="2792880"/>
          </a:xfrm>
          <a:prstGeom prst="rect">
            <a:avLst/>
          </a:prstGeom>
          <a:ln w="0">
            <a:noFill/>
          </a:ln>
        </p:spPr>
      </p:pic>
      <p:sp>
        <p:nvSpPr>
          <p:cNvPr id="94" name="TextShape 2"/>
          <p:cNvSpPr txBox="1"/>
          <p:nvPr/>
        </p:nvSpPr>
        <p:spPr>
          <a:xfrm>
            <a:off x="4419720" y="1536120"/>
            <a:ext cx="3657240" cy="459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561"/>
              </a:spcBef>
              <a:buClr>
                <a:srgbClr val="a9a57c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2f2b20"/>
                </a:solidFill>
                <a:latin typeface="Calibri"/>
              </a:rPr>
              <a:t>Ο Παρθενώνας έγινε βυζαντινή εκκλησία και ποια η Ακρόπολη έγινε μεγάλο προσκύνημα για την χριστιανική πίστη.</a:t>
            </a:r>
            <a:endParaRPr b="0" lang="el-GR" sz="28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14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457200" y="274680"/>
            <a:ext cx="761976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l-GR" sz="4600" spc="-100" strike="noStrike">
                <a:solidFill>
                  <a:srgbClr val="675e47"/>
                </a:solidFill>
                <a:latin typeface="Cambria"/>
              </a:rPr>
              <a:t>Στην Οθωμανική Αυτοκρατορία</a:t>
            </a:r>
            <a:endParaRPr b="0" lang="el-GR" sz="4600" spc="-1" strike="noStrike">
              <a:solidFill>
                <a:srgbClr val="2f2b20"/>
              </a:solidFill>
              <a:latin typeface="Calibri"/>
            </a:endParaRPr>
          </a:p>
        </p:txBody>
      </p:sp>
      <p:pic>
        <p:nvPicPr>
          <p:cNvPr id="96" name="Θέση περιεχομένου 6" descr=""/>
          <p:cNvPicPr/>
          <p:nvPr/>
        </p:nvPicPr>
        <p:blipFill>
          <a:blip r:embed="rId1"/>
          <a:stretch/>
        </p:blipFill>
        <p:spPr>
          <a:xfrm>
            <a:off x="467640" y="1989000"/>
            <a:ext cx="3744000" cy="3528000"/>
          </a:xfrm>
          <a:prstGeom prst="rect">
            <a:avLst/>
          </a:prstGeom>
          <a:ln w="0">
            <a:noFill/>
          </a:ln>
        </p:spPr>
      </p:pic>
      <p:sp>
        <p:nvSpPr>
          <p:cNvPr id="97" name="TextShape 2"/>
          <p:cNvSpPr txBox="1"/>
          <p:nvPr/>
        </p:nvSpPr>
        <p:spPr>
          <a:xfrm>
            <a:off x="4419720" y="1536120"/>
            <a:ext cx="3657240" cy="459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561"/>
              </a:spcBef>
              <a:buClr>
                <a:srgbClr val="a9a57c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2f2b20"/>
                </a:solidFill>
                <a:latin typeface="Calibri"/>
              </a:rPr>
              <a:t>Ο Παρθενώνας έγινε τζαμί το 1799 έως το 1806. Μετά ήρθε ο Έλγιν.</a:t>
            </a:r>
            <a:endParaRPr b="0" lang="el-GR" sz="28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14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274680"/>
            <a:ext cx="761976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l-GR" sz="4600" spc="-100" strike="noStrike">
                <a:solidFill>
                  <a:srgbClr val="675e47"/>
                </a:solidFill>
                <a:latin typeface="Cambria"/>
              </a:rPr>
              <a:t>Το κλέψιμο των μαρμάρων</a:t>
            </a:r>
            <a:endParaRPr b="0" lang="el-GR" sz="4600" spc="-1" strike="noStrike">
              <a:solidFill>
                <a:srgbClr val="2f2b20"/>
              </a:solidFill>
              <a:latin typeface="Calibri"/>
            </a:endParaRPr>
          </a:p>
        </p:txBody>
      </p:sp>
      <p:pic>
        <p:nvPicPr>
          <p:cNvPr id="99" name="Θέση περιεχομένου 4" descr=""/>
          <p:cNvPicPr/>
          <p:nvPr/>
        </p:nvPicPr>
        <p:blipFill>
          <a:blip r:embed="rId1"/>
          <a:stretch/>
        </p:blipFill>
        <p:spPr>
          <a:xfrm>
            <a:off x="457200" y="1845000"/>
            <a:ext cx="3657240" cy="3672000"/>
          </a:xfrm>
          <a:prstGeom prst="rect">
            <a:avLst/>
          </a:prstGeom>
          <a:ln w="0">
            <a:noFill/>
          </a:ln>
        </p:spPr>
      </p:pic>
      <p:sp>
        <p:nvSpPr>
          <p:cNvPr id="100" name="TextShape 2"/>
          <p:cNvSpPr txBox="1"/>
          <p:nvPr/>
        </p:nvSpPr>
        <p:spPr>
          <a:xfrm>
            <a:off x="4419720" y="1536120"/>
            <a:ext cx="3657240" cy="459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561"/>
              </a:spcBef>
              <a:buClr>
                <a:srgbClr val="a9a57c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2f2b20"/>
                </a:solidFill>
                <a:latin typeface="Calibri"/>
              </a:rPr>
              <a:t>Ο Έλγιν έκλεψε τα μάρμαρα του Παρθενώνα το 1806 και τα πήγε στην Βρετανία μετά την οθωμανική αυτοκρατορία 1799 έως το έτως που τα πήρε.</a:t>
            </a:r>
            <a:endParaRPr b="0" lang="el-GR" sz="28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14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457200" y="274680"/>
            <a:ext cx="761976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l-GR" sz="4600" spc="-100" strike="noStrike">
                <a:solidFill>
                  <a:srgbClr val="675e47"/>
                </a:solidFill>
                <a:latin typeface="Cambria"/>
              </a:rPr>
              <a:t>ΤΟ 1941</a:t>
            </a:r>
            <a:endParaRPr b="0" lang="el-GR" sz="4600" spc="-1" strike="noStrike">
              <a:solidFill>
                <a:srgbClr val="2f2b20"/>
              </a:solidFill>
              <a:latin typeface="Calibri"/>
            </a:endParaRPr>
          </a:p>
        </p:txBody>
      </p:sp>
      <p:pic>
        <p:nvPicPr>
          <p:cNvPr id="102" name="Θέση περιεχομένου 4" descr=""/>
          <p:cNvPicPr/>
          <p:nvPr/>
        </p:nvPicPr>
        <p:blipFill>
          <a:blip r:embed="rId1"/>
          <a:stretch/>
        </p:blipFill>
        <p:spPr>
          <a:xfrm>
            <a:off x="467640" y="1845000"/>
            <a:ext cx="3528000" cy="3960000"/>
          </a:xfrm>
          <a:prstGeom prst="rect">
            <a:avLst/>
          </a:prstGeom>
          <a:ln w="0">
            <a:noFill/>
          </a:ln>
        </p:spPr>
      </p:pic>
      <p:sp>
        <p:nvSpPr>
          <p:cNvPr id="103" name="TextShape 2"/>
          <p:cNvSpPr txBox="1"/>
          <p:nvPr/>
        </p:nvSpPr>
        <p:spPr>
          <a:xfrm>
            <a:off x="4419720" y="1536120"/>
            <a:ext cx="3657240" cy="459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561"/>
              </a:spcBef>
              <a:buClr>
                <a:srgbClr val="a9a57c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2f2b20"/>
                </a:solidFill>
                <a:latin typeface="Calibri"/>
              </a:rPr>
              <a:t>Το 1941 οι Γερμανοί κατέκτησαν την Αθήνα και πήγαν έως την Ακρόπολη και ύψωσαν την σημαία του ναζισμού έως το 1944.</a:t>
            </a:r>
            <a:endParaRPr b="0" lang="el-GR" sz="28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14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274680"/>
            <a:ext cx="761976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l-GR" sz="4600" spc="-100" strike="noStrike">
                <a:solidFill>
                  <a:srgbClr val="675e47"/>
                </a:solidFill>
                <a:latin typeface="Cambria"/>
              </a:rPr>
              <a:t>Σήμερα</a:t>
            </a:r>
            <a:endParaRPr b="0" lang="el-GR" sz="4600" spc="-1" strike="noStrike">
              <a:solidFill>
                <a:srgbClr val="2f2b20"/>
              </a:solidFill>
              <a:latin typeface="Calibri"/>
            </a:endParaRPr>
          </a:p>
        </p:txBody>
      </p:sp>
      <p:pic>
        <p:nvPicPr>
          <p:cNvPr id="105" name="Θέση περιεχομένου 4" descr=""/>
          <p:cNvPicPr/>
          <p:nvPr/>
        </p:nvPicPr>
        <p:blipFill>
          <a:blip r:embed="rId1"/>
          <a:stretch/>
        </p:blipFill>
        <p:spPr>
          <a:xfrm>
            <a:off x="542520" y="2606040"/>
            <a:ext cx="3486600" cy="2450160"/>
          </a:xfrm>
          <a:prstGeom prst="rect">
            <a:avLst/>
          </a:prstGeom>
          <a:ln w="0">
            <a:noFill/>
          </a:ln>
        </p:spPr>
      </p:pic>
      <p:sp>
        <p:nvSpPr>
          <p:cNvPr id="106" name="TextShape 2"/>
          <p:cNvSpPr txBox="1"/>
          <p:nvPr/>
        </p:nvSpPr>
        <p:spPr>
          <a:xfrm>
            <a:off x="4419720" y="1536120"/>
            <a:ext cx="3657240" cy="4590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228240">
              <a:lnSpc>
                <a:spcPct val="100000"/>
              </a:lnSpc>
              <a:spcBef>
                <a:spcPts val="561"/>
              </a:spcBef>
              <a:buClr>
                <a:srgbClr val="a9a57c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2f2b20"/>
                </a:solidFill>
                <a:latin typeface="Calibri"/>
              </a:rPr>
              <a:t>Σήμερα ο Παρθενώνας είναι πολύ γκρεμισμένος λόγου χρόνων ζωής. Παρόλα αυτά η λίγη επανασδιόρθοση έχει ολοκληρωθεί.</a:t>
            </a:r>
            <a:endParaRPr b="0" lang="el-GR" sz="2800" spc="-1" strike="noStrike">
              <a:solidFill>
                <a:srgbClr val="2f2b2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14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80</TotalTime>
  <Application>LibreOffice/7.0.1.2$Windows_X86_64 LibreOffice_project/7cbcfc562f6eb6708b5ff7d7397325de9e764452</Application>
  <Words>139</Words>
  <Paragraphs>14</Paragraphs>
  <Company>HP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2025-03-11T14:23:23Z</dcterms:created>
  <dc:creator>Βασίλης Γιαντσούλης</dc:creator>
  <dc:description/>
  <dc:language>el-GR</dc:language>
  <cp:lastModifiedBy>Βασίλης Γιαντσούλης</cp:lastModifiedBy>
  <dcterms:modified xsi:type="dcterms:W3CDTF">2025-03-11T15:43:24Z</dcterms:modified>
  <cp:revision>8</cp:revision>
  <dc:subject/>
  <dc:title>Ο Παρθενώνας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HP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Προβολή στην οθόνη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7</vt:i4>
  </property>
</Properties>
</file>