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5.png" ContentType="image/png"/>
  <Override PartName="/ppt/media/image6.jpeg" ContentType="image/jpeg"/>
  <Override PartName="/ppt/media/image8.jpeg" ContentType="image/jpeg"/>
  <Override PartName="/ppt/media/image9.png" ContentType="image/png"/>
  <Override PartName="/ppt/media/image10.jpeg" ContentType="image/jpeg"/>
  <Override PartName="/ppt/media/image11.jpeg" ContentType="image/jpeg"/>
  <Override PartName="/ppt/media/image12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1056096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10000" y="5508000"/>
            <a:ext cx="1056096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21520" y="52812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810000" y="55080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21520" y="55080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3400560" cy="20664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80840" y="5281200"/>
            <a:ext cx="3400560" cy="20664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7952040" y="5281200"/>
            <a:ext cx="3400560" cy="20664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810000" y="5508000"/>
            <a:ext cx="3400560" cy="20664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80840" y="5508000"/>
            <a:ext cx="3400560" cy="20664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7952040" y="5508000"/>
            <a:ext cx="3400560" cy="20664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810000" y="5270040"/>
            <a:ext cx="10560960" cy="456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10560960" cy="43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5153400" cy="43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21520" y="5281200"/>
            <a:ext cx="5153400" cy="43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810000" y="2951280"/>
            <a:ext cx="10560960" cy="680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21520" y="5281200"/>
            <a:ext cx="5153400" cy="43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810000" y="55080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10000" y="5270040"/>
            <a:ext cx="10560960" cy="456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5153400" cy="43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21520" y="52812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21520" y="55080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21520" y="52812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810000" y="5508000"/>
            <a:ext cx="1056096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1056096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810000" y="5508000"/>
            <a:ext cx="1056096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21520" y="52812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810000" y="55080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21520" y="55080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3400560" cy="20664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80840" y="5281200"/>
            <a:ext cx="3400560" cy="20664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7952040" y="5281200"/>
            <a:ext cx="3400560" cy="20664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810000" y="5508000"/>
            <a:ext cx="3400560" cy="20664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80840" y="5508000"/>
            <a:ext cx="3400560" cy="20664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7952040" y="5508000"/>
            <a:ext cx="3400560" cy="20664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810000" y="5270040"/>
            <a:ext cx="10560960" cy="456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10560960" cy="43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5153400" cy="43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21520" y="5281200"/>
            <a:ext cx="5153400" cy="43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10560960" cy="43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810000" y="2951280"/>
            <a:ext cx="10560960" cy="680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1520" y="5281200"/>
            <a:ext cx="5153400" cy="43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810000" y="55080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5153400" cy="43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1520" y="52812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21520" y="55080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21520" y="52812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810000" y="5508000"/>
            <a:ext cx="1056096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1056096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810000" y="5508000"/>
            <a:ext cx="1056096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21520" y="52812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810000" y="55080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6221520" y="55080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3400560" cy="20664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380840" y="5281200"/>
            <a:ext cx="3400560" cy="20664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7952040" y="5281200"/>
            <a:ext cx="3400560" cy="20664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810000" y="5508000"/>
            <a:ext cx="3400560" cy="20664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4380840" y="5508000"/>
            <a:ext cx="3400560" cy="20664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7952040" y="5508000"/>
            <a:ext cx="3400560" cy="20664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5153400" cy="43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21520" y="5281200"/>
            <a:ext cx="5153400" cy="43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10000" y="2951280"/>
            <a:ext cx="10560960" cy="680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21520" y="5281200"/>
            <a:ext cx="5153400" cy="43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810000" y="55080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5153400" cy="43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21520" y="52812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21520" y="55080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10000" y="52812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1520" y="5281200"/>
            <a:ext cx="515340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810000" y="5508000"/>
            <a:ext cx="10560960" cy="206640"/>
          </a:xfrm>
          <a:prstGeom prst="rect">
            <a:avLst/>
          </a:prstGeom>
        </p:spPr>
        <p:txBody>
          <a:bodyPr lIns="0" rIns="0" tIns="0" bIns="0">
            <a:normAutofit fontScale="6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21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-3240"/>
            <a:ext cx="12191760" cy="5203440"/>
          </a:xfrm>
          <a:custGeom>
            <a:avLst/>
            <a:gdLst/>
            <a:ahLst/>
            <a:rect l="l" t="t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0">
            <a:blip r:embed="rId2"/>
            <a:tile/>
          </a:blipFill>
          <a:ln cap="rnd"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810000" y="1449000"/>
            <a:ext cx="10571760" cy="297072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el-GR" sz="5400" spc="-1" strike="noStrike">
                <a:solidFill>
                  <a:srgbClr val="fefefe"/>
                </a:solidFill>
                <a:latin typeface="Century Gothic"/>
              </a:rPr>
              <a:t>Κάντε κλικ για να επεξεργαστείτε τον τίτλο υποδείγματος</a:t>
            </a:r>
            <a:endParaRPr b="0" lang="en-US" sz="5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9334800" y="6041520"/>
            <a:ext cx="1343520" cy="36468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F5CB39E-1766-433A-B969-C3B48AE2E873}" type="datetime">
              <a:rPr b="0" lang="el-GR" sz="900" spc="-1" strike="noStrike">
                <a:solidFill>
                  <a:srgbClr val="ffffff"/>
                </a:solidFill>
                <a:latin typeface="Century Gothic"/>
              </a:rPr>
              <a:t>18/12/2025</a:t>
            </a:fld>
            <a:endParaRPr b="0" lang="el-GR" sz="9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51440" y="6041520"/>
            <a:ext cx="8643960" cy="364680"/>
          </a:xfrm>
          <a:prstGeom prst="rect">
            <a:avLst/>
          </a:prstGeom>
        </p:spPr>
        <p:txBody>
          <a:bodyPr anchor="b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10678320" y="5915880"/>
            <a:ext cx="1061640" cy="490320"/>
          </a:xfrm>
          <a:prstGeom prst="rect">
            <a:avLst/>
          </a:prstGeom>
        </p:spPr>
        <p:txBody>
          <a:bodyPr bIns="10800" anchor="b">
            <a:noAutofit/>
          </a:bodyPr>
          <a:p>
            <a:pPr algn="r">
              <a:lnSpc>
                <a:spcPct val="100000"/>
              </a:lnSpc>
            </a:pPr>
            <a:fld id="{FE14C6AC-D390-449D-8BBF-CFADF3E6228E}" type="slidenum">
              <a:rPr b="0" lang="el-GR" sz="2000" spc="-1" strike="noStrike">
                <a:solidFill>
                  <a:srgbClr val="00c6bb"/>
                </a:solidFill>
                <a:latin typeface="Century Gothic"/>
              </a:rPr>
              <a:t>&lt;αριθμός&gt;</a:t>
            </a:fld>
            <a:endParaRPr b="0" lang="el-GR" sz="20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entury Gothic"/>
              </a:rPr>
              <a:t>Πατήστε για επεξεργασία της μορφής κειμένου διάρθρωσης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Δεύτερο επίπεδο διάρθρωσης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ffffff"/>
                </a:solidFill>
                <a:latin typeface="Century Gothic"/>
              </a:rPr>
              <a:t>Τρίτο επίπεδο διάρθρωσης</a:t>
            </a:r>
            <a:endParaRPr b="0" lang="en-US" sz="1200" spc="-1" strike="noStrike">
              <a:solidFill>
                <a:srgbClr val="ffffff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ffffff"/>
                </a:solidFill>
                <a:latin typeface="Century Gothic"/>
              </a:rPr>
              <a:t>Τέταρτο επίπεδο διάρθρωσης</a:t>
            </a:r>
            <a:endParaRPr b="0" lang="en-US" sz="1200" spc="-1" strike="noStrike">
              <a:solidFill>
                <a:srgbClr val="ffffff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Πέμπτο επίπεδο διάρθρωσης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Έκτο επίπεδο διάρθρωσης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Έβδομο επίπεδο διάρθρωσης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21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0"/>
            <a:ext cx="12191760" cy="2185560"/>
          </a:xfrm>
          <a:custGeom>
            <a:avLst/>
            <a:gdLst/>
            <a:ahLst/>
            <a:rect l="l" t="t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0">
            <a:blip r:embed="rId2"/>
            <a:tile/>
          </a:blipFill>
          <a:ln cap="rnd"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810000" y="447120"/>
            <a:ext cx="10571760" cy="97020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el-GR" sz="4000" spc="-1" strike="noStrike">
                <a:solidFill>
                  <a:srgbClr val="fefefe"/>
                </a:solidFill>
                <a:latin typeface="Century Gothic"/>
              </a:rPr>
              <a:t>Κάντε κλικ για να επεξεργαστείτε τον τίτλο υποδείγματος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818640" y="2222280"/>
            <a:ext cx="5185440" cy="3638520"/>
          </a:xfrm>
          <a:prstGeom prst="rect">
            <a:avLst/>
          </a:prstGeom>
        </p:spPr>
        <p:txBody>
          <a:bodyPr anchor="ctr">
            <a:normAutofit/>
          </a:bodyPr>
          <a:p>
            <a:pPr marL="343080" indent="-34272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00c6bb"/>
              </a:buClr>
              <a:buFont typeface="Wingdings 2" charset="2"/>
              <a:buChar char=""/>
            </a:pPr>
            <a:r>
              <a:rPr b="0" lang="el-GR" sz="1800" spc="-1" strike="noStrike">
                <a:solidFill>
                  <a:srgbClr val="ffffff"/>
                </a:solidFill>
                <a:latin typeface="Century Gothic"/>
              </a:rPr>
              <a:t>Στυλ κειμένου υποδείγματος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00c6bb"/>
              </a:buClr>
              <a:buFont typeface="Wingdings 2" charset="2"/>
              <a:buChar char=""/>
            </a:pPr>
            <a:r>
              <a:rPr b="0" lang="el-GR" sz="1600" spc="-1" strike="noStrike">
                <a:solidFill>
                  <a:srgbClr val="ffffff"/>
                </a:solidFill>
                <a:latin typeface="Century Gothic"/>
              </a:rPr>
              <a:t>Δεύτερο επίπεδο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00c6bb"/>
              </a:buClr>
              <a:buFont typeface="Wingdings 2" charset="2"/>
              <a:buChar char=""/>
            </a:pPr>
            <a:r>
              <a:rPr b="0" lang="el-GR" sz="1400" spc="-1" strike="noStrike">
                <a:solidFill>
                  <a:srgbClr val="ffffff"/>
                </a:solidFill>
                <a:latin typeface="Century Gothic"/>
              </a:rPr>
              <a:t>Τρίτο επίπεδο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241"/>
              </a:spcBef>
              <a:spcAft>
                <a:spcPts val="601"/>
              </a:spcAft>
              <a:buClr>
                <a:srgbClr val="00c6bb"/>
              </a:buClr>
              <a:buFont typeface="Wingdings 2" charset="2"/>
              <a:buChar char=""/>
            </a:pPr>
            <a:r>
              <a:rPr b="0" lang="el-GR" sz="1200" spc="-1" strike="noStrike">
                <a:solidFill>
                  <a:srgbClr val="ffffff"/>
                </a:solidFill>
                <a:latin typeface="Century Gothic"/>
              </a:rPr>
              <a:t>Τέταρτο επίπεδο</a:t>
            </a:r>
            <a:endParaRPr b="0" lang="en-US" sz="1200" spc="-1" strike="noStrike">
              <a:solidFill>
                <a:srgbClr val="ffffff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241"/>
              </a:spcBef>
              <a:spcAft>
                <a:spcPts val="601"/>
              </a:spcAft>
              <a:buClr>
                <a:srgbClr val="00c6bb"/>
              </a:buClr>
              <a:buFont typeface="Wingdings 2" charset="2"/>
              <a:buChar char=""/>
            </a:pPr>
            <a:r>
              <a:rPr b="0" lang="el-GR" sz="1200" spc="-1" strike="noStrike">
                <a:solidFill>
                  <a:srgbClr val="ffffff"/>
                </a:solidFill>
                <a:latin typeface="Century Gothic"/>
              </a:rPr>
              <a:t>Πέμπτο επίπεδο</a:t>
            </a:r>
            <a:endParaRPr b="0" lang="en-US" sz="1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187320" y="2222280"/>
            <a:ext cx="5194080" cy="3638520"/>
          </a:xfrm>
          <a:prstGeom prst="rect">
            <a:avLst/>
          </a:prstGeom>
        </p:spPr>
        <p:txBody>
          <a:bodyPr anchor="ctr">
            <a:normAutofit/>
          </a:bodyPr>
          <a:p>
            <a:pPr marL="343080" indent="-34272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00c6bb"/>
              </a:buClr>
              <a:buFont typeface="Wingdings 2" charset="2"/>
              <a:buChar char=""/>
            </a:pPr>
            <a:r>
              <a:rPr b="0" lang="el-GR" sz="1800" spc="-1" strike="noStrike">
                <a:solidFill>
                  <a:srgbClr val="ffffff"/>
                </a:solidFill>
                <a:latin typeface="Century Gothic"/>
              </a:rPr>
              <a:t>Στυλ κειμένου υποδείγματος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00c6bb"/>
              </a:buClr>
              <a:buFont typeface="Wingdings 2" charset="2"/>
              <a:buChar char=""/>
            </a:pPr>
            <a:r>
              <a:rPr b="0" lang="el-GR" sz="1600" spc="-1" strike="noStrike">
                <a:solidFill>
                  <a:srgbClr val="ffffff"/>
                </a:solidFill>
                <a:latin typeface="Century Gothic"/>
              </a:rPr>
              <a:t>Δεύτερο επίπεδο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00c6bb"/>
              </a:buClr>
              <a:buFont typeface="Wingdings 2" charset="2"/>
              <a:buChar char=""/>
            </a:pPr>
            <a:r>
              <a:rPr b="0" lang="el-GR" sz="1400" spc="-1" strike="noStrike">
                <a:solidFill>
                  <a:srgbClr val="ffffff"/>
                </a:solidFill>
                <a:latin typeface="Century Gothic"/>
              </a:rPr>
              <a:t>Τρίτο επίπεδο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241"/>
              </a:spcBef>
              <a:spcAft>
                <a:spcPts val="601"/>
              </a:spcAft>
              <a:buClr>
                <a:srgbClr val="00c6bb"/>
              </a:buClr>
              <a:buFont typeface="Wingdings 2" charset="2"/>
              <a:buChar char=""/>
            </a:pPr>
            <a:r>
              <a:rPr b="0" lang="el-GR" sz="1200" spc="-1" strike="noStrike">
                <a:solidFill>
                  <a:srgbClr val="ffffff"/>
                </a:solidFill>
                <a:latin typeface="Century Gothic"/>
              </a:rPr>
              <a:t>Τέταρτο επίπεδο</a:t>
            </a:r>
            <a:endParaRPr b="0" lang="en-US" sz="1200" spc="-1" strike="noStrike">
              <a:solidFill>
                <a:srgbClr val="ffffff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241"/>
              </a:spcBef>
              <a:spcAft>
                <a:spcPts val="601"/>
              </a:spcAft>
              <a:buClr>
                <a:srgbClr val="00c6bb"/>
              </a:buClr>
              <a:buFont typeface="Wingdings 2" charset="2"/>
              <a:buChar char=""/>
            </a:pPr>
            <a:r>
              <a:rPr b="0" lang="el-GR" sz="1200" spc="-1" strike="noStrike">
                <a:solidFill>
                  <a:srgbClr val="ffffff"/>
                </a:solidFill>
                <a:latin typeface="Century Gothic"/>
              </a:rPr>
              <a:t>Πέμπτο επίπεδο</a:t>
            </a:r>
            <a:endParaRPr b="0" lang="en-US" sz="1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dt"/>
          </p:nvPr>
        </p:nvSpPr>
        <p:spPr>
          <a:xfrm>
            <a:off x="9334800" y="6041520"/>
            <a:ext cx="1343520" cy="36468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48CFE58-85AD-4983-B8C5-F28BAA3DFDB4}" type="datetime">
              <a:rPr b="0" lang="el-GR" sz="900" spc="-1" strike="noStrike">
                <a:solidFill>
                  <a:srgbClr val="ffffff"/>
                </a:solidFill>
                <a:latin typeface="Century Gothic"/>
              </a:rPr>
              <a:t>18/12/2025</a:t>
            </a:fld>
            <a:endParaRPr b="0" lang="el-GR" sz="900" spc="-1" strike="noStrike"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ftr"/>
          </p:nvPr>
        </p:nvSpPr>
        <p:spPr>
          <a:xfrm>
            <a:off x="451440" y="6041520"/>
            <a:ext cx="8643960" cy="364680"/>
          </a:xfrm>
          <a:prstGeom prst="rect">
            <a:avLst/>
          </a:prstGeom>
        </p:spPr>
        <p:txBody>
          <a:bodyPr anchor="b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sldNum"/>
          </p:nvPr>
        </p:nvSpPr>
        <p:spPr>
          <a:xfrm>
            <a:off x="10678320" y="5915880"/>
            <a:ext cx="1061640" cy="490320"/>
          </a:xfrm>
          <a:prstGeom prst="rect">
            <a:avLst/>
          </a:prstGeom>
        </p:spPr>
        <p:txBody>
          <a:bodyPr bIns="10800" anchor="b">
            <a:noAutofit/>
          </a:bodyPr>
          <a:p>
            <a:pPr algn="r">
              <a:lnSpc>
                <a:spcPct val="100000"/>
              </a:lnSpc>
            </a:pPr>
            <a:fld id="{B474B49D-2A7C-438A-BA6E-F380C9A3EF2C}" type="slidenum">
              <a:rPr b="0" lang="el-GR" sz="2000" spc="-1" strike="noStrike">
                <a:solidFill>
                  <a:srgbClr val="00c6bb"/>
                </a:solidFill>
                <a:latin typeface="Century Gothic"/>
              </a:rPr>
              <a:t>&lt;αριθμός&gt;</a:t>
            </a:fld>
            <a:endParaRPr b="0" lang="el-GR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21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0" y="0"/>
            <a:ext cx="12191760" cy="5203440"/>
          </a:xfrm>
          <a:custGeom>
            <a:avLst/>
            <a:gdLst/>
            <a:ahLst/>
            <a:rect l="l" t="t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 cap="rnd"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6" name="PlaceHolder 2"/>
          <p:cNvSpPr>
            <a:spLocks noGrp="1"/>
          </p:cNvSpPr>
          <p:nvPr>
            <p:ph type="title"/>
          </p:nvPr>
        </p:nvSpPr>
        <p:spPr>
          <a:xfrm>
            <a:off x="810000" y="2951280"/>
            <a:ext cx="10560960" cy="146844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1" lang="el-GR" sz="4800" spc="-1" strike="noStrike">
                <a:solidFill>
                  <a:srgbClr val="fefefe"/>
                </a:solidFill>
                <a:latin typeface="Century Gothic"/>
              </a:rPr>
              <a:t>Κάντε κλικ για να επεξεργαστείτε τον τίτλο υποδείγματος</a:t>
            </a:r>
            <a:endParaRPr b="0" lang="en-US" sz="4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810000" y="5281200"/>
            <a:ext cx="10560960" cy="43344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Century Gothic"/>
              </a:rPr>
              <a:t>Στυλ κειμένου υποδείγματος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dt"/>
          </p:nvPr>
        </p:nvSpPr>
        <p:spPr>
          <a:xfrm>
            <a:off x="9334800" y="6041520"/>
            <a:ext cx="1343520" cy="36468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0F9DBCE-1530-470D-84D8-F729342D86F6}" type="datetime">
              <a:rPr b="0" lang="el-GR" sz="900" spc="-1" strike="noStrike">
                <a:solidFill>
                  <a:srgbClr val="ffffff"/>
                </a:solidFill>
                <a:latin typeface="Century Gothic"/>
              </a:rPr>
              <a:t>18/12/2025</a:t>
            </a:fld>
            <a:endParaRPr b="0" lang="el-GR" sz="9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/>
          </p:nvPr>
        </p:nvSpPr>
        <p:spPr>
          <a:xfrm>
            <a:off x="451440" y="6041520"/>
            <a:ext cx="8643960" cy="364680"/>
          </a:xfrm>
          <a:prstGeom prst="rect">
            <a:avLst/>
          </a:prstGeom>
        </p:spPr>
        <p:txBody>
          <a:bodyPr anchor="b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/>
          </p:nvPr>
        </p:nvSpPr>
        <p:spPr>
          <a:xfrm>
            <a:off x="10678320" y="5915880"/>
            <a:ext cx="1061640" cy="490320"/>
          </a:xfrm>
          <a:prstGeom prst="rect">
            <a:avLst/>
          </a:prstGeom>
        </p:spPr>
        <p:txBody>
          <a:bodyPr bIns="10800" anchor="b">
            <a:noAutofit/>
          </a:bodyPr>
          <a:p>
            <a:pPr algn="r">
              <a:lnSpc>
                <a:spcPct val="100000"/>
              </a:lnSpc>
            </a:pPr>
            <a:fld id="{C1684F7A-F526-4666-A630-EDEF290D0A9C}" type="slidenum">
              <a:rPr b="0" lang="el-GR" sz="2000" spc="-1" strike="noStrike">
                <a:solidFill>
                  <a:srgbClr val="00c6bb"/>
                </a:solidFill>
                <a:latin typeface="Century Gothic"/>
              </a:rPr>
              <a:t>&lt;αριθμός&gt;</a:t>
            </a:fld>
            <a:endParaRPr b="0" lang="el-GR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810000" y="1449000"/>
            <a:ext cx="10571760" cy="297072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60000"/>
              </a:srgbClr>
            </a:outerShdw>
          </a:effectLst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el-GR" sz="5400" spc="-1" strike="noStrike">
                <a:solidFill>
                  <a:srgbClr val="fefefe"/>
                </a:solidFill>
                <a:latin typeface="Century Gothic"/>
              </a:rPr>
              <a:t>Σεισμός</a:t>
            </a:r>
            <a:endParaRPr b="0" lang="en-US" sz="5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810000" y="5280840"/>
            <a:ext cx="10571760" cy="43452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40000"/>
              </a:srgbClr>
            </a:outerShdw>
          </a:effectLst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Century Gothic"/>
              </a:rPr>
              <a:t>Μαρία Γιαντσούλη</a:t>
            </a:r>
            <a:endParaRPr b="0" lang="el-G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6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10000" y="447120"/>
            <a:ext cx="10571760" cy="97020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60000"/>
              </a:srgbClr>
            </a:outerShdw>
          </a:effectLst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el-GR" sz="4000" spc="-1" strike="noStrike">
                <a:solidFill>
                  <a:srgbClr val="fefefe"/>
                </a:solidFill>
                <a:latin typeface="Century Gothic"/>
              </a:rPr>
              <a:t>Ρίχτερ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52" name="Picture 2" descr="Σεισμός τώρα: 4,6 Ρίχτερ ανοιχτά της Σκύρου - ertnews.gr"/>
          <p:cNvPicPr/>
          <p:nvPr/>
        </p:nvPicPr>
        <p:blipFill>
          <a:blip r:embed="rId1"/>
          <a:stretch/>
        </p:blipFill>
        <p:spPr>
          <a:xfrm>
            <a:off x="819000" y="2583720"/>
            <a:ext cx="5184360" cy="2916000"/>
          </a:xfrm>
          <a:prstGeom prst="rect">
            <a:avLst/>
          </a:prstGeom>
          <a:ln w="0">
            <a:noFill/>
          </a:ln>
          <a:effectLst>
            <a:outerShdw blurRad="50800" dir="0">
              <a:srgbClr val="000000">
                <a:alpha val="40000"/>
              </a:srgbClr>
            </a:outerShdw>
          </a:effectLst>
        </p:spPr>
      </p:pic>
      <p:sp>
        <p:nvSpPr>
          <p:cNvPr id="153" name="TextShape 2"/>
          <p:cNvSpPr txBox="1"/>
          <p:nvPr/>
        </p:nvSpPr>
        <p:spPr>
          <a:xfrm>
            <a:off x="6187320" y="2222280"/>
            <a:ext cx="5194080" cy="363852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l-GR" sz="1800" spc="-1" strike="noStrike">
                <a:solidFill>
                  <a:srgbClr val="ffffff"/>
                </a:solidFill>
                <a:latin typeface="Century Gothic"/>
              </a:rPr>
              <a:t>Ρίχτερ (Κλίμακα Μεγέθους):</a:t>
            </a:r>
            <a:r>
              <a:rPr b="0" lang="el-GR" sz="1800" spc="-1" strike="noStrike">
                <a:solidFill>
                  <a:srgbClr val="ffffff"/>
                </a:solidFill>
                <a:latin typeface="Century Gothic"/>
              </a:rPr>
              <a:t> Μονάδα μέτρησης της ενέργειας που απελευθερώνεται από τον σεισμό.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6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810000" y="447120"/>
            <a:ext cx="10571760" cy="97020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60000"/>
              </a:srgbClr>
            </a:outerShdw>
          </a:effectLst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el-GR" sz="4000" spc="-1" strike="noStrike">
                <a:solidFill>
                  <a:srgbClr val="fefefe"/>
                </a:solidFill>
                <a:latin typeface="Century Gothic"/>
              </a:rPr>
              <a:t>Μερκάλι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55" name="Picture 2" descr="Κλίμακα Μερκάλι (Mercalli) - τι είναι και πως μετράει | seismos.gr"/>
          <p:cNvPicPr/>
          <p:nvPr/>
        </p:nvPicPr>
        <p:blipFill>
          <a:blip r:embed="rId1"/>
          <a:stretch/>
        </p:blipFill>
        <p:spPr>
          <a:xfrm>
            <a:off x="819000" y="2477880"/>
            <a:ext cx="5184360" cy="3127320"/>
          </a:xfrm>
          <a:prstGeom prst="rect">
            <a:avLst/>
          </a:prstGeom>
          <a:ln w="0">
            <a:noFill/>
          </a:ln>
          <a:effectLst>
            <a:outerShdw blurRad="50800" dir="0">
              <a:srgbClr val="000000">
                <a:alpha val="40000"/>
              </a:srgbClr>
            </a:outerShdw>
          </a:effectLst>
        </p:spPr>
      </p:pic>
      <p:sp>
        <p:nvSpPr>
          <p:cNvPr id="156" name="TextShape 2"/>
          <p:cNvSpPr txBox="1"/>
          <p:nvPr/>
        </p:nvSpPr>
        <p:spPr>
          <a:xfrm>
            <a:off x="6187320" y="2222280"/>
            <a:ext cx="5194080" cy="363852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l-GR" sz="1800" spc="-1" strike="noStrike">
                <a:solidFill>
                  <a:srgbClr val="ffffff"/>
                </a:solidFill>
                <a:latin typeface="Century Gothic"/>
              </a:rPr>
              <a:t>Μερκάλι (Κλίμακα Έντασης):</a:t>
            </a:r>
            <a:r>
              <a:rPr b="0" lang="el-GR" sz="1800" spc="-1" strike="noStrike">
                <a:solidFill>
                  <a:srgbClr val="ffffff"/>
                </a:solidFill>
                <a:latin typeface="Century Gothic"/>
              </a:rPr>
              <a:t> Μονάδα μέτρησης των επιπτώσεων και των ζημιών που προκαλεί ο σεισμός σε μια συγκεκριμένη περιοχή.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6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810000" y="447120"/>
            <a:ext cx="10571760" cy="97020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60000"/>
              </a:srgbClr>
            </a:outerShdw>
          </a:effectLst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el-GR" sz="4000" spc="-1" strike="noStrike">
                <a:solidFill>
                  <a:srgbClr val="fefefe"/>
                </a:solidFill>
                <a:latin typeface="Century Gothic"/>
              </a:rPr>
              <a:t>Στην Ελλάδα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58" name="Picture 2" descr="Major, magnitude 6.8 earthquake hits Greece - October 26, 2018 » Severe  Weather Europe"/>
          <p:cNvPicPr/>
          <p:nvPr/>
        </p:nvPicPr>
        <p:blipFill>
          <a:blip r:embed="rId1"/>
          <a:stretch/>
        </p:blipFill>
        <p:spPr>
          <a:xfrm>
            <a:off x="1868760" y="2222640"/>
            <a:ext cx="3085560" cy="3638160"/>
          </a:xfrm>
          <a:prstGeom prst="rect">
            <a:avLst/>
          </a:prstGeom>
          <a:ln w="0">
            <a:noFill/>
          </a:ln>
          <a:effectLst>
            <a:outerShdw blurRad="50800" dir="0">
              <a:srgbClr val="000000">
                <a:alpha val="40000"/>
              </a:srgbClr>
            </a:outerShdw>
          </a:effectLst>
        </p:spPr>
      </p:pic>
      <p:sp>
        <p:nvSpPr>
          <p:cNvPr id="159" name="TextShape 2"/>
          <p:cNvSpPr txBox="1"/>
          <p:nvPr/>
        </p:nvSpPr>
        <p:spPr>
          <a:xfrm>
            <a:off x="6187320" y="2222280"/>
            <a:ext cx="5194080" cy="363852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Century Gothic"/>
              </a:rPr>
              <a:t>Η Ελλάδα είναι μια από τις πιο σεισμογενείς χώρες παγκοσμίως λόγω της γεωγραφικής της θέσης στο σταυροδρόμι της Αφρικανικής και της Ευρασιατικής πλάκας.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6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810000" y="2951280"/>
            <a:ext cx="10560960" cy="146844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60000"/>
              </a:srgbClr>
            </a:outerShdw>
          </a:effectLst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1" lang="el-GR" sz="4800" spc="-1" strike="noStrike">
                <a:solidFill>
                  <a:srgbClr val="fefefe"/>
                </a:solidFill>
                <a:latin typeface="Century Gothic"/>
              </a:rPr>
              <a:t>Ευχαριστώ που παρακολουθήσατε</a:t>
            </a:r>
            <a:endParaRPr b="0" lang="en-US" sz="4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810000" y="5281200"/>
            <a:ext cx="10560960" cy="43344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40000"/>
              </a:srgbClr>
            </a:outerShdw>
          </a:effectLst>
        </p:spPr>
        <p:txBody>
          <a:bodyPr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6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810000" y="447120"/>
            <a:ext cx="10571760" cy="97020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60000"/>
              </a:srgbClr>
            </a:outerShdw>
          </a:effectLst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el-GR" sz="4000" spc="-1" strike="noStrike">
                <a:solidFill>
                  <a:srgbClr val="fefefe"/>
                </a:solidFill>
                <a:latin typeface="Century Gothic"/>
              </a:rPr>
              <a:t>Λίγα λόγια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30" name="Θέση περιεχομένου 10" descr=""/>
          <p:cNvPicPr/>
          <p:nvPr/>
        </p:nvPicPr>
        <p:blipFill>
          <a:blip r:embed="rId1"/>
          <a:stretch/>
        </p:blipFill>
        <p:spPr>
          <a:xfrm>
            <a:off x="594360" y="2167200"/>
            <a:ext cx="4626360" cy="3529080"/>
          </a:xfrm>
          <a:prstGeom prst="rect">
            <a:avLst/>
          </a:prstGeom>
          <a:ln w="0">
            <a:noFill/>
          </a:ln>
          <a:effectLst>
            <a:outerShdw blurRad="50800" dir="0">
              <a:srgbClr val="000000">
                <a:alpha val="40000"/>
              </a:srgbClr>
            </a:outerShdw>
          </a:effectLst>
        </p:spPr>
      </p:pic>
      <p:sp>
        <p:nvSpPr>
          <p:cNvPr id="131" name="TextShape 2"/>
          <p:cNvSpPr txBox="1"/>
          <p:nvPr/>
        </p:nvSpPr>
        <p:spPr>
          <a:xfrm>
            <a:off x="6187320" y="2222280"/>
            <a:ext cx="5194080" cy="363852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Century Gothic"/>
              </a:rPr>
              <a:t>Ο σεισμός είναι μια ξαφνική δόνηση ή τράνταγμα του εδάφους, που προκαλείται από την απελευθέρωση ενέργειας στον φλοιό της Γης.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6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810000" y="2951280"/>
            <a:ext cx="10560960" cy="146844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60000"/>
              </a:srgbClr>
            </a:outerShdw>
          </a:effectLst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1" lang="el-GR" sz="4800" spc="-1" strike="noStrike">
                <a:solidFill>
                  <a:srgbClr val="fefefe"/>
                </a:solidFill>
                <a:latin typeface="Century Gothic"/>
              </a:rPr>
              <a:t>Τι συμβαίνει</a:t>
            </a:r>
            <a:endParaRPr b="0" lang="en-US" sz="4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810000" y="5281200"/>
            <a:ext cx="10560960" cy="43344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40000"/>
              </a:srgbClr>
            </a:outerShdw>
          </a:effectLst>
        </p:spPr>
        <p:txBody>
          <a:bodyPr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6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810000" y="447120"/>
            <a:ext cx="10571760" cy="97020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60000"/>
              </a:srgbClr>
            </a:outerShdw>
          </a:effectLst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br/>
            <a:r>
              <a:rPr b="1" lang="el-GR" sz="4000" spc="-1" strike="noStrike">
                <a:solidFill>
                  <a:srgbClr val="fefefe"/>
                </a:solidFill>
                <a:latin typeface="Century Gothic"/>
              </a:rPr>
              <a:t>(Πρώτο βήμα)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35" name="Θέση περιεχομένου 7" descr=""/>
          <p:cNvPicPr/>
          <p:nvPr/>
        </p:nvPicPr>
        <p:blipFill>
          <a:blip r:embed="rId1"/>
          <a:stretch/>
        </p:blipFill>
        <p:spPr>
          <a:xfrm>
            <a:off x="819000" y="2603880"/>
            <a:ext cx="5184360" cy="2875680"/>
          </a:xfrm>
          <a:prstGeom prst="rect">
            <a:avLst/>
          </a:prstGeom>
          <a:ln w="0">
            <a:noFill/>
          </a:ln>
          <a:effectLst>
            <a:outerShdw blurRad="50800" dir="0">
              <a:srgbClr val="000000">
                <a:alpha val="40000"/>
              </a:srgbClr>
            </a:outerShdw>
          </a:effectLst>
        </p:spPr>
      </p:pic>
      <p:sp>
        <p:nvSpPr>
          <p:cNvPr id="136" name="TextShape 2"/>
          <p:cNvSpPr txBox="1"/>
          <p:nvPr/>
        </p:nvSpPr>
        <p:spPr>
          <a:xfrm>
            <a:off x="6187320" y="2222280"/>
            <a:ext cx="5194080" cy="363852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l-GR" sz="1800" spc="-1" strike="noStrike">
                <a:solidFill>
                  <a:srgbClr val="ffffff"/>
                </a:solidFill>
                <a:latin typeface="Century Gothic"/>
              </a:rPr>
              <a:t>Κίνηση Τεκτονικών Πλακών:</a:t>
            </a:r>
            <a:r>
              <a:rPr b="0" lang="el-GR" sz="1800" spc="-1" strike="noStrike">
                <a:solidFill>
                  <a:srgbClr val="ffffff"/>
                </a:solidFill>
                <a:latin typeface="Century Gothic"/>
              </a:rPr>
              <a:t> Η επιφάνεια της Γης αποτελείται από τεράστια κομμάτια πετρωμάτων που ονομάζονται τεκτονικές πλάκες. Αυτές οι πλάκες κινούνται αργά, αλλά συνεχώς.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6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810000" y="447120"/>
            <a:ext cx="10571760" cy="97020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60000"/>
              </a:srgbClr>
            </a:outerShdw>
          </a:effectLst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el-GR" sz="4000" spc="-1" strike="noStrike">
                <a:solidFill>
                  <a:srgbClr val="fefefe"/>
                </a:solidFill>
                <a:latin typeface="Century Gothic"/>
              </a:rPr>
              <a:t>(Δεύτερο βήμα)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38" name="Θέση περιεχομένου 5" descr=""/>
          <p:cNvPicPr/>
          <p:nvPr/>
        </p:nvPicPr>
        <p:blipFill>
          <a:blip r:embed="rId1"/>
          <a:stretch/>
        </p:blipFill>
        <p:spPr>
          <a:xfrm>
            <a:off x="819000" y="2254320"/>
            <a:ext cx="5184360" cy="3574440"/>
          </a:xfrm>
          <a:prstGeom prst="rect">
            <a:avLst/>
          </a:prstGeom>
          <a:ln w="0">
            <a:noFill/>
          </a:ln>
          <a:effectLst>
            <a:outerShdw blurRad="50800" dir="0">
              <a:srgbClr val="000000">
                <a:alpha val="40000"/>
              </a:srgbClr>
            </a:outerShdw>
          </a:effectLst>
        </p:spPr>
      </p:pic>
      <p:sp>
        <p:nvSpPr>
          <p:cNvPr id="139" name="TextShape 2"/>
          <p:cNvSpPr txBox="1"/>
          <p:nvPr/>
        </p:nvSpPr>
        <p:spPr>
          <a:xfrm>
            <a:off x="6187320" y="2222280"/>
            <a:ext cx="5194080" cy="363852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40000"/>
              </a:srgbClr>
            </a:outerShdw>
          </a:effectLst>
        </p:spPr>
        <p:txBody>
          <a:bodyPr anchor="ctr">
            <a:normAutofit/>
          </a:bodyPr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</a:pP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l-GR" sz="1800" spc="-1" strike="noStrike">
                <a:solidFill>
                  <a:srgbClr val="ffffff"/>
                </a:solidFill>
                <a:latin typeface="Century Gothic"/>
              </a:rPr>
              <a:t>Συσσώρευση Ενέργειας:</a:t>
            </a:r>
            <a:r>
              <a:rPr b="0" lang="el-GR" sz="1800" spc="-1" strike="noStrike">
                <a:solidFill>
                  <a:srgbClr val="ffffff"/>
                </a:solidFill>
                <a:latin typeface="Century Gothic"/>
              </a:rPr>
              <a:t> Στα σημεία που οι πλάκες συναντιούνται (τα ρήγματα), κολλάνε μεταξύ τους, παρόλο που η κίνηση συνεχίζεται. Αυτό έχει ως αποτέλεσμα να συσσωρεύεται τεράστια ποσότητα ενέργειας και τάσης στα πετρώματα.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tabLst>
                <a:tab algn="l" pos="0"/>
              </a:tabLst>
            </a:pPr>
            <a:br/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6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810000" y="447120"/>
            <a:ext cx="10571760" cy="97020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60000"/>
              </a:srgbClr>
            </a:outerShdw>
          </a:effectLst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el-GR" sz="4000" spc="-1" strike="noStrike">
                <a:solidFill>
                  <a:srgbClr val="fefefe"/>
                </a:solidFill>
                <a:latin typeface="Century Gothic"/>
              </a:rPr>
              <a:t>(Τρίτο βήμα)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41" name="Θέση περιεχομένου 5" descr=""/>
          <p:cNvPicPr/>
          <p:nvPr/>
        </p:nvPicPr>
        <p:blipFill>
          <a:blip r:embed="rId1"/>
          <a:stretch/>
        </p:blipFill>
        <p:spPr>
          <a:xfrm>
            <a:off x="996840" y="2377440"/>
            <a:ext cx="3995640" cy="3017160"/>
          </a:xfrm>
          <a:prstGeom prst="rect">
            <a:avLst/>
          </a:prstGeom>
          <a:ln w="0">
            <a:noFill/>
          </a:ln>
          <a:effectLst>
            <a:outerShdw blurRad="50800" dir="0">
              <a:srgbClr val="000000">
                <a:alpha val="40000"/>
              </a:srgbClr>
            </a:outerShdw>
          </a:effectLst>
        </p:spPr>
      </p:pic>
      <p:sp>
        <p:nvSpPr>
          <p:cNvPr id="142" name="TextShape 2"/>
          <p:cNvSpPr txBox="1"/>
          <p:nvPr/>
        </p:nvSpPr>
        <p:spPr>
          <a:xfrm>
            <a:off x="6187320" y="2222280"/>
            <a:ext cx="5194080" cy="363852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l-GR" sz="1800" spc="-1" strike="noStrike">
                <a:solidFill>
                  <a:srgbClr val="ffffff"/>
                </a:solidFill>
                <a:latin typeface="Century Gothic"/>
              </a:rPr>
              <a:t>Απελευθέρωση:</a:t>
            </a:r>
            <a:r>
              <a:rPr b="0" lang="el-GR" sz="1800" spc="-1" strike="noStrike">
                <a:solidFill>
                  <a:srgbClr val="ffffff"/>
                </a:solidFill>
                <a:latin typeface="Century Gothic"/>
              </a:rPr>
              <a:t> Όταν η συσσωρευμένη τάση ξεπεράσει την αντοχή των πετρωμάτων, αυτά σπάνε απότομα και ολισθαίνουν βίαια το ένα δίπλα στο άλλο.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6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10000" y="447120"/>
            <a:ext cx="10571760" cy="97020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60000"/>
              </a:srgbClr>
            </a:outerShdw>
          </a:effectLst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el-GR" sz="4000" spc="-1" strike="noStrike">
                <a:solidFill>
                  <a:srgbClr val="fefefe"/>
                </a:solidFill>
                <a:latin typeface="Century Gothic"/>
              </a:rPr>
              <a:t>(Τέταρτο βήμα)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44" name="Picture 2" descr="PHYSIC LESSONS: ΣΕΙΣΜΟΙ ΚΑΙ ΣΕΙΣΜΙΚΑ ΚΥΜΑΤΑ"/>
          <p:cNvPicPr/>
          <p:nvPr/>
        </p:nvPicPr>
        <p:blipFill>
          <a:blip r:embed="rId1"/>
          <a:stretch/>
        </p:blipFill>
        <p:spPr>
          <a:xfrm>
            <a:off x="914400" y="2258640"/>
            <a:ext cx="3933360" cy="2547360"/>
          </a:xfrm>
          <a:prstGeom prst="rect">
            <a:avLst/>
          </a:prstGeom>
          <a:ln w="0">
            <a:noFill/>
          </a:ln>
          <a:effectLst>
            <a:outerShdw blurRad="50800" dir="0">
              <a:srgbClr val="000000">
                <a:alpha val="40000"/>
              </a:srgbClr>
            </a:outerShdw>
          </a:effectLst>
        </p:spPr>
      </p:pic>
      <p:sp>
        <p:nvSpPr>
          <p:cNvPr id="145" name="TextShape 2"/>
          <p:cNvSpPr txBox="1"/>
          <p:nvPr/>
        </p:nvSpPr>
        <p:spPr>
          <a:xfrm>
            <a:off x="6187320" y="2222280"/>
            <a:ext cx="5194080" cy="363852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l-GR" sz="1800" spc="-1" strike="noStrike">
                <a:solidFill>
                  <a:srgbClr val="ffffff"/>
                </a:solidFill>
                <a:latin typeface="Century Gothic"/>
              </a:rPr>
              <a:t>Σεισμικά Κύματα:</a:t>
            </a:r>
            <a:r>
              <a:rPr b="0" lang="el-GR" sz="1800" spc="-1" strike="noStrike">
                <a:solidFill>
                  <a:srgbClr val="ffffff"/>
                </a:solidFill>
                <a:latin typeface="Century Gothic"/>
              </a:rPr>
              <a:t> Η ξαφνική αυτή ολίσθηση απελευθερώνει την ενέργεια με τη μορφή κυμάτων, που ταξιδεύουν μέσα από τη Γη και φτάνουν στην επιφάνεια, προκαλώντας τη δόνηση που αισθανόμαστε.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6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810000" y="2951280"/>
            <a:ext cx="10560960" cy="146844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60000"/>
              </a:srgbClr>
            </a:outerShdw>
          </a:effectLst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1" lang="el-GR" sz="4800" spc="-1" strike="noStrike">
                <a:solidFill>
                  <a:srgbClr val="fefefe"/>
                </a:solidFill>
                <a:latin typeface="Century Gothic"/>
              </a:rPr>
              <a:t>Βασικοί όροι</a:t>
            </a:r>
            <a:endParaRPr b="0" lang="en-US" sz="4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810000" y="5281200"/>
            <a:ext cx="10560960" cy="43344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40000"/>
              </a:srgbClr>
            </a:outerShdw>
          </a:effectLst>
        </p:spPr>
        <p:txBody>
          <a:bodyPr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6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810000" y="511560"/>
            <a:ext cx="10571760" cy="97020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60000"/>
              </a:srgbClr>
            </a:outerShdw>
          </a:effectLst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el-GR" sz="4000" spc="-1" strike="noStrike">
                <a:solidFill>
                  <a:srgbClr val="fefefe"/>
                </a:solidFill>
                <a:latin typeface="Century Gothic"/>
              </a:rPr>
              <a:t>Επίκεντρο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49" name="Picture 2" descr="Εστία σεισμού - Βικιπαίδεια"/>
          <p:cNvPicPr/>
          <p:nvPr/>
        </p:nvPicPr>
        <p:blipFill>
          <a:blip r:embed="rId1"/>
          <a:stretch/>
        </p:blipFill>
        <p:spPr>
          <a:xfrm>
            <a:off x="1073160" y="2222640"/>
            <a:ext cx="4676400" cy="3638160"/>
          </a:xfrm>
          <a:prstGeom prst="rect">
            <a:avLst/>
          </a:prstGeom>
          <a:ln w="0">
            <a:noFill/>
          </a:ln>
          <a:effectLst>
            <a:outerShdw blurRad="50800" dir="0">
              <a:srgbClr val="000000">
                <a:alpha val="40000"/>
              </a:srgbClr>
            </a:outerShdw>
          </a:effectLst>
        </p:spPr>
      </p:pic>
      <p:sp>
        <p:nvSpPr>
          <p:cNvPr id="150" name="TextShape 2"/>
          <p:cNvSpPr txBox="1"/>
          <p:nvPr/>
        </p:nvSpPr>
        <p:spPr>
          <a:xfrm>
            <a:off x="6187320" y="2222280"/>
            <a:ext cx="5194080" cy="3638520"/>
          </a:xfrm>
          <a:prstGeom prst="rect">
            <a:avLst/>
          </a:prstGeom>
          <a:noFill/>
          <a:ln w="0">
            <a:noFill/>
          </a:ln>
          <a:effectLst>
            <a:outerShdw dist="0" dir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el-GR" sz="1800" spc="-1" strike="noStrike">
                <a:solidFill>
                  <a:srgbClr val="ffffff"/>
                </a:solidFill>
                <a:latin typeface="Century Gothic"/>
              </a:rPr>
              <a:t>Επίκεντρο:</a:t>
            </a:r>
            <a:r>
              <a:rPr b="0" lang="el-GR" sz="1800" spc="-1" strike="noStrike">
                <a:solidFill>
                  <a:srgbClr val="ffffff"/>
                </a:solidFill>
                <a:latin typeface="Century Gothic"/>
              </a:rPr>
              <a:t> Το σημείο στην επιφάνεια της Γης ακριβώς πάνω από το σημείο που ξεκίνησε η ρήξη (το "υπόκεντρο"). Εκεί συνήθως η ένταση είναι μεγαλύτερη.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6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Αξιομνημόνευτο</Template>
  <TotalTime>5</TotalTime>
  <Application>LibreOffice/7.0.1.2$Windows_X86_64 LibreOffice_project/7cbcfc562f6eb6708b5ff7d7397325de9e764452</Application>
  <Words>266</Words>
  <Paragraphs>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2025-12-05T14:11:14Z</dcterms:created>
  <dc:creator>usr</dc:creator>
  <dc:description/>
  <dc:language>el-GR</dc:language>
  <cp:lastModifiedBy>usr</cp:lastModifiedBy>
  <dcterms:modified xsi:type="dcterms:W3CDTF">2025-12-05T14:17:13Z</dcterms:modified>
  <cp:revision>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Ευρεία οθόνη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