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9%CE%B5%CF%81%CE%AC_%CF%83%CE%BA%CE%B5%CF%8D%CE%B7#%CE%86%CE%B3%CE%B9%CE%BF_%CE%A0%CE%BF%CF%84%CE%AE%CF%81%CE%B9%CE%BF" TargetMode="External"/><Relationship Id="rId3" Type="http://schemas.openxmlformats.org/officeDocument/2006/relationships/hyperlink" Target="https://el.wikipedia.org/wiki/%CE%A8%CE%B1%CE%BB%CE%BC%CF%8C%CF%82" TargetMode="External"/><Relationship Id="rId7" Type="http://schemas.openxmlformats.org/officeDocument/2006/relationships/hyperlink" Target="https://el.wikipedia.org/wiki/%CE%95%CF%80%CE%AF%CF%83%CE%BA%CE%BF%CF%80%CE%BF%CF%82" TargetMode="External"/><Relationship Id="rId2" Type="http://schemas.openxmlformats.org/officeDocument/2006/relationships/hyperlink" Target="https://el.wikipedia.org/wiki/%CE%A0%CE%B1%CE%BB%CE%B1%CE%B9%CE%AC_%CE%94%CE%B9%CE%B1%CE%B8%CE%AE%CE%BA%CE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9%CE%BF%CF%85%CF%83%CF%84%CE%AF%CE%BD%CE%BF%CF%82_%CE%BF_%CE%9C%CE%AC%CF%81%CF%84%CF%85%CF%81%CE%B1%CF%82" TargetMode="External"/><Relationship Id="rId5" Type="http://schemas.openxmlformats.org/officeDocument/2006/relationships/hyperlink" Target="https://el.wikipedia.org/wiki/%CE%98%CE%B5%CE%AF%CE%B1_%CE%95%CF%85%CF%87%CE%B1%CF%81%CE%B9%CF%83%CF%84%CE%AF%CE%B1#cite_note-13" TargetMode="External"/><Relationship Id="rId4" Type="http://schemas.openxmlformats.org/officeDocument/2006/relationships/hyperlink" Target="https://el.wikipedia.org/wiki/%CE%A4%CE%B5%CF%81%CF%84%CF%85%CE%BB%CE%BB%CE%B9%CE%B1%CE%BD%CF%8C%CF%82" TargetMode="External"/><Relationship Id="rId9" Type="http://schemas.openxmlformats.org/officeDocument/2006/relationships/hyperlink" Target="https://el.wikipedia.org/wiki/%CE%94%CE%B9%CE%AC%CE%BA%CE%BF%CE%BD%CE%BF%CF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99CC4-2C99-D010-1295-C32EFE892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Θεία ευχαριστία</a:t>
            </a:r>
            <a:br>
              <a:rPr lang="el-GR" dirty="0"/>
            </a:br>
            <a:r>
              <a:rPr lang="el-GR" dirty="0"/>
              <a:t>&amp;</a:t>
            </a:r>
            <a:br>
              <a:rPr lang="el-GR" dirty="0"/>
            </a:br>
            <a:r>
              <a:rPr lang="el-GR" dirty="0"/>
              <a:t>πρόσφορο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0EF485-BAAD-A4CE-56D5-E841F1AD7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04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777F2F-4EEA-5A11-6DAA-5CDD88DE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Θεία ευχαριστία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758A1F-E069-0518-B13F-5B9DFE89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7776"/>
            <a:ext cx="10178322" cy="3593591"/>
          </a:xfrm>
        </p:spPr>
        <p:txBody>
          <a:bodyPr/>
          <a:lstStyle/>
          <a:p>
            <a:pPr algn="ctr"/>
            <a:r>
              <a:rPr lang="el-GR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Το Μυστήριο της Θείας Ευχαριστίας είναι εκείνο που ανακαινίζει την ύπαρξή μας, μας αγιάζει και μας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βοηθεί</a:t>
            </a:r>
            <a:r>
              <a:rPr lang="el-GR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να ζήσουμε λειτουργικά κατ' εξοχήν το Σταυρικό Πάθος και τη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ζωηφόρο</a:t>
            </a:r>
            <a:r>
              <a:rPr lang="el-GR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του Κυρίου μας Ανάσταση. Όταν κοινωνούμε λαμβάνουμε μέσα μας το αληθινό Σώμα και Αίμα του Χριστού. Διότι, όπως πιστεύει, διδάσκει και ζει η Αγία μας Εκκλησία ο άρτος και ο οίνος, με την κάθοδο του Αγίου Πνεύματος κατά την τέλεση του Μυστηρίου της Θείας Ευχαριστίας, καθαγιάζονται σε Σώμα και Αίμα Χριστού.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622B1A7-9384-2E9A-3512-EF008D25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72" y="3692359"/>
            <a:ext cx="3761055" cy="30213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91558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02F82C-3580-ED96-B8EC-42360ACD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Το λειτουργικό πλαίσιο της Θείας Ευχαριστίας</a:t>
            </a:r>
            <a:b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50096-AFF2-9095-6543-F4A80004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978021"/>
          </a:xfrm>
        </p:spPr>
        <p:txBody>
          <a:bodyPr>
            <a:normAutofit lnSpcReduction="10000"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Κατά το 2ο αιώνα υπάρχει σχετική γραμματεία η οποία συνδυασμένα μας δίνει κάποιες πληροφορίες. Κατά το πρώτο μέρος απαγγέλλονταν αναγνώσματα από προφητικά βιβλία της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Παλαιά Διαθήκη"/>
              </a:rPr>
              <a:t>Παλαιάς Διαθήκης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ή τους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Ψαλμός"/>
              </a:rPr>
              <a:t>ψαλμούς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πραγματοποιείτο κήρυγμα του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προεστώτος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αλλά και η ανάγνωση ευχών. Ο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Τερτυλλιανός"/>
              </a:rPr>
              <a:t>Τερτυλλιανός</a:t>
            </a:r>
            <a:r>
              <a:rPr lang="el-G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[13]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υπαινίσσεται και απαγγελία ψαλμών και ύμνων. Στο μυστηριακό μέρος κατά τον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Ιουστίνος ο Μάρτυρας"/>
              </a:rPr>
              <a:t>Ιουστίνο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έχουμε ασπασμό ειρήνης, προσφορά τιμίων δώρων και ολοκληρωνόταν με την Θεία Ευχαριστία. Το «σώμα» το προσέφερε ο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Επίσκοπος"/>
              </a:rPr>
              <a:t>επίσκοπος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ενώ το «αίμα» με το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Ιερά σκεύη"/>
              </a:rPr>
              <a:t>Άγιο </a:t>
            </a:r>
            <a:r>
              <a:rPr lang="el-G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Ιερά σκεύη"/>
              </a:rPr>
              <a:t>ποτήριο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ο </a:t>
            </a:r>
            <a:r>
              <a:rPr lang="el-G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Διάκονος"/>
              </a:rPr>
              <a:t>διάκονος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Το «σώμα» Κυρίου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δύνατο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να ληφθεί και μετά το πέρας της συνάξεως, όπως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δύνατο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να το λάβουν και όσοι δεν παρευρίσκονταν στην ευχαριστιακή σύναξη. Επίσης ο Ιουστίνος αναφέρει «κράση» δηλαδή ανάμιξη ύδατος και οίνου. Οι πιστοί όταν λάμβαναν τον άρτο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ήσαν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ιδιαίτερα προσεκτικοί, ώστε να μην πέσουν ψίχουλα, ενώ παραδοσιακά το αριστερό χέρι βρισκόταν σφιχτά κάτω από το δεξί.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950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AE17C5-A5F7-6AD0-1A75-5058DE00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προσφορο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F817AE-BB53-B69D-E1E3-7C0ABFD4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9251"/>
            <a:ext cx="10178322" cy="4260342"/>
          </a:xfrm>
        </p:spPr>
        <p:txBody>
          <a:bodyPr/>
          <a:lstStyle/>
          <a:p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Μαζί με το κρασί, ως Τίμια Δώρα (άρτος και οίνος), προτού μεταφερθούν με τη Μεγάλη Είσοδο στην Αγία Τράπεζα, τοποθετούνται στην Πρόθεση (προ +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τίθημι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= προθέτω), όπου με την τελετή της Προσκομιδής θα προετοιμασθούν για τη Θεία Λειτουργία. </a:t>
            </a:r>
            <a:r>
              <a:rPr lang="el-GR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Στην Προσκομιδή τμήματα του </a:t>
            </a:r>
            <a:r>
              <a:rPr lang="el-GR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Προσφόρου</a:t>
            </a:r>
            <a:r>
              <a:rPr lang="el-GR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θα τοποθετηθούν τελετουργικά στο Δισκάριο και λίγο κρασί στο Άγιο </a:t>
            </a:r>
            <a:r>
              <a:rPr lang="el-GR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Ποτήριο</a:t>
            </a:r>
            <a:r>
              <a:rPr lang="el-GR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0D84155-3273-34EC-20A4-C478C89F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56" y="3429000"/>
            <a:ext cx="4668543" cy="34972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2147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0EDFC5-911C-608C-7976-48E5E158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78" y="0"/>
            <a:ext cx="10178322" cy="1492132"/>
          </a:xfrm>
        </p:spPr>
        <p:txBody>
          <a:bodyPr/>
          <a:lstStyle/>
          <a:p>
            <a:r>
              <a:rPr lang="el-GR" dirty="0" err="1"/>
              <a:t>προσφορο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BC131C-91BE-7FA0-5B1B-70A12393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578" y="746066"/>
            <a:ext cx="10597422" cy="3962399"/>
          </a:xfrm>
        </p:spPr>
        <p:txBody>
          <a:bodyPr>
            <a:normAutofit lnSpcReduction="10000"/>
          </a:bodyPr>
          <a:lstStyle/>
          <a:p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Το στρογγυλό σχέδιο του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Προσφόρου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συμβολίζει την κοιλιά της Παρθένου Μαρίας, απ’ όπου προήλθε (γεννήθηκε) ο μονογενής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Υιος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της. Πάνω στο Πρόσφορο υπάρχει ανάγλυφο σχέδιο, που σχηματίζεται από σφραγίδα. Από το κέντρο του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Προσφόρου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βγαίνει ο Αμνός, δηλ. το κεντρικό τετράγωνο του σχεδίου με τα γράμματα: ΙΣ ΧΣ ΝΙ ΚΑ (Ιησούς Χριστός νικά). Τα γράμματα αυτά πρέπει να είναι ευδιάκριτα και να φαίνονται καθαρά. Λέγεται Αμνός (αρνάκι), γιατί ο προφήτης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Ησαϊας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προφήτευσε ότι ο Μεσσίας σαν ένα άκακο αρνάκι θα οδηγηθεί στη θυσία. Ο Ιωάννης ο Πρόδρομος επιβεβαίωσε αυτή την προφητεία, όταν έδειξε στους μαθητές του τον Μεσσία και είπε: “Να ο αμνός του Θεού” (Ιωάν.1/α’, 29). Επίσης ο Απόστολος Πέτρος στην Α’ Επιστολή (1/α’, 18-19) γράφει: “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Ελυτρώθητε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εκ της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ματαίας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υμών αναστροφής…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τιμίω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αίματι ως αμνού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αμώμου</a:t>
            </a:r>
            <a:r>
              <a:rPr lang="el-G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και ασπίλου Χριστού”.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4EF2E9-8932-5722-2252-E6196448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36" y="4412259"/>
            <a:ext cx="3722364" cy="24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55E023-1669-3E2C-C1C9-F2925D1E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03" y="2506460"/>
            <a:ext cx="10178322" cy="1492132"/>
          </a:xfrm>
        </p:spPr>
        <p:txBody>
          <a:bodyPr/>
          <a:lstStyle/>
          <a:p>
            <a:r>
              <a:rPr lang="el-GR" dirty="0" err="1"/>
              <a:t>Δημητρησ</a:t>
            </a:r>
            <a:r>
              <a:rPr lang="el-GR" dirty="0"/>
              <a:t> </a:t>
            </a:r>
            <a:r>
              <a:rPr lang="el-GR" dirty="0" err="1"/>
              <a:t>μωρογιαννησ</a:t>
            </a:r>
            <a:br>
              <a:rPr lang="el-GR" dirty="0"/>
            </a:br>
            <a:r>
              <a:rPr lang="el-GR" dirty="0"/>
              <a:t>β4 </a:t>
            </a:r>
            <a:r>
              <a:rPr lang="el-GR"/>
              <a:t>θρησκευτικα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904479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35</TotalTime>
  <Words>506</Words>
  <Application>Microsoft Office PowerPoint</Application>
  <PresentationFormat>Ευρεία οθόνη</PresentationFormat>
  <Paragraphs>10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Palatino Linotype</vt:lpstr>
      <vt:lpstr>Verdana</vt:lpstr>
      <vt:lpstr>Κάρτα</vt:lpstr>
      <vt:lpstr>Θεία ευχαριστία &amp; πρόσφορο</vt:lpstr>
      <vt:lpstr>Θεία ευχαριστία</vt:lpstr>
      <vt:lpstr>Το λειτουργικό πλαίσιο της Θείας Ευχαριστίας </vt:lpstr>
      <vt:lpstr>προσφορο</vt:lpstr>
      <vt:lpstr>προσφορο</vt:lpstr>
      <vt:lpstr>Δημητρησ μωρογιαννησ β4 θρησκευτικα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Θεία ευχαριστία &amp; πρόσφορο</dc:title>
  <dc:creator>eugeniahartofilli@gmail.com</dc:creator>
  <cp:lastModifiedBy>eugeniahartofilli@gmail.com</cp:lastModifiedBy>
  <cp:revision>1</cp:revision>
  <dcterms:created xsi:type="dcterms:W3CDTF">2022-10-04T17:37:15Z</dcterms:created>
  <dcterms:modified xsi:type="dcterms:W3CDTF">2022-10-04T18:12:49Z</dcterms:modified>
</cp:coreProperties>
</file>