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580" autoAdjust="0"/>
  </p:normalViewPr>
  <p:slideViewPr>
    <p:cSldViewPr snapToGrid="0">
      <p:cViewPr varScale="1">
        <p:scale>
          <a:sx n="71" d="100"/>
          <a:sy n="71" d="100"/>
        </p:scale>
        <p:origin x="-474" y="-2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EBE6C2C-3D81-1A79-3911-C457F99EBEF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xmlns="" id="{5B6A15C9-48A8-3B67-933A-C520DEB3EE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xmlns="" id="{26D30A70-15B4-441E-3DD0-65B65AA7AD7D}"/>
              </a:ext>
            </a:extLst>
          </p:cNvPr>
          <p:cNvSpPr>
            <a:spLocks noGrp="1"/>
          </p:cNvSpPr>
          <p:nvPr>
            <p:ph type="dt" sz="half" idx="10"/>
          </p:nvPr>
        </p:nvSpPr>
        <p:spPr/>
        <p:txBody>
          <a:bodyPr/>
          <a:lstStyle/>
          <a:p>
            <a:fld id="{01B2C922-6174-4D33-9155-C2CD977572CC}" type="datetimeFigureOut">
              <a:rPr lang="el-GR" smtClean="0"/>
              <a:t>5/10/2022</a:t>
            </a:fld>
            <a:endParaRPr lang="el-GR"/>
          </a:p>
        </p:txBody>
      </p:sp>
      <p:sp>
        <p:nvSpPr>
          <p:cNvPr id="5" name="Θέση υποσέλιδου 4">
            <a:extLst>
              <a:ext uri="{FF2B5EF4-FFF2-40B4-BE49-F238E27FC236}">
                <a16:creationId xmlns:a16="http://schemas.microsoft.com/office/drawing/2014/main" xmlns="" id="{E9786216-7949-6D02-B381-5C7D1367160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3C67787C-4D41-1E42-BFCB-D805E174CAC0}"/>
              </a:ext>
            </a:extLst>
          </p:cNvPr>
          <p:cNvSpPr>
            <a:spLocks noGrp="1"/>
          </p:cNvSpPr>
          <p:nvPr>
            <p:ph type="sldNum" sz="quarter" idx="12"/>
          </p:nvPr>
        </p:nvSpPr>
        <p:spPr/>
        <p:txBody>
          <a:bodyPr/>
          <a:lstStyle/>
          <a:p>
            <a:fld id="{66329852-BA30-4163-9CEF-6FFFD1EFDFAF}" type="slidenum">
              <a:rPr lang="el-GR" smtClean="0"/>
              <a:t>‹#›</a:t>
            </a:fld>
            <a:endParaRPr lang="el-GR"/>
          </a:p>
        </p:txBody>
      </p:sp>
    </p:spTree>
    <p:extLst>
      <p:ext uri="{BB962C8B-B14F-4D97-AF65-F5344CB8AC3E}">
        <p14:creationId xmlns:p14="http://schemas.microsoft.com/office/powerpoint/2010/main" val="297411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4C46455-958F-3A29-2089-48DC78CE52D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76062351-2543-43F1-8540-F2BD1B8570A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96C68EAF-C7A8-3728-D364-391B9E42D682}"/>
              </a:ext>
            </a:extLst>
          </p:cNvPr>
          <p:cNvSpPr>
            <a:spLocks noGrp="1"/>
          </p:cNvSpPr>
          <p:nvPr>
            <p:ph type="dt" sz="half" idx="10"/>
          </p:nvPr>
        </p:nvSpPr>
        <p:spPr/>
        <p:txBody>
          <a:bodyPr/>
          <a:lstStyle/>
          <a:p>
            <a:fld id="{01B2C922-6174-4D33-9155-C2CD977572CC}" type="datetimeFigureOut">
              <a:rPr lang="el-GR" smtClean="0"/>
              <a:t>5/10/2022</a:t>
            </a:fld>
            <a:endParaRPr lang="el-GR"/>
          </a:p>
        </p:txBody>
      </p:sp>
      <p:sp>
        <p:nvSpPr>
          <p:cNvPr id="5" name="Θέση υποσέλιδου 4">
            <a:extLst>
              <a:ext uri="{FF2B5EF4-FFF2-40B4-BE49-F238E27FC236}">
                <a16:creationId xmlns:a16="http://schemas.microsoft.com/office/drawing/2014/main" xmlns="" id="{CD6F4F60-264C-3F44-67D8-F3ED1A10746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578FECE5-6076-1B0A-CD6C-570DB50F71AD}"/>
              </a:ext>
            </a:extLst>
          </p:cNvPr>
          <p:cNvSpPr>
            <a:spLocks noGrp="1"/>
          </p:cNvSpPr>
          <p:nvPr>
            <p:ph type="sldNum" sz="quarter" idx="12"/>
          </p:nvPr>
        </p:nvSpPr>
        <p:spPr/>
        <p:txBody>
          <a:bodyPr/>
          <a:lstStyle/>
          <a:p>
            <a:fld id="{66329852-BA30-4163-9CEF-6FFFD1EFDFAF}" type="slidenum">
              <a:rPr lang="el-GR" smtClean="0"/>
              <a:t>‹#›</a:t>
            </a:fld>
            <a:endParaRPr lang="el-GR"/>
          </a:p>
        </p:txBody>
      </p:sp>
    </p:spTree>
    <p:extLst>
      <p:ext uri="{BB962C8B-B14F-4D97-AF65-F5344CB8AC3E}">
        <p14:creationId xmlns:p14="http://schemas.microsoft.com/office/powerpoint/2010/main" val="2667534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2C09C982-8A72-391A-73AB-6B2B455BDE0C}"/>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426874E6-8A5D-9082-BEF4-FC2942B3BC16}"/>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7816575F-EA7D-97F4-B37A-A1A74C675D27}"/>
              </a:ext>
            </a:extLst>
          </p:cNvPr>
          <p:cNvSpPr>
            <a:spLocks noGrp="1"/>
          </p:cNvSpPr>
          <p:nvPr>
            <p:ph type="dt" sz="half" idx="10"/>
          </p:nvPr>
        </p:nvSpPr>
        <p:spPr/>
        <p:txBody>
          <a:bodyPr/>
          <a:lstStyle/>
          <a:p>
            <a:fld id="{01B2C922-6174-4D33-9155-C2CD977572CC}" type="datetimeFigureOut">
              <a:rPr lang="el-GR" smtClean="0"/>
              <a:t>5/10/2022</a:t>
            </a:fld>
            <a:endParaRPr lang="el-GR"/>
          </a:p>
        </p:txBody>
      </p:sp>
      <p:sp>
        <p:nvSpPr>
          <p:cNvPr id="5" name="Θέση υποσέλιδου 4">
            <a:extLst>
              <a:ext uri="{FF2B5EF4-FFF2-40B4-BE49-F238E27FC236}">
                <a16:creationId xmlns:a16="http://schemas.microsoft.com/office/drawing/2014/main" xmlns="" id="{5F001CB5-A3B6-62EE-3267-29B73AE8C0E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C4ED888E-411D-F791-60BB-BD62AAA71F12}"/>
              </a:ext>
            </a:extLst>
          </p:cNvPr>
          <p:cNvSpPr>
            <a:spLocks noGrp="1"/>
          </p:cNvSpPr>
          <p:nvPr>
            <p:ph type="sldNum" sz="quarter" idx="12"/>
          </p:nvPr>
        </p:nvSpPr>
        <p:spPr/>
        <p:txBody>
          <a:bodyPr/>
          <a:lstStyle/>
          <a:p>
            <a:fld id="{66329852-BA30-4163-9CEF-6FFFD1EFDFAF}" type="slidenum">
              <a:rPr lang="el-GR" smtClean="0"/>
              <a:t>‹#›</a:t>
            </a:fld>
            <a:endParaRPr lang="el-GR"/>
          </a:p>
        </p:txBody>
      </p:sp>
    </p:spTree>
    <p:extLst>
      <p:ext uri="{BB962C8B-B14F-4D97-AF65-F5344CB8AC3E}">
        <p14:creationId xmlns:p14="http://schemas.microsoft.com/office/powerpoint/2010/main" val="3973443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83FCAEB-E288-EAC2-E271-B8A5AEE095A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738BEDF0-AE0F-ACE8-A3DF-07553C6A0249}"/>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FC4545EF-F503-084D-73CC-269A35B857A1}"/>
              </a:ext>
            </a:extLst>
          </p:cNvPr>
          <p:cNvSpPr>
            <a:spLocks noGrp="1"/>
          </p:cNvSpPr>
          <p:nvPr>
            <p:ph type="dt" sz="half" idx="10"/>
          </p:nvPr>
        </p:nvSpPr>
        <p:spPr/>
        <p:txBody>
          <a:bodyPr/>
          <a:lstStyle/>
          <a:p>
            <a:fld id="{01B2C922-6174-4D33-9155-C2CD977572CC}" type="datetimeFigureOut">
              <a:rPr lang="el-GR" smtClean="0"/>
              <a:t>5/10/2022</a:t>
            </a:fld>
            <a:endParaRPr lang="el-GR"/>
          </a:p>
        </p:txBody>
      </p:sp>
      <p:sp>
        <p:nvSpPr>
          <p:cNvPr id="5" name="Θέση υποσέλιδου 4">
            <a:extLst>
              <a:ext uri="{FF2B5EF4-FFF2-40B4-BE49-F238E27FC236}">
                <a16:creationId xmlns:a16="http://schemas.microsoft.com/office/drawing/2014/main" xmlns="" id="{66915A4D-5B60-036F-7D2F-E88E959E14E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DABD12D3-9DDC-A67D-927E-9FEF4A370EF7}"/>
              </a:ext>
            </a:extLst>
          </p:cNvPr>
          <p:cNvSpPr>
            <a:spLocks noGrp="1"/>
          </p:cNvSpPr>
          <p:nvPr>
            <p:ph type="sldNum" sz="quarter" idx="12"/>
          </p:nvPr>
        </p:nvSpPr>
        <p:spPr/>
        <p:txBody>
          <a:bodyPr/>
          <a:lstStyle/>
          <a:p>
            <a:fld id="{66329852-BA30-4163-9CEF-6FFFD1EFDFAF}" type="slidenum">
              <a:rPr lang="el-GR" smtClean="0"/>
              <a:t>‹#›</a:t>
            </a:fld>
            <a:endParaRPr lang="el-GR"/>
          </a:p>
        </p:txBody>
      </p:sp>
    </p:spTree>
    <p:extLst>
      <p:ext uri="{BB962C8B-B14F-4D97-AF65-F5344CB8AC3E}">
        <p14:creationId xmlns:p14="http://schemas.microsoft.com/office/powerpoint/2010/main" val="3022274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41DC334-F420-C840-58BC-13FD8EC87B73}"/>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9BCF0D75-DF83-1AA0-267B-66604614C5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xmlns="" id="{273D70FF-3E15-0F00-CD8C-E9876F101FFE}"/>
              </a:ext>
            </a:extLst>
          </p:cNvPr>
          <p:cNvSpPr>
            <a:spLocks noGrp="1"/>
          </p:cNvSpPr>
          <p:nvPr>
            <p:ph type="dt" sz="half" idx="10"/>
          </p:nvPr>
        </p:nvSpPr>
        <p:spPr/>
        <p:txBody>
          <a:bodyPr/>
          <a:lstStyle/>
          <a:p>
            <a:fld id="{01B2C922-6174-4D33-9155-C2CD977572CC}" type="datetimeFigureOut">
              <a:rPr lang="el-GR" smtClean="0"/>
              <a:t>5/10/2022</a:t>
            </a:fld>
            <a:endParaRPr lang="el-GR"/>
          </a:p>
        </p:txBody>
      </p:sp>
      <p:sp>
        <p:nvSpPr>
          <p:cNvPr id="5" name="Θέση υποσέλιδου 4">
            <a:extLst>
              <a:ext uri="{FF2B5EF4-FFF2-40B4-BE49-F238E27FC236}">
                <a16:creationId xmlns:a16="http://schemas.microsoft.com/office/drawing/2014/main" xmlns="" id="{4CBB4969-6327-7BAF-C2EA-6C2DF402DB5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32A16CE7-B6D3-FFF4-1654-A97DEE2E3A87}"/>
              </a:ext>
            </a:extLst>
          </p:cNvPr>
          <p:cNvSpPr>
            <a:spLocks noGrp="1"/>
          </p:cNvSpPr>
          <p:nvPr>
            <p:ph type="sldNum" sz="quarter" idx="12"/>
          </p:nvPr>
        </p:nvSpPr>
        <p:spPr/>
        <p:txBody>
          <a:bodyPr/>
          <a:lstStyle/>
          <a:p>
            <a:fld id="{66329852-BA30-4163-9CEF-6FFFD1EFDFAF}" type="slidenum">
              <a:rPr lang="el-GR" smtClean="0"/>
              <a:t>‹#›</a:t>
            </a:fld>
            <a:endParaRPr lang="el-GR"/>
          </a:p>
        </p:txBody>
      </p:sp>
    </p:spTree>
    <p:extLst>
      <p:ext uri="{BB962C8B-B14F-4D97-AF65-F5344CB8AC3E}">
        <p14:creationId xmlns:p14="http://schemas.microsoft.com/office/powerpoint/2010/main" val="219201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B7CC338-383D-F707-40F8-9BBF368C469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B21D198B-2A73-F3BF-57FE-64A4C8286DB9}"/>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xmlns="" id="{7916E3F2-22BE-72E2-D336-C69A7A9BE219}"/>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xmlns="" id="{ABB574A2-E041-D821-1404-1471D3DEB7BF}"/>
              </a:ext>
            </a:extLst>
          </p:cNvPr>
          <p:cNvSpPr>
            <a:spLocks noGrp="1"/>
          </p:cNvSpPr>
          <p:nvPr>
            <p:ph type="dt" sz="half" idx="10"/>
          </p:nvPr>
        </p:nvSpPr>
        <p:spPr/>
        <p:txBody>
          <a:bodyPr/>
          <a:lstStyle/>
          <a:p>
            <a:fld id="{01B2C922-6174-4D33-9155-C2CD977572CC}" type="datetimeFigureOut">
              <a:rPr lang="el-GR" smtClean="0"/>
              <a:t>5/10/2022</a:t>
            </a:fld>
            <a:endParaRPr lang="el-GR"/>
          </a:p>
        </p:txBody>
      </p:sp>
      <p:sp>
        <p:nvSpPr>
          <p:cNvPr id="6" name="Θέση υποσέλιδου 5">
            <a:extLst>
              <a:ext uri="{FF2B5EF4-FFF2-40B4-BE49-F238E27FC236}">
                <a16:creationId xmlns:a16="http://schemas.microsoft.com/office/drawing/2014/main" xmlns="" id="{5E68E719-D8B5-E43F-CD23-FB7D80412E3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64B568DA-057C-CCAB-210B-1F5FD701FE5C}"/>
              </a:ext>
            </a:extLst>
          </p:cNvPr>
          <p:cNvSpPr>
            <a:spLocks noGrp="1"/>
          </p:cNvSpPr>
          <p:nvPr>
            <p:ph type="sldNum" sz="quarter" idx="12"/>
          </p:nvPr>
        </p:nvSpPr>
        <p:spPr/>
        <p:txBody>
          <a:bodyPr/>
          <a:lstStyle/>
          <a:p>
            <a:fld id="{66329852-BA30-4163-9CEF-6FFFD1EFDFAF}" type="slidenum">
              <a:rPr lang="el-GR" smtClean="0"/>
              <a:t>‹#›</a:t>
            </a:fld>
            <a:endParaRPr lang="el-GR"/>
          </a:p>
        </p:txBody>
      </p:sp>
    </p:spTree>
    <p:extLst>
      <p:ext uri="{BB962C8B-B14F-4D97-AF65-F5344CB8AC3E}">
        <p14:creationId xmlns:p14="http://schemas.microsoft.com/office/powerpoint/2010/main" val="513570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FC9CF98-4252-61D2-BBEB-374A1D5D5EE0}"/>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13A4F95E-96E0-71DF-157F-67DE695A7B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xmlns="" id="{D331EC9C-DBF6-E405-B657-16150A0CA892}"/>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xmlns="" id="{A392A671-EBDD-B3E1-E13F-2D4AAC0E4E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xmlns="" id="{5142FE6F-A756-38FC-7836-CE0AE64D01C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xmlns="" id="{4A81625B-578E-6583-247F-268B2F1D4A04}"/>
              </a:ext>
            </a:extLst>
          </p:cNvPr>
          <p:cNvSpPr>
            <a:spLocks noGrp="1"/>
          </p:cNvSpPr>
          <p:nvPr>
            <p:ph type="dt" sz="half" idx="10"/>
          </p:nvPr>
        </p:nvSpPr>
        <p:spPr/>
        <p:txBody>
          <a:bodyPr/>
          <a:lstStyle/>
          <a:p>
            <a:fld id="{01B2C922-6174-4D33-9155-C2CD977572CC}" type="datetimeFigureOut">
              <a:rPr lang="el-GR" smtClean="0"/>
              <a:t>5/10/2022</a:t>
            </a:fld>
            <a:endParaRPr lang="el-GR"/>
          </a:p>
        </p:txBody>
      </p:sp>
      <p:sp>
        <p:nvSpPr>
          <p:cNvPr id="8" name="Θέση υποσέλιδου 7">
            <a:extLst>
              <a:ext uri="{FF2B5EF4-FFF2-40B4-BE49-F238E27FC236}">
                <a16:creationId xmlns:a16="http://schemas.microsoft.com/office/drawing/2014/main" xmlns="" id="{28324180-7C54-0D45-174E-BBBB38ABE1D9}"/>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xmlns="" id="{DF0BE051-FA5E-0A97-53D5-10C61299CA25}"/>
              </a:ext>
            </a:extLst>
          </p:cNvPr>
          <p:cNvSpPr>
            <a:spLocks noGrp="1"/>
          </p:cNvSpPr>
          <p:nvPr>
            <p:ph type="sldNum" sz="quarter" idx="12"/>
          </p:nvPr>
        </p:nvSpPr>
        <p:spPr/>
        <p:txBody>
          <a:bodyPr/>
          <a:lstStyle/>
          <a:p>
            <a:fld id="{66329852-BA30-4163-9CEF-6FFFD1EFDFAF}" type="slidenum">
              <a:rPr lang="el-GR" smtClean="0"/>
              <a:t>‹#›</a:t>
            </a:fld>
            <a:endParaRPr lang="el-GR"/>
          </a:p>
        </p:txBody>
      </p:sp>
    </p:spTree>
    <p:extLst>
      <p:ext uri="{BB962C8B-B14F-4D97-AF65-F5344CB8AC3E}">
        <p14:creationId xmlns:p14="http://schemas.microsoft.com/office/powerpoint/2010/main" val="4270943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4E934A5-A5E7-2EF6-E954-7BDE3B290D1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xmlns="" id="{06E07BB7-687D-0FD6-CC81-4AECA3E4E836}"/>
              </a:ext>
            </a:extLst>
          </p:cNvPr>
          <p:cNvSpPr>
            <a:spLocks noGrp="1"/>
          </p:cNvSpPr>
          <p:nvPr>
            <p:ph type="dt" sz="half" idx="10"/>
          </p:nvPr>
        </p:nvSpPr>
        <p:spPr/>
        <p:txBody>
          <a:bodyPr/>
          <a:lstStyle/>
          <a:p>
            <a:fld id="{01B2C922-6174-4D33-9155-C2CD977572CC}" type="datetimeFigureOut">
              <a:rPr lang="el-GR" smtClean="0"/>
              <a:t>5/10/2022</a:t>
            </a:fld>
            <a:endParaRPr lang="el-GR"/>
          </a:p>
        </p:txBody>
      </p:sp>
      <p:sp>
        <p:nvSpPr>
          <p:cNvPr id="4" name="Θέση υποσέλιδου 3">
            <a:extLst>
              <a:ext uri="{FF2B5EF4-FFF2-40B4-BE49-F238E27FC236}">
                <a16:creationId xmlns:a16="http://schemas.microsoft.com/office/drawing/2014/main" xmlns="" id="{695A79F2-90BD-60CE-674D-95939CCBF062}"/>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xmlns="" id="{9B3A0BDA-C02E-BD20-8DCB-4DB991B09499}"/>
              </a:ext>
            </a:extLst>
          </p:cNvPr>
          <p:cNvSpPr>
            <a:spLocks noGrp="1"/>
          </p:cNvSpPr>
          <p:nvPr>
            <p:ph type="sldNum" sz="quarter" idx="12"/>
          </p:nvPr>
        </p:nvSpPr>
        <p:spPr/>
        <p:txBody>
          <a:bodyPr/>
          <a:lstStyle/>
          <a:p>
            <a:fld id="{66329852-BA30-4163-9CEF-6FFFD1EFDFAF}" type="slidenum">
              <a:rPr lang="el-GR" smtClean="0"/>
              <a:t>‹#›</a:t>
            </a:fld>
            <a:endParaRPr lang="el-GR"/>
          </a:p>
        </p:txBody>
      </p:sp>
    </p:spTree>
    <p:extLst>
      <p:ext uri="{BB962C8B-B14F-4D97-AF65-F5344CB8AC3E}">
        <p14:creationId xmlns:p14="http://schemas.microsoft.com/office/powerpoint/2010/main" val="1841986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3EFD4813-5CAE-49ED-583E-3731453A771D}"/>
              </a:ext>
            </a:extLst>
          </p:cNvPr>
          <p:cNvSpPr>
            <a:spLocks noGrp="1"/>
          </p:cNvSpPr>
          <p:nvPr>
            <p:ph type="dt" sz="half" idx="10"/>
          </p:nvPr>
        </p:nvSpPr>
        <p:spPr/>
        <p:txBody>
          <a:bodyPr/>
          <a:lstStyle/>
          <a:p>
            <a:fld id="{01B2C922-6174-4D33-9155-C2CD977572CC}" type="datetimeFigureOut">
              <a:rPr lang="el-GR" smtClean="0"/>
              <a:t>5/10/2022</a:t>
            </a:fld>
            <a:endParaRPr lang="el-GR"/>
          </a:p>
        </p:txBody>
      </p:sp>
      <p:sp>
        <p:nvSpPr>
          <p:cNvPr id="3" name="Θέση υποσέλιδου 2">
            <a:extLst>
              <a:ext uri="{FF2B5EF4-FFF2-40B4-BE49-F238E27FC236}">
                <a16:creationId xmlns:a16="http://schemas.microsoft.com/office/drawing/2014/main" xmlns="" id="{D186A62E-2696-F761-C87C-80DA7D9F6955}"/>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xmlns="" id="{F97F1BA5-69DE-DDB5-E5FF-034F09C7D94A}"/>
              </a:ext>
            </a:extLst>
          </p:cNvPr>
          <p:cNvSpPr>
            <a:spLocks noGrp="1"/>
          </p:cNvSpPr>
          <p:nvPr>
            <p:ph type="sldNum" sz="quarter" idx="12"/>
          </p:nvPr>
        </p:nvSpPr>
        <p:spPr/>
        <p:txBody>
          <a:bodyPr/>
          <a:lstStyle/>
          <a:p>
            <a:fld id="{66329852-BA30-4163-9CEF-6FFFD1EFDFAF}" type="slidenum">
              <a:rPr lang="el-GR" smtClean="0"/>
              <a:t>‹#›</a:t>
            </a:fld>
            <a:endParaRPr lang="el-GR"/>
          </a:p>
        </p:txBody>
      </p:sp>
    </p:spTree>
    <p:extLst>
      <p:ext uri="{BB962C8B-B14F-4D97-AF65-F5344CB8AC3E}">
        <p14:creationId xmlns:p14="http://schemas.microsoft.com/office/powerpoint/2010/main" val="2382240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61D0F8A-3417-2935-4884-51D4BE13AAA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274F7A20-4569-1C95-284C-C142DF2765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xmlns="" id="{ADA7B601-AB7D-3395-2CE7-3B4C64E11B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A6AB5276-1E0C-2F6B-5528-D26D3C8DF473}"/>
              </a:ext>
            </a:extLst>
          </p:cNvPr>
          <p:cNvSpPr>
            <a:spLocks noGrp="1"/>
          </p:cNvSpPr>
          <p:nvPr>
            <p:ph type="dt" sz="half" idx="10"/>
          </p:nvPr>
        </p:nvSpPr>
        <p:spPr/>
        <p:txBody>
          <a:bodyPr/>
          <a:lstStyle/>
          <a:p>
            <a:fld id="{01B2C922-6174-4D33-9155-C2CD977572CC}" type="datetimeFigureOut">
              <a:rPr lang="el-GR" smtClean="0"/>
              <a:t>5/10/2022</a:t>
            </a:fld>
            <a:endParaRPr lang="el-GR"/>
          </a:p>
        </p:txBody>
      </p:sp>
      <p:sp>
        <p:nvSpPr>
          <p:cNvPr id="6" name="Θέση υποσέλιδου 5">
            <a:extLst>
              <a:ext uri="{FF2B5EF4-FFF2-40B4-BE49-F238E27FC236}">
                <a16:creationId xmlns:a16="http://schemas.microsoft.com/office/drawing/2014/main" xmlns="" id="{73951FD7-5675-419D-3437-ABB4864A6AC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10797054-7002-EB97-7877-D730641AA3DA}"/>
              </a:ext>
            </a:extLst>
          </p:cNvPr>
          <p:cNvSpPr>
            <a:spLocks noGrp="1"/>
          </p:cNvSpPr>
          <p:nvPr>
            <p:ph type="sldNum" sz="quarter" idx="12"/>
          </p:nvPr>
        </p:nvSpPr>
        <p:spPr/>
        <p:txBody>
          <a:bodyPr/>
          <a:lstStyle/>
          <a:p>
            <a:fld id="{66329852-BA30-4163-9CEF-6FFFD1EFDFAF}" type="slidenum">
              <a:rPr lang="el-GR" smtClean="0"/>
              <a:t>‹#›</a:t>
            </a:fld>
            <a:endParaRPr lang="el-GR"/>
          </a:p>
        </p:txBody>
      </p:sp>
    </p:spTree>
    <p:extLst>
      <p:ext uri="{BB962C8B-B14F-4D97-AF65-F5344CB8AC3E}">
        <p14:creationId xmlns:p14="http://schemas.microsoft.com/office/powerpoint/2010/main" val="513522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85F37E7-FE82-8489-07AD-C9B9832E4CA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xmlns="" id="{1A56F4C1-E218-F840-9312-AE8A1B9E03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xmlns="" id="{A281163D-36CB-69FF-859B-8FE46078BD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F0F9F184-0C92-3B44-E328-D565739A858F}"/>
              </a:ext>
            </a:extLst>
          </p:cNvPr>
          <p:cNvSpPr>
            <a:spLocks noGrp="1"/>
          </p:cNvSpPr>
          <p:nvPr>
            <p:ph type="dt" sz="half" idx="10"/>
          </p:nvPr>
        </p:nvSpPr>
        <p:spPr/>
        <p:txBody>
          <a:bodyPr/>
          <a:lstStyle/>
          <a:p>
            <a:fld id="{01B2C922-6174-4D33-9155-C2CD977572CC}" type="datetimeFigureOut">
              <a:rPr lang="el-GR" smtClean="0"/>
              <a:t>5/10/2022</a:t>
            </a:fld>
            <a:endParaRPr lang="el-GR"/>
          </a:p>
        </p:txBody>
      </p:sp>
      <p:sp>
        <p:nvSpPr>
          <p:cNvPr id="6" name="Θέση υποσέλιδου 5">
            <a:extLst>
              <a:ext uri="{FF2B5EF4-FFF2-40B4-BE49-F238E27FC236}">
                <a16:creationId xmlns:a16="http://schemas.microsoft.com/office/drawing/2014/main" xmlns="" id="{6540BAD2-48C3-5CF8-1933-AD8494E8D04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8FD425C5-A82C-70A1-6F88-449FF23F6650}"/>
              </a:ext>
            </a:extLst>
          </p:cNvPr>
          <p:cNvSpPr>
            <a:spLocks noGrp="1"/>
          </p:cNvSpPr>
          <p:nvPr>
            <p:ph type="sldNum" sz="quarter" idx="12"/>
          </p:nvPr>
        </p:nvSpPr>
        <p:spPr/>
        <p:txBody>
          <a:bodyPr/>
          <a:lstStyle/>
          <a:p>
            <a:fld id="{66329852-BA30-4163-9CEF-6FFFD1EFDFAF}" type="slidenum">
              <a:rPr lang="el-GR" smtClean="0"/>
              <a:t>‹#›</a:t>
            </a:fld>
            <a:endParaRPr lang="el-GR"/>
          </a:p>
        </p:txBody>
      </p:sp>
    </p:spTree>
    <p:extLst>
      <p:ext uri="{BB962C8B-B14F-4D97-AF65-F5344CB8AC3E}">
        <p14:creationId xmlns:p14="http://schemas.microsoft.com/office/powerpoint/2010/main" val="129491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45F6DF51-413D-EFF9-1F77-61FA1DB472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24ABE0B2-F858-E626-BAA2-E9372220A0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6624A5A7-31A6-8C50-B85B-F2B2AE66C5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B2C922-6174-4D33-9155-C2CD977572CC}" type="datetimeFigureOut">
              <a:rPr lang="el-GR" smtClean="0"/>
              <a:t>5/10/2022</a:t>
            </a:fld>
            <a:endParaRPr lang="el-GR"/>
          </a:p>
        </p:txBody>
      </p:sp>
      <p:sp>
        <p:nvSpPr>
          <p:cNvPr id="5" name="Θέση υποσέλιδου 4">
            <a:extLst>
              <a:ext uri="{FF2B5EF4-FFF2-40B4-BE49-F238E27FC236}">
                <a16:creationId xmlns:a16="http://schemas.microsoft.com/office/drawing/2014/main" xmlns="" id="{F5D6DE50-DF9F-EF6C-872B-A6E51C3F8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xmlns="" id="{D278FA2B-EABA-820A-DA84-05F98FFFB4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329852-BA30-4163-9CEF-6FFFD1EFDFAF}" type="slidenum">
              <a:rPr lang="el-GR" smtClean="0"/>
              <a:t>‹#›</a:t>
            </a:fld>
            <a:endParaRPr lang="el-GR"/>
          </a:p>
        </p:txBody>
      </p:sp>
    </p:spTree>
    <p:extLst>
      <p:ext uri="{BB962C8B-B14F-4D97-AF65-F5344CB8AC3E}">
        <p14:creationId xmlns:p14="http://schemas.microsoft.com/office/powerpoint/2010/main" val="3308132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el.wikipedia.org/wiki/%CE%A8%CF%89%CE%BC%CE%AF" TargetMode="External"/><Relationship Id="rId13" Type="http://schemas.openxmlformats.org/officeDocument/2006/relationships/hyperlink" Target="https://el.wikipedia.org/wiki/%CE%98%CE%B5%CE%AF%CE%B1_%CE%95%CF%85%CF%87%CE%B1%CF%81%CE%B9%CF%83%CF%84%CE%AF%CE%B1#cite_note-6" TargetMode="External"/><Relationship Id="rId3" Type="http://schemas.openxmlformats.org/officeDocument/2006/relationships/hyperlink" Target="https://el.wikipedia.org/wiki/%CE%A7%CF%81%CE%B9%CF%83%CF%84%CE%B9%CE%B1%CE%BD%CE%B9%CF%83%CE%BC%CF%8C%CF%82" TargetMode="External"/><Relationship Id="rId7" Type="http://schemas.openxmlformats.org/officeDocument/2006/relationships/hyperlink" Target="https://el.wikipedia.org/wiki/%CE%98%CE%B5%CE%AF%CE%B1_%CE%95%CF%85%CF%87%CE%B1%CF%81%CE%B9%CF%83%CF%84%CE%AF%CE%B1#cite_note-2" TargetMode="External"/><Relationship Id="rId12" Type="http://schemas.openxmlformats.org/officeDocument/2006/relationships/hyperlink" Target="https://el.wikipedia.org/wiki/%CE%98%CE%B5%CE%AF%CE%B1_%CE%95%CF%85%CF%87%CE%B1%CF%81%CE%B9%CF%83%CF%84%CE%AF%CE%B1#cite_note-5" TargetMode="External"/><Relationship Id="rId2" Type="http://schemas.openxmlformats.org/officeDocument/2006/relationships/hyperlink" Target="https://el.wikipedia.org/wiki/%CE%98%CE%B5%CE%AF%CE%B1_%CE%95%CF%85%CF%87%CE%B1%CF%81%CE%B9%CF%83%CF%84%CE%AF%CE%B1#cite_note-1" TargetMode="External"/><Relationship Id="rId1" Type="http://schemas.openxmlformats.org/officeDocument/2006/relationships/slideLayout" Target="../slideLayouts/slideLayout2.xml"/><Relationship Id="rId6" Type="http://schemas.openxmlformats.org/officeDocument/2006/relationships/hyperlink" Target="https://el.wikipedia.org/wiki/%CE%9A%CE%B1%CF%84%CE%AC_%CE%9C%CE%B1%CF%84%CE%B8%CE%B1%CE%AF%CE%BF%CE%BD_%CE%95%CF%85%CE%B1%CE%B3%CE%B3%CE%AD%CE%BB%CE%B9%CE%BF%CE%BD" TargetMode="External"/><Relationship Id="rId11" Type="http://schemas.openxmlformats.org/officeDocument/2006/relationships/hyperlink" Target="https://el.wikipedia.org/wiki/%CE%98%CE%B5%CE%AF%CE%B1_%CE%95%CF%85%CF%87%CE%B1%CF%81%CE%B9%CF%83%CF%84%CE%AF%CE%B1#cite_note-4" TargetMode="External"/><Relationship Id="rId5" Type="http://schemas.openxmlformats.org/officeDocument/2006/relationships/hyperlink" Target="https://el.wikipedia.org/wiki/%CE%99%CE%B7%CF%83%CE%BF%CF%8D%CF%82" TargetMode="External"/><Relationship Id="rId10" Type="http://schemas.openxmlformats.org/officeDocument/2006/relationships/hyperlink" Target="https://el.wikipedia.org/wiki/%CE%98%CE%B5%CE%AF%CE%B1_%CE%95%CF%85%CF%87%CE%B1%CF%81%CE%B9%CF%83%CF%84%CE%AF%CE%B1#cite_note-3" TargetMode="External"/><Relationship Id="rId4" Type="http://schemas.openxmlformats.org/officeDocument/2006/relationships/hyperlink" Target="https://el.wikipedia.org/wiki/%CE%9C%CF%85%CF%83%CF%84%CE%B9%CE%BA%CF%8C%CF%82_%CE%B4%CE%B5%CE%AF%CF%80%CE%BD%CE%BF%CF%82" TargetMode="External"/><Relationship Id="rId9" Type="http://schemas.openxmlformats.org/officeDocument/2006/relationships/hyperlink" Target="https://el.wikipedia.org/wiki/%CE%9A%CF%81%CE%B1%CF%83%CE%A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el.wikipedia.org/wiki/%CE%99%CE%B5%CF%81%CE%AC_%CE%9C%CF%85%CF%83%CF%84%CE%AE%CF%81%CE%B9%CE%B1_%CF%84%CE%B7%CF%82_%CE%9F%CF%81%CE%B8%CF%8C%CE%B4%CE%BF%CE%BE%CE%B7%CF%82_%CE%95%CE%BA%CE%BA%CE%BB%CE%B7%CF%83%CE%AF%CE%B1%CF%8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l.wikipedia.org/wiki/%CE%98%CE%B5%CE%AF%CE%B1_%CE%95%CF%85%CF%87%CE%B1%CF%81%CE%B9%CF%83%CF%84%CE%AF%CE%B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611C511-46FE-4A38-1D2B-B96647DA4152}"/>
              </a:ext>
            </a:extLst>
          </p:cNvPr>
          <p:cNvSpPr>
            <a:spLocks noGrp="1"/>
          </p:cNvSpPr>
          <p:nvPr>
            <p:ph type="ctrTitle"/>
          </p:nvPr>
        </p:nvSpPr>
        <p:spPr>
          <a:xfrm>
            <a:off x="1524000" y="-406400"/>
            <a:ext cx="9144000" cy="2387600"/>
          </a:xfrm>
        </p:spPr>
        <p:txBody>
          <a:bodyPr/>
          <a:lstStyle/>
          <a:p>
            <a:r>
              <a:rPr lang="el-GR" dirty="0"/>
              <a:t>Θεία </a:t>
            </a:r>
            <a:r>
              <a:rPr lang="el-GR" dirty="0" smtClean="0"/>
              <a:t>Ευχαριστία</a:t>
            </a:r>
            <a:br>
              <a:rPr lang="el-GR" dirty="0" smtClean="0"/>
            </a:br>
            <a:r>
              <a:rPr lang="el-GR" dirty="0" smtClean="0"/>
              <a:t>Ευγενία </a:t>
            </a:r>
            <a:r>
              <a:rPr lang="el-GR" dirty="0" err="1" smtClean="0"/>
              <a:t>Χαρτοφύλλη</a:t>
            </a:r>
            <a:r>
              <a:rPr lang="el-GR" dirty="0" smtClean="0"/>
              <a:t> </a:t>
            </a:r>
            <a:endParaRPr lang="el-GR" dirty="0"/>
          </a:p>
        </p:txBody>
      </p:sp>
      <p:pic>
        <p:nvPicPr>
          <p:cNvPr id="1026" name="Picture 2">
            <a:extLst>
              <a:ext uri="{FF2B5EF4-FFF2-40B4-BE49-F238E27FC236}">
                <a16:creationId xmlns:a16="http://schemas.microsoft.com/office/drawing/2014/main" xmlns="" id="{85D9A9B4-795C-0A14-C95B-08902CA445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5675" y="2658269"/>
            <a:ext cx="4724400" cy="3543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86103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4806383-BC07-C847-1D46-5175E2319E08}"/>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xmlns="" id="{758020A7-D176-8C56-9D6C-E74A77356C70}"/>
              </a:ext>
            </a:extLst>
          </p:cNvPr>
          <p:cNvSpPr>
            <a:spLocks noGrp="1"/>
          </p:cNvSpPr>
          <p:nvPr>
            <p:ph idx="1"/>
          </p:nvPr>
        </p:nvSpPr>
        <p:spPr/>
        <p:txBody>
          <a:bodyPr>
            <a:normAutofit/>
          </a:bodyPr>
          <a:lstStyle/>
          <a:p>
            <a:r>
              <a:rPr lang="el-GR" b="0" i="0" dirty="0">
                <a:solidFill>
                  <a:srgbClr val="202122"/>
                </a:solidFill>
                <a:effectLst/>
                <a:latin typeface="Arial" panose="020B0604020202020204" pitchFamily="34" charset="0"/>
              </a:rPr>
              <a:t>Η </a:t>
            </a:r>
            <a:r>
              <a:rPr lang="el-GR" b="1" i="0" dirty="0">
                <a:solidFill>
                  <a:srgbClr val="202122"/>
                </a:solidFill>
                <a:effectLst/>
                <a:latin typeface="Arial" panose="020B0604020202020204" pitchFamily="34" charset="0"/>
              </a:rPr>
              <a:t>Θεία Ευχαριστία</a:t>
            </a:r>
            <a:r>
              <a:rPr lang="el-GR" b="0" i="0" dirty="0">
                <a:solidFill>
                  <a:srgbClr val="202122"/>
                </a:solidFill>
                <a:effectLst/>
                <a:latin typeface="Arial" panose="020B0604020202020204" pitchFamily="34" charset="0"/>
              </a:rPr>
              <a:t> αποτελεί το κυρίαρχο Μυστήριο ή τελετή</a:t>
            </a:r>
            <a:r>
              <a:rPr lang="el-GR" b="0" i="0" u="none" strike="noStrike" baseline="30000" dirty="0">
                <a:solidFill>
                  <a:srgbClr val="0645AD"/>
                </a:solidFill>
                <a:effectLst/>
                <a:latin typeface="Arial" panose="020B0604020202020204" pitchFamily="34" charset="0"/>
                <a:hlinkClick r:id="rId2"/>
              </a:rPr>
              <a:t>[1]</a:t>
            </a:r>
            <a:r>
              <a:rPr lang="el-GR" b="0" i="0" dirty="0">
                <a:solidFill>
                  <a:srgbClr val="202122"/>
                </a:solidFill>
                <a:effectLst/>
                <a:latin typeface="Arial" panose="020B0604020202020204" pitchFamily="34" charset="0"/>
              </a:rPr>
              <a:t> πολλών </a:t>
            </a:r>
            <a:r>
              <a:rPr lang="el-GR" b="0" i="0" u="none" strike="noStrike" dirty="0">
                <a:solidFill>
                  <a:srgbClr val="0645AD"/>
                </a:solidFill>
                <a:effectLst/>
                <a:latin typeface="Arial" panose="020B0604020202020204" pitchFamily="34" charset="0"/>
                <a:hlinkClick r:id="rId3" tooltip="Χριστιανισμός"/>
              </a:rPr>
              <a:t>Χριστιανικών εκκλησιών</a:t>
            </a:r>
            <a:r>
              <a:rPr lang="el-GR" b="0" i="0" dirty="0">
                <a:solidFill>
                  <a:srgbClr val="202122"/>
                </a:solidFill>
                <a:effectLst/>
                <a:latin typeface="Arial" panose="020B0604020202020204" pitchFamily="34" charset="0"/>
              </a:rPr>
              <a:t>. Κατά τη χριστιανική παράδοση αποτελεί </a:t>
            </a:r>
            <a:r>
              <a:rPr lang="el-GR" b="0" i="0" dirty="0" err="1">
                <a:solidFill>
                  <a:srgbClr val="202122"/>
                </a:solidFill>
                <a:effectLst/>
                <a:latin typeface="Arial" panose="020B0604020202020204" pitchFamily="34" charset="0"/>
              </a:rPr>
              <a:t>θεοσύστατο</a:t>
            </a:r>
            <a:r>
              <a:rPr lang="el-GR" b="0" i="0" dirty="0">
                <a:solidFill>
                  <a:srgbClr val="202122"/>
                </a:solidFill>
                <a:effectLst/>
                <a:latin typeface="Arial" panose="020B0604020202020204" pitchFamily="34" charset="0"/>
              </a:rPr>
              <a:t> μυστήριο, διότι στον </a:t>
            </a:r>
            <a:r>
              <a:rPr lang="el-GR" b="0" i="0" u="none" strike="noStrike" dirty="0">
                <a:solidFill>
                  <a:srgbClr val="0645AD"/>
                </a:solidFill>
                <a:effectLst/>
                <a:latin typeface="Arial" panose="020B0604020202020204" pitchFamily="34" charset="0"/>
                <a:hlinkClick r:id="rId4" tooltip="Μυστικός δείπνος"/>
              </a:rPr>
              <a:t>Μυστικό δείπνο</a:t>
            </a:r>
            <a:r>
              <a:rPr lang="el-GR" b="0" i="0" dirty="0">
                <a:solidFill>
                  <a:srgbClr val="202122"/>
                </a:solidFill>
                <a:effectLst/>
                <a:latin typeface="Arial" panose="020B0604020202020204" pitchFamily="34" charset="0"/>
              </a:rPr>
              <a:t> ο </a:t>
            </a:r>
            <a:r>
              <a:rPr lang="el-GR" b="0" i="0" u="none" strike="noStrike" dirty="0">
                <a:solidFill>
                  <a:srgbClr val="0645AD"/>
                </a:solidFill>
                <a:effectLst/>
                <a:latin typeface="Arial" panose="020B0604020202020204" pitchFamily="34" charset="0"/>
                <a:hlinkClick r:id="rId5" tooltip="Ιησούς"/>
              </a:rPr>
              <a:t>Ιησούς</a:t>
            </a:r>
            <a:r>
              <a:rPr lang="el-GR" b="0" i="0" dirty="0">
                <a:solidFill>
                  <a:srgbClr val="202122"/>
                </a:solidFill>
                <a:effectLst/>
                <a:latin typeface="Arial" panose="020B0604020202020204" pitchFamily="34" charset="0"/>
              </a:rPr>
              <a:t> προεικόνισε το Μυστήριο, όπως περιγράφεται χαρακτηριστικά στο </a:t>
            </a:r>
            <a:r>
              <a:rPr lang="el-GR" b="0" i="0" u="none" strike="noStrike" dirty="0">
                <a:solidFill>
                  <a:srgbClr val="0645AD"/>
                </a:solidFill>
                <a:effectLst/>
                <a:latin typeface="Arial" panose="020B0604020202020204" pitchFamily="34" charset="0"/>
                <a:hlinkClick r:id="rId6" tooltip="Κατά Ματθαίον Ευαγγέλιον"/>
              </a:rPr>
              <a:t>κατά </a:t>
            </a:r>
            <a:r>
              <a:rPr lang="el-GR" b="0" i="0" u="none" strike="noStrike" dirty="0" err="1">
                <a:solidFill>
                  <a:srgbClr val="0645AD"/>
                </a:solidFill>
                <a:effectLst/>
                <a:latin typeface="Arial" panose="020B0604020202020204" pitchFamily="34" charset="0"/>
                <a:hlinkClick r:id="rId6" tooltip="Κατά Ματθαίον Ευαγγέλιον"/>
              </a:rPr>
              <a:t>Ματθαίον</a:t>
            </a:r>
            <a:r>
              <a:rPr lang="el-GR" b="0" i="0" u="none" strike="noStrike" dirty="0">
                <a:solidFill>
                  <a:srgbClr val="0645AD"/>
                </a:solidFill>
                <a:effectLst/>
                <a:latin typeface="Arial" panose="020B0604020202020204" pitchFamily="34" charset="0"/>
                <a:hlinkClick r:id="rId6" tooltip="Κατά Ματθαίον Ευαγγέλιον"/>
              </a:rPr>
              <a:t> Ευαγγέλιον</a:t>
            </a:r>
            <a:r>
              <a:rPr lang="el-GR" b="0" i="0" u="none" strike="noStrike" baseline="30000" dirty="0">
                <a:solidFill>
                  <a:srgbClr val="0645AD"/>
                </a:solidFill>
                <a:effectLst/>
                <a:latin typeface="Arial" panose="020B0604020202020204" pitchFamily="34" charset="0"/>
                <a:hlinkClick r:id="rId7"/>
              </a:rPr>
              <a:t>[2]</a:t>
            </a:r>
            <a:r>
              <a:rPr lang="el-GR" b="0" i="0" dirty="0">
                <a:solidFill>
                  <a:srgbClr val="202122"/>
                </a:solidFill>
                <a:effectLst/>
                <a:latin typeface="Arial" panose="020B0604020202020204" pitchFamily="34" charset="0"/>
              </a:rPr>
              <a:t>. Η Θεία Κοινωνία μεταλαμβάνεται συνήθως με </a:t>
            </a:r>
            <a:r>
              <a:rPr lang="el-GR" b="0" i="0" u="none" strike="noStrike" dirty="0">
                <a:solidFill>
                  <a:srgbClr val="0645AD"/>
                </a:solidFill>
                <a:effectLst/>
                <a:latin typeface="Arial" panose="020B0604020202020204" pitchFamily="34" charset="0"/>
                <a:hlinkClick r:id="rId8" tooltip="Ψωμί"/>
              </a:rPr>
              <a:t>ψωμί</a:t>
            </a:r>
            <a:r>
              <a:rPr lang="el-GR" b="0" i="0" dirty="0">
                <a:solidFill>
                  <a:srgbClr val="202122"/>
                </a:solidFill>
                <a:effectLst/>
                <a:latin typeface="Arial" panose="020B0604020202020204" pitchFamily="34" charset="0"/>
              </a:rPr>
              <a:t> και </a:t>
            </a:r>
            <a:r>
              <a:rPr lang="el-GR" b="0" i="0" u="none" strike="noStrike" dirty="0">
                <a:solidFill>
                  <a:srgbClr val="0645AD"/>
                </a:solidFill>
                <a:effectLst/>
                <a:latin typeface="Arial" panose="020B0604020202020204" pitchFamily="34" charset="0"/>
                <a:hlinkClick r:id="rId9" tooltip="Κρασί"/>
              </a:rPr>
              <a:t>κρασί</a:t>
            </a:r>
            <a:r>
              <a:rPr lang="el-GR" b="0" i="0" dirty="0">
                <a:solidFill>
                  <a:srgbClr val="202122"/>
                </a:solidFill>
                <a:effectLst/>
                <a:latin typeface="Arial" panose="020B0604020202020204" pitchFamily="34" charset="0"/>
              </a:rPr>
              <a:t>, τα οποία συμβολίζουν</a:t>
            </a:r>
            <a:r>
              <a:rPr lang="el-GR" b="0" i="0" u="none" strike="noStrike" baseline="30000" dirty="0">
                <a:solidFill>
                  <a:srgbClr val="0645AD"/>
                </a:solidFill>
                <a:effectLst/>
                <a:latin typeface="Arial" panose="020B0604020202020204" pitchFamily="34" charset="0"/>
                <a:hlinkClick r:id="rId10"/>
              </a:rPr>
              <a:t>[3]</a:t>
            </a:r>
            <a:r>
              <a:rPr lang="el-GR" b="0" i="0" dirty="0">
                <a:solidFill>
                  <a:srgbClr val="202122"/>
                </a:solidFill>
                <a:effectLst/>
                <a:latin typeface="Arial" panose="020B0604020202020204" pitchFamily="34" charset="0"/>
              </a:rPr>
              <a:t> ή μεταβάλλονται σε Σώμα και Αίμα Χριστού </a:t>
            </a:r>
            <a:r>
              <a:rPr lang="el-GR" b="0" i="0" u="none" strike="noStrike" baseline="30000" dirty="0">
                <a:solidFill>
                  <a:srgbClr val="0645AD"/>
                </a:solidFill>
                <a:effectLst/>
                <a:latin typeface="Arial" panose="020B0604020202020204" pitchFamily="34" charset="0"/>
                <a:hlinkClick r:id="rId11"/>
              </a:rPr>
              <a:t>[4]</a:t>
            </a:r>
            <a:r>
              <a:rPr lang="el-GR" b="0" i="0" dirty="0">
                <a:solidFill>
                  <a:srgbClr val="202122"/>
                </a:solidFill>
                <a:effectLst/>
                <a:latin typeface="Arial" panose="020B0604020202020204" pitchFamily="34" charset="0"/>
              </a:rPr>
              <a:t> ή μετουσιώνονται</a:t>
            </a:r>
            <a:r>
              <a:rPr lang="el-GR" b="0" i="0" u="none" strike="noStrike" baseline="30000" dirty="0">
                <a:solidFill>
                  <a:srgbClr val="0645AD"/>
                </a:solidFill>
                <a:effectLst/>
                <a:latin typeface="Arial" panose="020B0604020202020204" pitchFamily="34" charset="0"/>
                <a:hlinkClick r:id="rId12"/>
              </a:rPr>
              <a:t>[5]</a:t>
            </a:r>
            <a:r>
              <a:rPr lang="el-GR" b="0" i="0" dirty="0">
                <a:solidFill>
                  <a:srgbClr val="202122"/>
                </a:solidFill>
                <a:effectLst/>
                <a:latin typeface="Arial" panose="020B0604020202020204" pitchFamily="34" charset="0"/>
              </a:rPr>
              <a:t> ή </a:t>
            </a:r>
            <a:r>
              <a:rPr lang="el-GR" b="0" i="0" dirty="0" err="1">
                <a:solidFill>
                  <a:srgbClr val="202122"/>
                </a:solidFill>
                <a:effectLst/>
                <a:latin typeface="Arial" panose="020B0604020202020204" pitchFamily="34" charset="0"/>
              </a:rPr>
              <a:t>συμμετουσιώνονται</a:t>
            </a:r>
            <a:r>
              <a:rPr lang="el-GR" b="0" i="0" u="none" strike="noStrike" baseline="30000" dirty="0">
                <a:solidFill>
                  <a:srgbClr val="0645AD"/>
                </a:solidFill>
                <a:effectLst/>
                <a:latin typeface="Arial" panose="020B0604020202020204" pitchFamily="34" charset="0"/>
                <a:hlinkClick r:id="rId13"/>
              </a:rPr>
              <a:t>[6]</a:t>
            </a:r>
            <a:r>
              <a:rPr lang="el-GR" b="0" i="0" dirty="0">
                <a:solidFill>
                  <a:srgbClr val="202122"/>
                </a:solidFill>
                <a:effectLst/>
                <a:latin typeface="Arial" panose="020B0604020202020204" pitchFamily="34" charset="0"/>
              </a:rPr>
              <a:t> σε σώμα και αίμα Χριστού. Αυτός που μεταλαμβάνει τη Θεία Κοινωνία συμμετέχοντας στο μυστήριο, συμμετέχει στο κοινό σώμα της εκάστοτε εκκλησίας</a:t>
            </a:r>
            <a:endParaRPr lang="el-GR" dirty="0"/>
          </a:p>
        </p:txBody>
      </p:sp>
    </p:spTree>
    <p:extLst>
      <p:ext uri="{BB962C8B-B14F-4D97-AF65-F5344CB8AC3E}">
        <p14:creationId xmlns:p14="http://schemas.microsoft.com/office/powerpoint/2010/main" val="333329632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B8CA087-7724-65FF-A0A2-6747E29BC199}"/>
              </a:ext>
            </a:extLst>
          </p:cNvPr>
          <p:cNvSpPr>
            <a:spLocks noGrp="1"/>
          </p:cNvSpPr>
          <p:nvPr>
            <p:ph type="title"/>
          </p:nvPr>
        </p:nvSpPr>
        <p:spPr/>
        <p:txBody>
          <a:bodyPr/>
          <a:lstStyle/>
          <a:p>
            <a:r>
              <a:rPr lang="el-GR" b="0" i="0" dirty="0">
                <a:solidFill>
                  <a:srgbClr val="000000"/>
                </a:solidFill>
                <a:effectLst/>
                <a:latin typeface="Linux Libertine"/>
              </a:rPr>
              <a:t>Η Θεολογία της Θείας Ευχαριστίας</a:t>
            </a:r>
            <a:br>
              <a:rPr lang="el-GR" b="0" i="0" dirty="0">
                <a:solidFill>
                  <a:srgbClr val="000000"/>
                </a:solidFill>
                <a:effectLst/>
                <a:latin typeface="Linux Libertine"/>
              </a:rPr>
            </a:br>
            <a:endParaRPr lang="el-GR" dirty="0"/>
          </a:p>
        </p:txBody>
      </p:sp>
      <p:sp>
        <p:nvSpPr>
          <p:cNvPr id="3" name="Θέση περιεχομένου 2">
            <a:extLst>
              <a:ext uri="{FF2B5EF4-FFF2-40B4-BE49-F238E27FC236}">
                <a16:creationId xmlns:a16="http://schemas.microsoft.com/office/drawing/2014/main" xmlns="" id="{871670A0-864C-3260-C613-CE55FF355119}"/>
              </a:ext>
            </a:extLst>
          </p:cNvPr>
          <p:cNvSpPr>
            <a:spLocks noGrp="1"/>
          </p:cNvSpPr>
          <p:nvPr>
            <p:ph idx="1"/>
          </p:nvPr>
        </p:nvSpPr>
        <p:spPr>
          <a:xfrm>
            <a:off x="647700" y="1253331"/>
            <a:ext cx="10515600" cy="4351338"/>
          </a:xfrm>
        </p:spPr>
        <p:txBody>
          <a:bodyPr/>
          <a:lstStyle/>
          <a:p>
            <a:r>
              <a:rPr lang="el-GR" b="0" i="0" dirty="0">
                <a:solidFill>
                  <a:srgbClr val="202122"/>
                </a:solidFill>
                <a:effectLst/>
                <a:latin typeface="Arial" panose="020B0604020202020204" pitchFamily="34" charset="0"/>
              </a:rPr>
              <a:t>Η Θεία Ευχαριστία αποτελεί το σπουδαιότερο από τα </a:t>
            </a:r>
            <a:r>
              <a:rPr lang="el-GR" b="0" i="0" u="none" strike="noStrike" dirty="0">
                <a:solidFill>
                  <a:srgbClr val="0645AD"/>
                </a:solidFill>
                <a:effectLst/>
                <a:latin typeface="Arial" panose="020B0604020202020204" pitchFamily="34" charset="0"/>
                <a:hlinkClick r:id="rId2" tooltip="Ιερά Μυστήρια της Ορθόδοξης Εκκλησίας"/>
              </a:rPr>
              <a:t>Ιερά Μυστήρια της Ορθόδοξης Εκκλησίας</a:t>
            </a:r>
            <a:r>
              <a:rPr lang="el-GR" b="0" i="0" dirty="0">
                <a:solidFill>
                  <a:srgbClr val="202122"/>
                </a:solidFill>
                <a:effectLst/>
                <a:latin typeface="Arial" panose="020B0604020202020204" pitchFamily="34" charset="0"/>
              </a:rPr>
              <a:t>. Θεωρείται ότι αποτελεί πρόγευση των εσχάτων, της Βασιλείας του Θεού. Στο παρελθόν όλα τα υπόλοιπα μυστήρια τελούνταν μέσα στη Θεία Ευχαριστία, από τον 12ο αιώνα και μετά όμως άρχισαν να τελούνται χωριστά</a:t>
            </a:r>
            <a:endParaRPr lang="el-GR" dirty="0"/>
          </a:p>
        </p:txBody>
      </p:sp>
      <p:pic>
        <p:nvPicPr>
          <p:cNvPr id="2050" name="Picture 2">
            <a:extLst>
              <a:ext uri="{FF2B5EF4-FFF2-40B4-BE49-F238E27FC236}">
                <a16:creationId xmlns:a16="http://schemas.microsoft.com/office/drawing/2014/main" xmlns="" id="{A1C3C493-C13B-29EA-F062-135902B6C4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6514" y="3639344"/>
            <a:ext cx="3624262" cy="27193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511582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69C11A6-B0B3-23A3-D174-F93C7FE13140}"/>
              </a:ext>
            </a:extLst>
          </p:cNvPr>
          <p:cNvSpPr>
            <a:spLocks noGrp="1"/>
          </p:cNvSpPr>
          <p:nvPr>
            <p:ph type="title"/>
          </p:nvPr>
        </p:nvSpPr>
        <p:spPr/>
        <p:txBody>
          <a:bodyPr/>
          <a:lstStyle/>
          <a:p>
            <a:r>
              <a:rPr lang="el-GR" dirty="0" err="1"/>
              <a:t>Προσφορο</a:t>
            </a:r>
            <a:endParaRPr lang="el-GR" dirty="0"/>
          </a:p>
        </p:txBody>
      </p:sp>
      <p:sp>
        <p:nvSpPr>
          <p:cNvPr id="3" name="Θέση περιεχομένου 2">
            <a:extLst>
              <a:ext uri="{FF2B5EF4-FFF2-40B4-BE49-F238E27FC236}">
                <a16:creationId xmlns:a16="http://schemas.microsoft.com/office/drawing/2014/main" xmlns="" id="{D34BCA28-1192-1653-E05E-55C61028677C}"/>
              </a:ext>
            </a:extLst>
          </p:cNvPr>
          <p:cNvSpPr>
            <a:spLocks noGrp="1"/>
          </p:cNvSpPr>
          <p:nvPr>
            <p:ph idx="1"/>
          </p:nvPr>
        </p:nvSpPr>
        <p:spPr/>
        <p:txBody>
          <a:bodyPr>
            <a:normAutofit fontScale="77500" lnSpcReduction="20000"/>
          </a:bodyPr>
          <a:lstStyle/>
          <a:p>
            <a:pPr algn="l" fontAlgn="base"/>
            <a:r>
              <a:rPr lang="el-GR" b="0" i="0" dirty="0" err="1">
                <a:solidFill>
                  <a:srgbClr val="777777"/>
                </a:solidFill>
                <a:effectLst/>
                <a:latin typeface="Open Sans" panose="020B0606030504020204" pitchFamily="34" charset="0"/>
              </a:rPr>
              <a:t>Γιά</a:t>
            </a:r>
            <a:r>
              <a:rPr lang="el-GR" b="0" i="0" dirty="0">
                <a:solidFill>
                  <a:srgbClr val="777777"/>
                </a:solidFill>
                <a:effectLst/>
                <a:latin typeface="Open Sans" panose="020B0606030504020204" pitchFamily="34" charset="0"/>
              </a:rPr>
              <a:t> </a:t>
            </a:r>
            <a:r>
              <a:rPr lang="el-GR" b="0" i="0" dirty="0" err="1">
                <a:solidFill>
                  <a:srgbClr val="777777"/>
                </a:solidFill>
                <a:effectLst/>
                <a:latin typeface="Open Sans" panose="020B0606030504020204" pitchFamily="34" charset="0"/>
              </a:rPr>
              <a:t>τήν</a:t>
            </a:r>
            <a:r>
              <a:rPr lang="el-GR" b="0" i="0" dirty="0">
                <a:solidFill>
                  <a:srgbClr val="777777"/>
                </a:solidFill>
                <a:effectLst/>
                <a:latin typeface="Open Sans" panose="020B0606030504020204" pitchFamily="34" charset="0"/>
              </a:rPr>
              <a:t> τέλεση τής Θείας Λειτουργίας, είναι απαραίτητο </a:t>
            </a:r>
            <a:r>
              <a:rPr lang="el-GR" b="0" i="0" dirty="0" err="1">
                <a:solidFill>
                  <a:srgbClr val="777777"/>
                </a:solidFill>
                <a:effectLst/>
                <a:latin typeface="Open Sans" panose="020B0606030504020204" pitchFamily="34" charset="0"/>
              </a:rPr>
              <a:t>τό</a:t>
            </a:r>
            <a:r>
              <a:rPr lang="el-GR" b="0" i="0" dirty="0">
                <a:solidFill>
                  <a:srgbClr val="777777"/>
                </a:solidFill>
                <a:effectLst/>
                <a:latin typeface="Open Sans" panose="020B0606030504020204" pitchFamily="34" charset="0"/>
              </a:rPr>
              <a:t> πρόσφορο. Από </a:t>
            </a:r>
            <a:r>
              <a:rPr lang="el-GR" b="0" i="0" dirty="0" err="1">
                <a:solidFill>
                  <a:srgbClr val="777777"/>
                </a:solidFill>
                <a:effectLst/>
                <a:latin typeface="Open Sans" panose="020B0606030504020204" pitchFamily="34" charset="0"/>
              </a:rPr>
              <a:t>τό</a:t>
            </a:r>
            <a:r>
              <a:rPr lang="el-GR" b="0" i="0" dirty="0">
                <a:solidFill>
                  <a:srgbClr val="777777"/>
                </a:solidFill>
                <a:effectLst/>
                <a:latin typeface="Open Sans" panose="020B0606030504020204" pitchFamily="34" charset="0"/>
              </a:rPr>
              <a:t> πρόσφορο ο ιερεύς </a:t>
            </a:r>
            <a:r>
              <a:rPr lang="el-GR" b="0" i="0" dirty="0" err="1">
                <a:solidFill>
                  <a:srgbClr val="777777"/>
                </a:solidFill>
                <a:effectLst/>
                <a:latin typeface="Open Sans" panose="020B0606030504020204" pitchFamily="34" charset="0"/>
              </a:rPr>
              <a:t>θά</a:t>
            </a:r>
            <a:r>
              <a:rPr lang="el-GR" b="0" i="0" dirty="0">
                <a:solidFill>
                  <a:srgbClr val="777777"/>
                </a:solidFill>
                <a:effectLst/>
                <a:latin typeface="Open Sans" panose="020B0606030504020204" pitchFamily="34" charset="0"/>
              </a:rPr>
              <a:t> βγάλει, κατά </a:t>
            </a:r>
            <a:r>
              <a:rPr lang="el-GR" b="0" i="0" dirty="0" err="1">
                <a:solidFill>
                  <a:srgbClr val="777777"/>
                </a:solidFill>
                <a:effectLst/>
                <a:latin typeface="Open Sans" panose="020B0606030504020204" pitchFamily="34" charset="0"/>
              </a:rPr>
              <a:t>τήν</a:t>
            </a:r>
            <a:r>
              <a:rPr lang="el-GR" b="0" i="0" dirty="0">
                <a:solidFill>
                  <a:srgbClr val="777777"/>
                </a:solidFill>
                <a:effectLst/>
                <a:latin typeface="Open Sans" panose="020B0606030504020204" pitchFamily="34" charset="0"/>
              </a:rPr>
              <a:t> Προσκομιδή, </a:t>
            </a:r>
            <a:r>
              <a:rPr lang="el-GR" b="0" i="0" dirty="0" err="1">
                <a:solidFill>
                  <a:srgbClr val="777777"/>
                </a:solidFill>
                <a:effectLst/>
                <a:latin typeface="Open Sans" panose="020B0606030504020204" pitchFamily="34" charset="0"/>
              </a:rPr>
              <a:t>τό</a:t>
            </a:r>
            <a:r>
              <a:rPr lang="el-GR" b="0" i="0" dirty="0">
                <a:solidFill>
                  <a:srgbClr val="777777"/>
                </a:solidFill>
                <a:effectLst/>
                <a:latin typeface="Open Sans" panose="020B0606030504020204" pitchFamily="34" charset="0"/>
              </a:rPr>
              <a:t> μέρος εκείνο πού </a:t>
            </a:r>
            <a:r>
              <a:rPr lang="el-GR" b="0" i="0" dirty="0" err="1">
                <a:solidFill>
                  <a:srgbClr val="777777"/>
                </a:solidFill>
                <a:effectLst/>
                <a:latin typeface="Open Sans" panose="020B0606030504020204" pitchFamily="34" charset="0"/>
              </a:rPr>
              <a:t>θά</a:t>
            </a:r>
            <a:r>
              <a:rPr lang="el-GR" b="0" i="0" dirty="0">
                <a:solidFill>
                  <a:srgbClr val="777777"/>
                </a:solidFill>
                <a:effectLst/>
                <a:latin typeface="Open Sans" panose="020B0606030504020204" pitchFamily="34" charset="0"/>
              </a:rPr>
              <a:t> γίνει </a:t>
            </a:r>
            <a:r>
              <a:rPr lang="el-GR" b="0" i="0" dirty="0" err="1">
                <a:solidFill>
                  <a:srgbClr val="777777"/>
                </a:solidFill>
                <a:effectLst/>
                <a:latin typeface="Open Sans" panose="020B0606030504020204" pitchFamily="34" charset="0"/>
              </a:rPr>
              <a:t>τό</a:t>
            </a:r>
            <a:r>
              <a:rPr lang="el-GR" b="0" i="0" dirty="0">
                <a:solidFill>
                  <a:srgbClr val="777777"/>
                </a:solidFill>
                <a:effectLst/>
                <a:latin typeface="Open Sans" panose="020B0606030504020204" pitchFamily="34" charset="0"/>
              </a:rPr>
              <a:t> Τίμιο Σώμα τού Κυρίου, </a:t>
            </a:r>
            <a:r>
              <a:rPr lang="el-GR" b="0" i="0" dirty="0" err="1">
                <a:solidFill>
                  <a:srgbClr val="777777"/>
                </a:solidFill>
                <a:effectLst/>
                <a:latin typeface="Open Sans" panose="020B0606030504020204" pitchFamily="34" charset="0"/>
              </a:rPr>
              <a:t>τόν</a:t>
            </a:r>
            <a:r>
              <a:rPr lang="el-GR" b="0" i="0" dirty="0">
                <a:solidFill>
                  <a:srgbClr val="777777"/>
                </a:solidFill>
                <a:effectLst/>
                <a:latin typeface="Open Sans" panose="020B0606030504020204" pitchFamily="34" charset="0"/>
              </a:rPr>
              <a:t> «Αμνό», αλλά </a:t>
            </a:r>
            <a:r>
              <a:rPr lang="el-GR" b="0" i="0" dirty="0" err="1">
                <a:solidFill>
                  <a:srgbClr val="777777"/>
                </a:solidFill>
                <a:effectLst/>
                <a:latin typeface="Open Sans" panose="020B0606030504020204" pitchFamily="34" charset="0"/>
              </a:rPr>
              <a:t>καί</a:t>
            </a:r>
            <a:r>
              <a:rPr lang="el-GR" b="0" i="0" dirty="0">
                <a:solidFill>
                  <a:srgbClr val="777777"/>
                </a:solidFill>
                <a:effectLst/>
                <a:latin typeface="Open Sans" panose="020B0606030504020204" pitchFamily="34" charset="0"/>
              </a:rPr>
              <a:t> τίς μερίδες τής Θεοτόκου, </a:t>
            </a:r>
            <a:r>
              <a:rPr lang="el-GR" b="0" i="0" dirty="0" err="1">
                <a:solidFill>
                  <a:srgbClr val="777777"/>
                </a:solidFill>
                <a:effectLst/>
                <a:latin typeface="Open Sans" panose="020B0606030504020204" pitchFamily="34" charset="0"/>
              </a:rPr>
              <a:t>τών</a:t>
            </a:r>
            <a:r>
              <a:rPr lang="el-GR" b="0" i="0" dirty="0">
                <a:solidFill>
                  <a:srgbClr val="777777"/>
                </a:solidFill>
                <a:effectLst/>
                <a:latin typeface="Open Sans" panose="020B0606030504020204" pitchFamily="34" charset="0"/>
              </a:rPr>
              <a:t> Αγίων </a:t>
            </a:r>
            <a:r>
              <a:rPr lang="el-GR" b="0" i="0" dirty="0" err="1">
                <a:solidFill>
                  <a:srgbClr val="777777"/>
                </a:solidFill>
                <a:effectLst/>
                <a:latin typeface="Open Sans" panose="020B0606030504020204" pitchFamily="34" charset="0"/>
              </a:rPr>
              <a:t>καί</a:t>
            </a:r>
            <a:r>
              <a:rPr lang="el-GR" b="0" i="0" dirty="0">
                <a:solidFill>
                  <a:srgbClr val="777777"/>
                </a:solidFill>
                <a:effectLst/>
                <a:latin typeface="Open Sans" panose="020B0606030504020204" pitchFamily="34" charset="0"/>
              </a:rPr>
              <a:t> </a:t>
            </a:r>
            <a:r>
              <a:rPr lang="el-GR" b="0" i="0" dirty="0" err="1">
                <a:solidFill>
                  <a:srgbClr val="777777"/>
                </a:solidFill>
                <a:effectLst/>
                <a:latin typeface="Open Sans" panose="020B0606030504020204" pitchFamily="34" charset="0"/>
              </a:rPr>
              <a:t>τών</a:t>
            </a:r>
            <a:r>
              <a:rPr lang="el-GR" b="0" i="0" dirty="0">
                <a:solidFill>
                  <a:srgbClr val="777777"/>
                </a:solidFill>
                <a:effectLst/>
                <a:latin typeface="Open Sans" panose="020B0606030504020204" pitchFamily="34" charset="0"/>
              </a:rPr>
              <a:t> δικών μας ονομάτων (ζώντων </a:t>
            </a:r>
            <a:r>
              <a:rPr lang="el-GR" b="0" i="0" dirty="0" err="1">
                <a:solidFill>
                  <a:srgbClr val="777777"/>
                </a:solidFill>
                <a:effectLst/>
                <a:latin typeface="Open Sans" panose="020B0606030504020204" pitchFamily="34" charset="0"/>
              </a:rPr>
              <a:t>καί</a:t>
            </a:r>
            <a:r>
              <a:rPr lang="el-GR" b="0" i="0" dirty="0">
                <a:solidFill>
                  <a:srgbClr val="777777"/>
                </a:solidFill>
                <a:effectLst/>
                <a:latin typeface="Open Sans" panose="020B0606030504020204" pitchFamily="34" charset="0"/>
              </a:rPr>
              <a:t> κεκοιμημένων), πού </a:t>
            </a:r>
            <a:r>
              <a:rPr lang="el-GR" b="0" i="0" dirty="0" err="1">
                <a:solidFill>
                  <a:srgbClr val="777777"/>
                </a:solidFill>
                <a:effectLst/>
                <a:latin typeface="Open Sans" panose="020B0606030504020204" pitchFamily="34" charset="0"/>
              </a:rPr>
              <a:t>θά</a:t>
            </a:r>
            <a:r>
              <a:rPr lang="el-GR" b="0" i="0" dirty="0">
                <a:solidFill>
                  <a:srgbClr val="777777"/>
                </a:solidFill>
                <a:effectLst/>
                <a:latin typeface="Open Sans" panose="020B0606030504020204" pitchFamily="34" charset="0"/>
              </a:rPr>
              <a:t> μνημονευθούν.</a:t>
            </a:r>
          </a:p>
          <a:p>
            <a:pPr algn="l" fontAlgn="base"/>
            <a:r>
              <a:rPr lang="el-GR" b="0" i="0" dirty="0" err="1">
                <a:solidFill>
                  <a:srgbClr val="777777"/>
                </a:solidFill>
                <a:effectLst/>
                <a:latin typeface="Open Sans" panose="020B0606030504020204" pitchFamily="34" charset="0"/>
              </a:rPr>
              <a:t>Γιά</a:t>
            </a:r>
            <a:r>
              <a:rPr lang="el-GR" b="0" i="0" dirty="0">
                <a:solidFill>
                  <a:srgbClr val="777777"/>
                </a:solidFill>
                <a:effectLst/>
                <a:latin typeface="Open Sans" panose="020B0606030504020204" pitchFamily="34" charset="0"/>
              </a:rPr>
              <a:t> </a:t>
            </a:r>
            <a:r>
              <a:rPr lang="el-GR" b="0" i="0" dirty="0" err="1">
                <a:solidFill>
                  <a:srgbClr val="777777"/>
                </a:solidFill>
                <a:effectLst/>
                <a:latin typeface="Open Sans" panose="020B0606030504020204" pitchFamily="34" charset="0"/>
              </a:rPr>
              <a:t>νά</a:t>
            </a:r>
            <a:r>
              <a:rPr lang="el-GR" b="0" i="0" dirty="0">
                <a:solidFill>
                  <a:srgbClr val="777777"/>
                </a:solidFill>
                <a:effectLst/>
                <a:latin typeface="Open Sans" panose="020B0606030504020204" pitchFamily="34" charset="0"/>
              </a:rPr>
              <a:t> γίνει όμως </a:t>
            </a:r>
            <a:r>
              <a:rPr lang="el-GR" b="0" i="0" dirty="0" err="1">
                <a:solidFill>
                  <a:srgbClr val="777777"/>
                </a:solidFill>
                <a:effectLst/>
                <a:latin typeface="Open Sans" panose="020B0606030504020204" pitchFamily="34" charset="0"/>
              </a:rPr>
              <a:t>τό</a:t>
            </a:r>
            <a:r>
              <a:rPr lang="el-GR" b="0" i="0" dirty="0">
                <a:solidFill>
                  <a:srgbClr val="777777"/>
                </a:solidFill>
                <a:effectLst/>
                <a:latin typeface="Open Sans" panose="020B0606030504020204" pitchFamily="34" charset="0"/>
              </a:rPr>
              <a:t> πρόσφορό μας ευπρόσδεκτο </a:t>
            </a:r>
            <a:r>
              <a:rPr lang="el-GR" b="0" i="0" dirty="0" err="1">
                <a:solidFill>
                  <a:srgbClr val="777777"/>
                </a:solidFill>
                <a:effectLst/>
                <a:latin typeface="Open Sans" panose="020B0606030504020204" pitchFamily="34" charset="0"/>
              </a:rPr>
              <a:t>καί</a:t>
            </a:r>
            <a:r>
              <a:rPr lang="el-GR" b="0" i="0" dirty="0">
                <a:solidFill>
                  <a:srgbClr val="777777"/>
                </a:solidFill>
                <a:effectLst/>
                <a:latin typeface="Open Sans" panose="020B0606030504020204" pitchFamily="34" charset="0"/>
              </a:rPr>
              <a:t> από </a:t>
            </a:r>
            <a:r>
              <a:rPr lang="el-GR" b="0" i="0" dirty="0" err="1">
                <a:solidFill>
                  <a:srgbClr val="777777"/>
                </a:solidFill>
                <a:effectLst/>
                <a:latin typeface="Open Sans" panose="020B0606030504020204" pitchFamily="34" charset="0"/>
              </a:rPr>
              <a:t>τόν</a:t>
            </a:r>
            <a:r>
              <a:rPr lang="el-GR" b="0" i="0" dirty="0">
                <a:solidFill>
                  <a:srgbClr val="777777"/>
                </a:solidFill>
                <a:effectLst/>
                <a:latin typeface="Open Sans" panose="020B0606030504020204" pitchFamily="34" charset="0"/>
              </a:rPr>
              <a:t> Κύριο, πρέπει </a:t>
            </a:r>
            <a:r>
              <a:rPr lang="el-GR" b="0" i="0" dirty="0" err="1">
                <a:solidFill>
                  <a:srgbClr val="777777"/>
                </a:solidFill>
                <a:effectLst/>
                <a:latin typeface="Open Sans" panose="020B0606030504020204" pitchFamily="34" charset="0"/>
              </a:rPr>
              <a:t>νά</a:t>
            </a:r>
            <a:r>
              <a:rPr lang="el-GR" b="0" i="0" dirty="0">
                <a:solidFill>
                  <a:srgbClr val="777777"/>
                </a:solidFill>
                <a:effectLst/>
                <a:latin typeface="Open Sans" panose="020B0606030504020204" pitchFamily="34" charset="0"/>
              </a:rPr>
              <a:t> έχουμε καθαρότητα ψυχής </a:t>
            </a:r>
            <a:r>
              <a:rPr lang="el-GR" b="0" i="0" dirty="0" err="1">
                <a:solidFill>
                  <a:srgbClr val="777777"/>
                </a:solidFill>
                <a:effectLst/>
                <a:latin typeface="Open Sans" panose="020B0606030504020204" pitchFamily="34" charset="0"/>
              </a:rPr>
              <a:t>καί</a:t>
            </a:r>
            <a:r>
              <a:rPr lang="el-GR" b="0" i="0" dirty="0">
                <a:solidFill>
                  <a:srgbClr val="777777"/>
                </a:solidFill>
                <a:effectLst/>
                <a:latin typeface="Open Sans" panose="020B0606030504020204" pitchFamily="34" charset="0"/>
              </a:rPr>
              <a:t> σώματος </a:t>
            </a:r>
            <a:r>
              <a:rPr lang="el-GR" b="0" i="0" dirty="0" err="1">
                <a:solidFill>
                  <a:srgbClr val="777777"/>
                </a:solidFill>
                <a:effectLst/>
                <a:latin typeface="Open Sans" panose="020B0606030504020204" pitchFamily="34" charset="0"/>
              </a:rPr>
              <a:t>μέ</a:t>
            </a:r>
            <a:r>
              <a:rPr lang="el-GR" b="0" i="0" dirty="0">
                <a:solidFill>
                  <a:srgbClr val="777777"/>
                </a:solidFill>
                <a:effectLst/>
                <a:latin typeface="Open Sans" panose="020B0606030504020204" pitchFamily="34" charset="0"/>
              </a:rPr>
              <a:t> νηστεία, προσευχή </a:t>
            </a:r>
            <a:r>
              <a:rPr lang="el-GR" b="0" i="0" dirty="0" err="1">
                <a:solidFill>
                  <a:srgbClr val="777777"/>
                </a:solidFill>
                <a:effectLst/>
                <a:latin typeface="Open Sans" panose="020B0606030504020204" pitchFamily="34" charset="0"/>
              </a:rPr>
              <a:t>καί</a:t>
            </a:r>
            <a:r>
              <a:rPr lang="el-GR" b="0" i="0" dirty="0">
                <a:solidFill>
                  <a:srgbClr val="777777"/>
                </a:solidFill>
                <a:effectLst/>
                <a:latin typeface="Open Sans" panose="020B0606030504020204" pitchFamily="34" charset="0"/>
              </a:rPr>
              <a:t> εγκράτεια. </a:t>
            </a:r>
            <a:r>
              <a:rPr lang="el-GR" b="0" i="0" dirty="0" err="1">
                <a:solidFill>
                  <a:srgbClr val="777777"/>
                </a:solidFill>
                <a:effectLst/>
                <a:latin typeface="Open Sans" panose="020B0606030504020204" pitchFamily="34" charset="0"/>
              </a:rPr>
              <a:t>Δέν</a:t>
            </a:r>
            <a:r>
              <a:rPr lang="el-GR" b="0" i="0" dirty="0">
                <a:solidFill>
                  <a:srgbClr val="777777"/>
                </a:solidFill>
                <a:effectLst/>
                <a:latin typeface="Open Sans" panose="020B0606030504020204" pitchFamily="34" charset="0"/>
              </a:rPr>
              <a:t> μπορούμε </a:t>
            </a:r>
            <a:r>
              <a:rPr lang="el-GR" b="0" i="0" dirty="0" err="1">
                <a:solidFill>
                  <a:srgbClr val="777777"/>
                </a:solidFill>
                <a:effectLst/>
                <a:latin typeface="Open Sans" panose="020B0606030504020204" pitchFamily="34" charset="0"/>
              </a:rPr>
              <a:t>νά</a:t>
            </a:r>
            <a:r>
              <a:rPr lang="el-GR" b="0" i="0" dirty="0">
                <a:solidFill>
                  <a:srgbClr val="777777"/>
                </a:solidFill>
                <a:effectLst/>
                <a:latin typeface="Open Sans" panose="020B0606030504020204" pitchFamily="34" charset="0"/>
              </a:rPr>
              <a:t> ζυμώνουμε πρόσφορα </a:t>
            </a:r>
            <a:r>
              <a:rPr lang="el-GR" b="0" i="0" dirty="0" err="1">
                <a:solidFill>
                  <a:srgbClr val="777777"/>
                </a:solidFill>
                <a:effectLst/>
                <a:latin typeface="Open Sans" panose="020B0606030504020204" pitchFamily="34" charset="0"/>
              </a:rPr>
              <a:t>καί</a:t>
            </a:r>
            <a:r>
              <a:rPr lang="el-GR" b="0" i="0" dirty="0">
                <a:solidFill>
                  <a:srgbClr val="777777"/>
                </a:solidFill>
                <a:effectLst/>
                <a:latin typeface="Open Sans" panose="020B0606030504020204" pitchFamily="34" charset="0"/>
              </a:rPr>
              <a:t> </a:t>
            </a:r>
            <a:r>
              <a:rPr lang="el-GR" b="0" i="0" dirty="0" err="1">
                <a:solidFill>
                  <a:srgbClr val="777777"/>
                </a:solidFill>
                <a:effectLst/>
                <a:latin typeface="Open Sans" panose="020B0606030504020204" pitchFamily="34" charset="0"/>
              </a:rPr>
              <a:t>νά</a:t>
            </a:r>
            <a:r>
              <a:rPr lang="el-GR" b="0" i="0" dirty="0">
                <a:solidFill>
                  <a:srgbClr val="777777"/>
                </a:solidFill>
                <a:effectLst/>
                <a:latin typeface="Open Sans" panose="020B0606030504020204" pitchFamily="34" charset="0"/>
              </a:rPr>
              <a:t> </a:t>
            </a:r>
            <a:r>
              <a:rPr lang="el-GR" b="0" i="0" dirty="0" err="1">
                <a:solidFill>
                  <a:srgbClr val="777777"/>
                </a:solidFill>
                <a:effectLst/>
                <a:latin typeface="Open Sans" panose="020B0606030504020204" pitchFamily="34" charset="0"/>
              </a:rPr>
              <a:t>τά</a:t>
            </a:r>
            <a:r>
              <a:rPr lang="el-GR" b="0" i="0" dirty="0">
                <a:solidFill>
                  <a:srgbClr val="777777"/>
                </a:solidFill>
                <a:effectLst/>
                <a:latin typeface="Open Sans" panose="020B0606030504020204" pitchFamily="34" charset="0"/>
              </a:rPr>
              <a:t> πηγαίνουμε </a:t>
            </a:r>
            <a:r>
              <a:rPr lang="el-GR" b="0" i="0" dirty="0" err="1">
                <a:solidFill>
                  <a:srgbClr val="777777"/>
                </a:solidFill>
                <a:effectLst/>
                <a:latin typeface="Open Sans" panose="020B0606030504020204" pitchFamily="34" charset="0"/>
              </a:rPr>
              <a:t>νά</a:t>
            </a:r>
            <a:r>
              <a:rPr lang="el-GR" b="0" i="0" dirty="0">
                <a:solidFill>
                  <a:srgbClr val="777777"/>
                </a:solidFill>
                <a:effectLst/>
                <a:latin typeface="Open Sans" panose="020B0606030504020204" pitchFamily="34" charset="0"/>
              </a:rPr>
              <a:t> λειτουργηθούν </a:t>
            </a:r>
            <a:r>
              <a:rPr lang="el-GR" b="0" i="0" dirty="0" err="1">
                <a:solidFill>
                  <a:srgbClr val="777777"/>
                </a:solidFill>
                <a:effectLst/>
                <a:latin typeface="Open Sans" panose="020B0606030504020204" pitchFamily="34" charset="0"/>
              </a:rPr>
              <a:t>καί</a:t>
            </a:r>
            <a:r>
              <a:rPr lang="el-GR" b="0" i="0" dirty="0">
                <a:solidFill>
                  <a:srgbClr val="777777"/>
                </a:solidFill>
                <a:effectLst/>
                <a:latin typeface="Open Sans" panose="020B0606030504020204" pitchFamily="34" charset="0"/>
              </a:rPr>
              <a:t> οι ίδιοι </a:t>
            </a:r>
            <a:r>
              <a:rPr lang="el-GR" b="0" i="0" dirty="0" err="1">
                <a:solidFill>
                  <a:srgbClr val="777777"/>
                </a:solidFill>
                <a:effectLst/>
                <a:latin typeface="Open Sans" panose="020B0606030504020204" pitchFamily="34" charset="0"/>
              </a:rPr>
              <a:t>νά</a:t>
            </a:r>
            <a:r>
              <a:rPr lang="el-GR" b="0" i="0" dirty="0">
                <a:solidFill>
                  <a:srgbClr val="777777"/>
                </a:solidFill>
                <a:effectLst/>
                <a:latin typeface="Open Sans" panose="020B0606030504020204" pitchFamily="34" charset="0"/>
              </a:rPr>
              <a:t> μένουμε αμέτοχοι τού Μυστηρίου, ανεξομολόγητοι </a:t>
            </a:r>
            <a:r>
              <a:rPr lang="el-GR" b="0" i="0" dirty="0" err="1">
                <a:solidFill>
                  <a:srgbClr val="777777"/>
                </a:solidFill>
                <a:effectLst/>
                <a:latin typeface="Open Sans" panose="020B0606030504020204" pitchFamily="34" charset="0"/>
              </a:rPr>
              <a:t>καί</a:t>
            </a:r>
            <a:r>
              <a:rPr lang="el-GR" b="0" i="0" dirty="0">
                <a:solidFill>
                  <a:srgbClr val="777777"/>
                </a:solidFill>
                <a:effectLst/>
                <a:latin typeface="Open Sans" panose="020B0606030504020204" pitchFamily="34" charset="0"/>
              </a:rPr>
              <a:t> ακοινώνητοι. Αυτός πού ζυμώνει, οφείλει </a:t>
            </a:r>
            <a:r>
              <a:rPr lang="el-GR" b="0" i="0" dirty="0" err="1">
                <a:solidFill>
                  <a:srgbClr val="777777"/>
                </a:solidFill>
                <a:effectLst/>
                <a:latin typeface="Open Sans" panose="020B0606030504020204" pitchFamily="34" charset="0"/>
              </a:rPr>
              <a:t>νά</a:t>
            </a:r>
            <a:r>
              <a:rPr lang="el-GR" b="0" i="0" dirty="0">
                <a:solidFill>
                  <a:srgbClr val="777777"/>
                </a:solidFill>
                <a:effectLst/>
                <a:latin typeface="Open Sans" panose="020B0606030504020204" pitchFamily="34" charset="0"/>
              </a:rPr>
              <a:t> φροντίσει </a:t>
            </a:r>
            <a:r>
              <a:rPr lang="el-GR" b="0" i="0" dirty="0" err="1">
                <a:solidFill>
                  <a:srgbClr val="777777"/>
                </a:solidFill>
                <a:effectLst/>
                <a:latin typeface="Open Sans" panose="020B0606030504020204" pitchFamily="34" charset="0"/>
              </a:rPr>
              <a:t>καί</a:t>
            </a:r>
            <a:r>
              <a:rPr lang="el-GR" b="0" i="0" dirty="0">
                <a:solidFill>
                  <a:srgbClr val="777777"/>
                </a:solidFill>
                <a:effectLst/>
                <a:latin typeface="Open Sans" panose="020B0606030504020204" pitchFamily="34" charset="0"/>
              </a:rPr>
              <a:t> </a:t>
            </a:r>
            <a:r>
              <a:rPr lang="el-GR" b="0" i="0" dirty="0" err="1">
                <a:solidFill>
                  <a:srgbClr val="777777"/>
                </a:solidFill>
                <a:effectLst/>
                <a:latin typeface="Open Sans" panose="020B0606030504020204" pitchFamily="34" charset="0"/>
              </a:rPr>
              <a:t>γιά</a:t>
            </a:r>
            <a:r>
              <a:rPr lang="el-GR" b="0" i="0" dirty="0">
                <a:solidFill>
                  <a:srgbClr val="777777"/>
                </a:solidFill>
                <a:effectLst/>
                <a:latin typeface="Open Sans" panose="020B0606030504020204" pitchFamily="34" charset="0"/>
              </a:rPr>
              <a:t> </a:t>
            </a:r>
            <a:r>
              <a:rPr lang="el-GR" b="0" i="0" dirty="0" err="1">
                <a:solidFill>
                  <a:srgbClr val="777777"/>
                </a:solidFill>
                <a:effectLst/>
                <a:latin typeface="Open Sans" panose="020B0606030504020204" pitchFamily="34" charset="0"/>
              </a:rPr>
              <a:t>τή</a:t>
            </a:r>
            <a:r>
              <a:rPr lang="el-GR" b="0" i="0" dirty="0">
                <a:solidFill>
                  <a:srgbClr val="777777"/>
                </a:solidFill>
                <a:effectLst/>
                <a:latin typeface="Open Sans" panose="020B0606030504020204" pitchFamily="34" charset="0"/>
              </a:rPr>
              <a:t> δική του σωματική </a:t>
            </a:r>
            <a:r>
              <a:rPr lang="el-GR" b="0" i="0" dirty="0" err="1">
                <a:solidFill>
                  <a:srgbClr val="777777"/>
                </a:solidFill>
                <a:effectLst/>
                <a:latin typeface="Open Sans" panose="020B0606030504020204" pitchFamily="34" charset="0"/>
              </a:rPr>
              <a:t>καί</a:t>
            </a:r>
            <a:r>
              <a:rPr lang="el-GR" b="0" i="0" dirty="0">
                <a:solidFill>
                  <a:srgbClr val="777777"/>
                </a:solidFill>
                <a:effectLst/>
                <a:latin typeface="Open Sans" panose="020B0606030504020204" pitchFamily="34" charset="0"/>
              </a:rPr>
              <a:t> ψυχική προετοιμασία. Δηλαδή </a:t>
            </a:r>
            <a:r>
              <a:rPr lang="el-GR" b="0" i="0" dirty="0" err="1">
                <a:solidFill>
                  <a:srgbClr val="777777"/>
                </a:solidFill>
                <a:effectLst/>
                <a:latin typeface="Open Sans" panose="020B0606030504020204" pitchFamily="34" charset="0"/>
              </a:rPr>
              <a:t>νά</a:t>
            </a:r>
            <a:r>
              <a:rPr lang="el-GR" b="0" i="0" dirty="0">
                <a:solidFill>
                  <a:srgbClr val="777777"/>
                </a:solidFill>
                <a:effectLst/>
                <a:latin typeface="Open Sans" panose="020B0606030504020204" pitchFamily="34" charset="0"/>
              </a:rPr>
              <a:t> έχει χριστιανικό βίο.</a:t>
            </a:r>
          </a:p>
          <a:p>
            <a:pPr algn="l" fontAlgn="base"/>
            <a:r>
              <a:rPr lang="el-GR" b="0" i="0" dirty="0" err="1">
                <a:solidFill>
                  <a:srgbClr val="777777"/>
                </a:solidFill>
                <a:effectLst/>
                <a:latin typeface="Open Sans" panose="020B0606030504020204" pitchFamily="34" charset="0"/>
              </a:rPr>
              <a:t>Πρίν</a:t>
            </a:r>
            <a:r>
              <a:rPr lang="el-GR" b="0" i="0" dirty="0">
                <a:solidFill>
                  <a:srgbClr val="777777"/>
                </a:solidFill>
                <a:effectLst/>
                <a:latin typeface="Open Sans" panose="020B0606030504020204" pitchFamily="34" charset="0"/>
              </a:rPr>
              <a:t> αρχίσει </a:t>
            </a:r>
            <a:r>
              <a:rPr lang="el-GR" b="0" i="0" dirty="0" err="1">
                <a:solidFill>
                  <a:srgbClr val="777777"/>
                </a:solidFill>
                <a:effectLst/>
                <a:latin typeface="Open Sans" panose="020B0606030504020204" pitchFamily="34" charset="0"/>
              </a:rPr>
              <a:t>τό</a:t>
            </a:r>
            <a:r>
              <a:rPr lang="el-GR" b="0" i="0" dirty="0">
                <a:solidFill>
                  <a:srgbClr val="777777"/>
                </a:solidFill>
                <a:effectLst/>
                <a:latin typeface="Open Sans" panose="020B0606030504020204" pitchFamily="34" charset="0"/>
              </a:rPr>
              <a:t> ζύμωμα </a:t>
            </a:r>
            <a:r>
              <a:rPr lang="el-GR" b="0" i="0" dirty="0" err="1">
                <a:solidFill>
                  <a:srgbClr val="777777"/>
                </a:solidFill>
                <a:effectLst/>
                <a:latin typeface="Open Sans" panose="020B0606030504020204" pitchFamily="34" charset="0"/>
              </a:rPr>
              <a:t>νά</a:t>
            </a:r>
            <a:r>
              <a:rPr lang="el-GR" b="0" i="0" dirty="0">
                <a:solidFill>
                  <a:srgbClr val="777777"/>
                </a:solidFill>
                <a:effectLst/>
                <a:latin typeface="Open Sans" panose="020B0606030504020204" pitchFamily="34" charset="0"/>
              </a:rPr>
              <a:t> προσεύχεται, ζητώντας από </a:t>
            </a:r>
            <a:r>
              <a:rPr lang="el-GR" b="0" i="0" dirty="0" err="1">
                <a:solidFill>
                  <a:srgbClr val="777777"/>
                </a:solidFill>
                <a:effectLst/>
                <a:latin typeface="Open Sans" panose="020B0606030504020204" pitchFamily="34" charset="0"/>
              </a:rPr>
              <a:t>τόν</a:t>
            </a:r>
            <a:r>
              <a:rPr lang="el-GR" b="0" i="0" dirty="0">
                <a:solidFill>
                  <a:srgbClr val="777777"/>
                </a:solidFill>
                <a:effectLst/>
                <a:latin typeface="Open Sans" panose="020B0606030504020204" pitchFamily="34" charset="0"/>
              </a:rPr>
              <a:t> Θεό </a:t>
            </a:r>
            <a:r>
              <a:rPr lang="el-GR" b="0" i="0" dirty="0" err="1">
                <a:solidFill>
                  <a:srgbClr val="777777"/>
                </a:solidFill>
                <a:effectLst/>
                <a:latin typeface="Open Sans" panose="020B0606030504020204" pitchFamily="34" charset="0"/>
              </a:rPr>
              <a:t>νά</a:t>
            </a:r>
            <a:r>
              <a:rPr lang="el-GR" b="0" i="0" dirty="0">
                <a:solidFill>
                  <a:srgbClr val="777777"/>
                </a:solidFill>
                <a:effectLst/>
                <a:latin typeface="Open Sans" panose="020B0606030504020204" pitchFamily="34" charset="0"/>
              </a:rPr>
              <a:t> ευλογήσει </a:t>
            </a:r>
            <a:r>
              <a:rPr lang="el-GR" b="0" i="0" dirty="0" err="1">
                <a:solidFill>
                  <a:srgbClr val="777777"/>
                </a:solidFill>
                <a:effectLst/>
                <a:latin typeface="Open Sans" panose="020B0606030504020204" pitchFamily="34" charset="0"/>
              </a:rPr>
              <a:t>τό</a:t>
            </a:r>
            <a:r>
              <a:rPr lang="el-GR" b="0" i="0" dirty="0">
                <a:solidFill>
                  <a:srgbClr val="777777"/>
                </a:solidFill>
                <a:effectLst/>
                <a:latin typeface="Open Sans" panose="020B0606030504020204" pitchFamily="34" charset="0"/>
              </a:rPr>
              <a:t> έργο του (</a:t>
            </a:r>
            <a:r>
              <a:rPr lang="el-GR" b="0" i="0" dirty="0" err="1">
                <a:solidFill>
                  <a:srgbClr val="777777"/>
                </a:solidFill>
                <a:effectLst/>
                <a:latin typeface="Open Sans" panose="020B0606030504020204" pitchFamily="34" charset="0"/>
              </a:rPr>
              <a:t>στό</a:t>
            </a:r>
            <a:r>
              <a:rPr lang="el-GR" b="0" i="0" dirty="0">
                <a:solidFill>
                  <a:srgbClr val="777777"/>
                </a:solidFill>
                <a:effectLst/>
                <a:latin typeface="Open Sans" panose="020B0606030504020204" pitchFamily="34" charset="0"/>
              </a:rPr>
              <a:t> τέλος τού κειμένου επισυνάπτουμε ένα τύπο προσευχής </a:t>
            </a:r>
            <a:r>
              <a:rPr lang="el-GR" b="0" i="0" dirty="0" err="1">
                <a:solidFill>
                  <a:srgbClr val="777777"/>
                </a:solidFill>
                <a:effectLst/>
                <a:latin typeface="Open Sans" panose="020B0606030504020204" pitchFamily="34" charset="0"/>
              </a:rPr>
              <a:t>γιά</a:t>
            </a:r>
            <a:r>
              <a:rPr lang="el-GR" b="0" i="0" dirty="0">
                <a:solidFill>
                  <a:srgbClr val="777777"/>
                </a:solidFill>
                <a:effectLst/>
                <a:latin typeface="Open Sans" panose="020B0606030504020204" pitchFamily="34" charset="0"/>
              </a:rPr>
              <a:t> </a:t>
            </a:r>
            <a:r>
              <a:rPr lang="el-GR" b="0" i="0" dirty="0" err="1">
                <a:solidFill>
                  <a:srgbClr val="777777"/>
                </a:solidFill>
                <a:effectLst/>
                <a:latin typeface="Open Sans" panose="020B0606030504020204" pitchFamily="34" charset="0"/>
              </a:rPr>
              <a:t>τόν</a:t>
            </a:r>
            <a:r>
              <a:rPr lang="el-GR" b="0" i="0" dirty="0">
                <a:solidFill>
                  <a:srgbClr val="777777"/>
                </a:solidFill>
                <a:effectLst/>
                <a:latin typeface="Open Sans" panose="020B0606030504020204" pitchFamily="34" charset="0"/>
              </a:rPr>
              <a:t> ζυμωτή). Κατά </a:t>
            </a:r>
            <a:r>
              <a:rPr lang="el-GR" b="0" i="0" dirty="0" err="1">
                <a:solidFill>
                  <a:srgbClr val="777777"/>
                </a:solidFill>
                <a:effectLst/>
                <a:latin typeface="Open Sans" panose="020B0606030504020204" pitchFamily="34" charset="0"/>
              </a:rPr>
              <a:t>τή</a:t>
            </a:r>
            <a:r>
              <a:rPr lang="el-GR" b="0" i="0" dirty="0">
                <a:solidFill>
                  <a:srgbClr val="777777"/>
                </a:solidFill>
                <a:effectLst/>
                <a:latin typeface="Open Sans" panose="020B0606030504020204" pitchFamily="34" charset="0"/>
              </a:rPr>
              <a:t> διάρκεια επίσης τού ζυμώματος, ασκεί ιδιαίτερα, </a:t>
            </a:r>
            <a:r>
              <a:rPr lang="el-GR" b="0" i="0" dirty="0" err="1">
                <a:solidFill>
                  <a:srgbClr val="777777"/>
                </a:solidFill>
                <a:effectLst/>
                <a:latin typeface="Open Sans" panose="020B0606030504020204" pitchFamily="34" charset="0"/>
              </a:rPr>
              <a:t>τήν</a:t>
            </a:r>
            <a:r>
              <a:rPr lang="el-GR" b="0" i="0" dirty="0">
                <a:solidFill>
                  <a:srgbClr val="777777"/>
                </a:solidFill>
                <a:effectLst/>
                <a:latin typeface="Open Sans" panose="020B0606030504020204" pitchFamily="34" charset="0"/>
              </a:rPr>
              <a:t> προσευχή (λέγοντας τούς χαιρετισμούς </a:t>
            </a:r>
            <a:r>
              <a:rPr lang="el-GR" b="0" i="0" dirty="0" err="1">
                <a:solidFill>
                  <a:srgbClr val="777777"/>
                </a:solidFill>
                <a:effectLst/>
                <a:latin typeface="Open Sans" panose="020B0606030504020204" pitchFamily="34" charset="0"/>
              </a:rPr>
              <a:t>στήν</a:t>
            </a:r>
            <a:r>
              <a:rPr lang="el-GR" b="0" i="0" dirty="0">
                <a:solidFill>
                  <a:srgbClr val="777777"/>
                </a:solidFill>
                <a:effectLst/>
                <a:latin typeface="Open Sans" panose="020B0606030504020204" pitchFamily="34" charset="0"/>
              </a:rPr>
              <a:t> Παναγία ή παρακλήσεις, ή </a:t>
            </a:r>
            <a:r>
              <a:rPr lang="el-GR" b="0" i="0" dirty="0" err="1">
                <a:solidFill>
                  <a:srgbClr val="777777"/>
                </a:solidFill>
                <a:effectLst/>
                <a:latin typeface="Open Sans" panose="020B0606030504020204" pitchFamily="34" charset="0"/>
              </a:rPr>
              <a:t>τήν</a:t>
            </a:r>
            <a:r>
              <a:rPr lang="el-GR" b="0" i="0" dirty="0">
                <a:solidFill>
                  <a:srgbClr val="777777"/>
                </a:solidFill>
                <a:effectLst/>
                <a:latin typeface="Open Sans" panose="020B0606030504020204" pitchFamily="34" charset="0"/>
              </a:rPr>
              <a:t> Ευχή. Όλα αυτά είναι πολύ σημαντικό </a:t>
            </a:r>
            <a:r>
              <a:rPr lang="el-GR" b="0" i="0" dirty="0" err="1">
                <a:solidFill>
                  <a:srgbClr val="777777"/>
                </a:solidFill>
                <a:effectLst/>
                <a:latin typeface="Open Sans" panose="020B0606030504020204" pitchFamily="34" charset="0"/>
              </a:rPr>
              <a:t>νά</a:t>
            </a:r>
            <a:r>
              <a:rPr lang="el-GR" b="0" i="0" dirty="0">
                <a:solidFill>
                  <a:srgbClr val="777777"/>
                </a:solidFill>
                <a:effectLst/>
                <a:latin typeface="Open Sans" panose="020B0606030504020204" pitchFamily="34" charset="0"/>
              </a:rPr>
              <a:t> συνοδεύουν </a:t>
            </a:r>
            <a:r>
              <a:rPr lang="el-GR" b="0" i="0" dirty="0" err="1">
                <a:solidFill>
                  <a:srgbClr val="777777"/>
                </a:solidFill>
                <a:effectLst/>
                <a:latin typeface="Open Sans" panose="020B0606030504020204" pitchFamily="34" charset="0"/>
              </a:rPr>
              <a:t>τήν</a:t>
            </a:r>
            <a:r>
              <a:rPr lang="el-GR" b="0" i="0" dirty="0">
                <a:solidFill>
                  <a:srgbClr val="777777"/>
                </a:solidFill>
                <a:effectLst/>
                <a:latin typeface="Open Sans" panose="020B0606030504020204" pitchFamily="34" charset="0"/>
              </a:rPr>
              <a:t> παρασκευή τού </a:t>
            </a:r>
            <a:r>
              <a:rPr lang="el-GR" b="0" i="0" dirty="0" err="1">
                <a:solidFill>
                  <a:srgbClr val="777777"/>
                </a:solidFill>
                <a:effectLst/>
                <a:latin typeface="Open Sans" panose="020B0606030504020204" pitchFamily="34" charset="0"/>
              </a:rPr>
              <a:t>προσφόρου</a:t>
            </a:r>
            <a:r>
              <a:rPr lang="el-GR" b="0" i="0" dirty="0">
                <a:solidFill>
                  <a:srgbClr val="777777"/>
                </a:solidFill>
                <a:effectLst/>
                <a:latin typeface="Open Sans" panose="020B0606030504020204" pitchFamily="34" charset="0"/>
              </a:rPr>
              <a:t>, πού πρόκειται </a:t>
            </a:r>
            <a:r>
              <a:rPr lang="el-GR" b="0" i="0" dirty="0" err="1">
                <a:solidFill>
                  <a:srgbClr val="777777"/>
                </a:solidFill>
                <a:effectLst/>
                <a:latin typeface="Open Sans" panose="020B0606030504020204" pitchFamily="34" charset="0"/>
              </a:rPr>
              <a:t>νά</a:t>
            </a:r>
            <a:r>
              <a:rPr lang="el-GR" b="0" i="0" dirty="0">
                <a:solidFill>
                  <a:srgbClr val="777777"/>
                </a:solidFill>
                <a:effectLst/>
                <a:latin typeface="Open Sans" panose="020B0606030504020204" pitchFamily="34" charset="0"/>
              </a:rPr>
              <a:t> χρησιμοποιηθεί </a:t>
            </a:r>
            <a:r>
              <a:rPr lang="el-GR" b="0" i="0" dirty="0" err="1">
                <a:solidFill>
                  <a:srgbClr val="777777"/>
                </a:solidFill>
                <a:effectLst/>
                <a:latin typeface="Open Sans" panose="020B0606030504020204" pitchFamily="34" charset="0"/>
              </a:rPr>
              <a:t>γιά</a:t>
            </a:r>
            <a:r>
              <a:rPr lang="el-GR" b="0" i="0" dirty="0">
                <a:solidFill>
                  <a:srgbClr val="777777"/>
                </a:solidFill>
                <a:effectLst/>
                <a:latin typeface="Open Sans" panose="020B0606030504020204" pitchFamily="34" charset="0"/>
              </a:rPr>
              <a:t> </a:t>
            </a:r>
            <a:r>
              <a:rPr lang="el-GR" b="0" i="0" dirty="0" err="1">
                <a:solidFill>
                  <a:srgbClr val="777777"/>
                </a:solidFill>
                <a:effectLst/>
                <a:latin typeface="Open Sans" panose="020B0606030504020204" pitchFamily="34" charset="0"/>
              </a:rPr>
              <a:t>τόν</a:t>
            </a:r>
            <a:r>
              <a:rPr lang="el-GR" b="0" i="0" dirty="0">
                <a:solidFill>
                  <a:srgbClr val="777777"/>
                </a:solidFill>
                <a:effectLst/>
                <a:latin typeface="Open Sans" panose="020B0606030504020204" pitchFamily="34" charset="0"/>
              </a:rPr>
              <a:t> </a:t>
            </a:r>
            <a:r>
              <a:rPr lang="el-GR" b="0" i="0" dirty="0" err="1">
                <a:solidFill>
                  <a:srgbClr val="777777"/>
                </a:solidFill>
                <a:effectLst/>
                <a:latin typeface="Open Sans" panose="020B0606030504020204" pitchFamily="34" charset="0"/>
              </a:rPr>
              <a:t>πιό</a:t>
            </a:r>
            <a:r>
              <a:rPr lang="el-GR" b="0" i="0" dirty="0">
                <a:solidFill>
                  <a:srgbClr val="777777"/>
                </a:solidFill>
                <a:effectLst/>
                <a:latin typeface="Open Sans" panose="020B0606030504020204" pitchFamily="34" charset="0"/>
              </a:rPr>
              <a:t> ιερό σκοπό, </a:t>
            </a:r>
            <a:r>
              <a:rPr lang="el-GR" b="0" i="0" dirty="0" err="1">
                <a:solidFill>
                  <a:srgbClr val="777777"/>
                </a:solidFill>
                <a:effectLst/>
                <a:latin typeface="Open Sans" panose="020B0606030504020204" pitchFamily="34" charset="0"/>
              </a:rPr>
              <a:t>νά</a:t>
            </a:r>
            <a:r>
              <a:rPr lang="el-GR" b="0" i="0" dirty="0">
                <a:solidFill>
                  <a:srgbClr val="777777"/>
                </a:solidFill>
                <a:effectLst/>
                <a:latin typeface="Open Sans" panose="020B0606030504020204" pitchFamily="34" charset="0"/>
              </a:rPr>
              <a:t> γίνει Σώμα Χριστού.</a:t>
            </a:r>
          </a:p>
          <a:p>
            <a:endParaRPr lang="el-GR" dirty="0"/>
          </a:p>
        </p:txBody>
      </p:sp>
    </p:spTree>
    <p:extLst>
      <p:ext uri="{BB962C8B-B14F-4D97-AF65-F5344CB8AC3E}">
        <p14:creationId xmlns:p14="http://schemas.microsoft.com/office/powerpoint/2010/main" val="189847769"/>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4198578-58EE-5388-F94D-94458140894A}"/>
              </a:ext>
            </a:extLst>
          </p:cNvPr>
          <p:cNvSpPr>
            <a:spLocks noGrp="1"/>
          </p:cNvSpPr>
          <p:nvPr>
            <p:ph type="title"/>
          </p:nvPr>
        </p:nvSpPr>
        <p:spPr/>
        <p:txBody>
          <a:bodyPr/>
          <a:lstStyle/>
          <a:p>
            <a:r>
              <a:rPr lang="el-GR" dirty="0"/>
              <a:t>Υλικά για το πρόσφορο</a:t>
            </a:r>
          </a:p>
        </p:txBody>
      </p:sp>
      <p:sp>
        <p:nvSpPr>
          <p:cNvPr id="3" name="Θέση περιεχομένου 2">
            <a:extLst>
              <a:ext uri="{FF2B5EF4-FFF2-40B4-BE49-F238E27FC236}">
                <a16:creationId xmlns:a16="http://schemas.microsoft.com/office/drawing/2014/main" xmlns="" id="{FC16B1B5-0100-D660-291F-2752E304B009}"/>
              </a:ext>
            </a:extLst>
          </p:cNvPr>
          <p:cNvSpPr>
            <a:spLocks noGrp="1"/>
          </p:cNvSpPr>
          <p:nvPr>
            <p:ph idx="1"/>
          </p:nvPr>
        </p:nvSpPr>
        <p:spPr>
          <a:xfrm>
            <a:off x="412953" y="1690688"/>
            <a:ext cx="7875641" cy="4029331"/>
          </a:xfrm>
        </p:spPr>
        <p:txBody>
          <a:bodyPr>
            <a:normAutofit fontScale="85000" lnSpcReduction="20000"/>
          </a:bodyPr>
          <a:lstStyle/>
          <a:p>
            <a:pPr algn="l" fontAlgn="base"/>
            <a:r>
              <a:rPr lang="el-GR" b="0" i="0" dirty="0">
                <a:solidFill>
                  <a:srgbClr val="777777"/>
                </a:solidFill>
                <a:effectLst/>
                <a:latin typeface="Open Sans" panose="020B0606030504020204" pitchFamily="34" charset="0"/>
              </a:rPr>
              <a:t> Μία καλή </a:t>
            </a:r>
            <a:r>
              <a:rPr lang="el-GR" b="0" i="0" dirty="0" err="1">
                <a:solidFill>
                  <a:srgbClr val="777777"/>
                </a:solidFill>
                <a:effectLst/>
                <a:latin typeface="Open Sans" panose="020B0606030504020204" pitchFamily="34" charset="0"/>
              </a:rPr>
              <a:t>ξυλογλύπτη</a:t>
            </a:r>
            <a:r>
              <a:rPr lang="el-GR" b="0" i="0" dirty="0">
                <a:solidFill>
                  <a:srgbClr val="777777"/>
                </a:solidFill>
                <a:effectLst/>
                <a:latin typeface="Open Sans" panose="020B0606030504020204" pitchFamily="34" charset="0"/>
              </a:rPr>
              <a:t> σφραγίδα .</a:t>
            </a:r>
          </a:p>
          <a:p>
            <a:pPr algn="l" fontAlgn="base"/>
            <a:r>
              <a:rPr lang="el-GR" b="0" i="0" dirty="0">
                <a:solidFill>
                  <a:srgbClr val="777777"/>
                </a:solidFill>
                <a:effectLst/>
                <a:latin typeface="Open Sans" panose="020B0606030504020204" pitchFamily="34" charset="0"/>
              </a:rPr>
              <a:t>2.-. Ένα. ταψάκι βαθύ </a:t>
            </a:r>
            <a:r>
              <a:rPr lang="el-GR" b="0" i="0" dirty="0" err="1">
                <a:solidFill>
                  <a:srgbClr val="777777"/>
                </a:solidFill>
                <a:effectLst/>
                <a:latin typeface="Open Sans" panose="020B0606030504020204" pitchFamily="34" charset="0"/>
              </a:rPr>
              <a:t>μέ</a:t>
            </a:r>
            <a:r>
              <a:rPr lang="el-GR" b="0" i="0" dirty="0">
                <a:solidFill>
                  <a:srgbClr val="777777"/>
                </a:solidFill>
                <a:effectLst/>
                <a:latin typeface="Open Sans" panose="020B0606030504020204" pitchFamily="34" charset="0"/>
              </a:rPr>
              <a:t> διάμετρο 18 ή 20 εκ.</a:t>
            </a:r>
          </a:p>
          <a:p>
            <a:pPr algn="l" fontAlgn="base"/>
            <a:r>
              <a:rPr lang="el-GR" b="0" i="0" dirty="0">
                <a:solidFill>
                  <a:srgbClr val="777777"/>
                </a:solidFill>
                <a:effectLst/>
                <a:latin typeface="Open Sans" panose="020B0606030504020204" pitchFamily="34" charset="0"/>
              </a:rPr>
              <a:t>3.-. Ένα κόσκινο </a:t>
            </a:r>
            <a:r>
              <a:rPr lang="el-GR" b="0" i="0" dirty="0" err="1">
                <a:solidFill>
                  <a:srgbClr val="777777"/>
                </a:solidFill>
                <a:effectLst/>
                <a:latin typeface="Open Sans" panose="020B0606030504020204" pitchFamily="34" charset="0"/>
              </a:rPr>
              <a:t>γιά</a:t>
            </a:r>
            <a:r>
              <a:rPr lang="el-GR" b="0" i="0" dirty="0">
                <a:solidFill>
                  <a:srgbClr val="777777"/>
                </a:solidFill>
                <a:effectLst/>
                <a:latin typeface="Open Sans" panose="020B0606030504020204" pitchFamily="34" charset="0"/>
              </a:rPr>
              <a:t> </a:t>
            </a:r>
            <a:r>
              <a:rPr lang="el-GR" b="0" i="0" dirty="0" err="1">
                <a:solidFill>
                  <a:srgbClr val="777777"/>
                </a:solidFill>
                <a:effectLst/>
                <a:latin typeface="Open Sans" panose="020B0606030504020204" pitchFamily="34" charset="0"/>
              </a:rPr>
              <a:t>τό</a:t>
            </a:r>
            <a:r>
              <a:rPr lang="el-GR" b="0" i="0" dirty="0">
                <a:solidFill>
                  <a:srgbClr val="777777"/>
                </a:solidFill>
                <a:effectLst/>
                <a:latin typeface="Open Sans" panose="020B0606030504020204" pitchFamily="34" charset="0"/>
              </a:rPr>
              <a:t> αλεύρι .</a:t>
            </a:r>
          </a:p>
          <a:p>
            <a:pPr algn="l" fontAlgn="base"/>
            <a:r>
              <a:rPr lang="el-GR" b="0" i="0" dirty="0">
                <a:solidFill>
                  <a:srgbClr val="777777"/>
                </a:solidFill>
                <a:effectLst/>
                <a:latin typeface="Open Sans" panose="020B0606030504020204" pitchFamily="34" charset="0"/>
              </a:rPr>
              <a:t>4.-. Μία λεκάνη </a:t>
            </a:r>
            <a:r>
              <a:rPr lang="el-GR" b="0" i="0" dirty="0" err="1">
                <a:solidFill>
                  <a:srgbClr val="777777"/>
                </a:solidFill>
                <a:effectLst/>
                <a:latin typeface="Open Sans" panose="020B0606030504020204" pitchFamily="34" charset="0"/>
              </a:rPr>
              <a:t>γιά</a:t>
            </a:r>
            <a:r>
              <a:rPr lang="el-GR" b="0" i="0" dirty="0">
                <a:solidFill>
                  <a:srgbClr val="777777"/>
                </a:solidFill>
                <a:effectLst/>
                <a:latin typeface="Open Sans" panose="020B0606030504020204" pitchFamily="34" charset="0"/>
              </a:rPr>
              <a:t> </a:t>
            </a:r>
            <a:r>
              <a:rPr lang="el-GR" b="0" i="0" dirty="0" err="1">
                <a:solidFill>
                  <a:srgbClr val="777777"/>
                </a:solidFill>
                <a:effectLst/>
                <a:latin typeface="Open Sans" panose="020B0606030504020204" pitchFamily="34" charset="0"/>
              </a:rPr>
              <a:t>τό</a:t>
            </a:r>
            <a:r>
              <a:rPr lang="el-GR" b="0" i="0" dirty="0">
                <a:solidFill>
                  <a:srgbClr val="777777"/>
                </a:solidFill>
                <a:effectLst/>
                <a:latin typeface="Open Sans" panose="020B0606030504020204" pitchFamily="34" charset="0"/>
              </a:rPr>
              <a:t> ζύμωμα.</a:t>
            </a:r>
          </a:p>
          <a:p>
            <a:pPr algn="l" fontAlgn="base"/>
            <a:r>
              <a:rPr lang="el-GR" b="0" i="0" dirty="0">
                <a:solidFill>
                  <a:srgbClr val="777777"/>
                </a:solidFill>
                <a:effectLst/>
                <a:latin typeface="Open Sans" panose="020B0606030504020204" pitchFamily="34" charset="0"/>
              </a:rPr>
              <a:t>5.-. Μία </a:t>
            </a:r>
            <a:r>
              <a:rPr lang="el-GR" b="0" i="0" dirty="0" err="1">
                <a:solidFill>
                  <a:srgbClr val="777777"/>
                </a:solidFill>
                <a:effectLst/>
                <a:latin typeface="Open Sans" panose="020B0606030504020204" pitchFamily="34" charset="0"/>
              </a:rPr>
              <a:t>λεκανίτσα</a:t>
            </a:r>
            <a:r>
              <a:rPr lang="el-GR" b="0" i="0" dirty="0">
                <a:solidFill>
                  <a:srgbClr val="777777"/>
                </a:solidFill>
                <a:effectLst/>
                <a:latin typeface="Open Sans" panose="020B0606030504020204" pitchFamily="34" charset="0"/>
              </a:rPr>
              <a:t> </a:t>
            </a:r>
            <a:r>
              <a:rPr lang="el-GR" b="0" i="0" dirty="0" err="1">
                <a:solidFill>
                  <a:srgbClr val="777777"/>
                </a:solidFill>
                <a:effectLst/>
                <a:latin typeface="Open Sans" panose="020B0606030504020204" pitchFamily="34" charset="0"/>
              </a:rPr>
              <a:t>γιά</a:t>
            </a:r>
            <a:r>
              <a:rPr lang="el-GR" b="0" i="0" dirty="0">
                <a:solidFill>
                  <a:srgbClr val="777777"/>
                </a:solidFill>
                <a:effectLst/>
                <a:latin typeface="Open Sans" panose="020B0606030504020204" pitchFamily="34" charset="0"/>
              </a:rPr>
              <a:t> </a:t>
            </a:r>
            <a:r>
              <a:rPr lang="el-GR" b="0" i="0" dirty="0" err="1">
                <a:solidFill>
                  <a:srgbClr val="777777"/>
                </a:solidFill>
                <a:effectLst/>
                <a:latin typeface="Open Sans" panose="020B0606030504020204" pitchFamily="34" charset="0"/>
              </a:rPr>
              <a:t>τό</a:t>
            </a:r>
            <a:r>
              <a:rPr lang="el-GR" b="0" i="0" dirty="0">
                <a:solidFill>
                  <a:srgbClr val="777777"/>
                </a:solidFill>
                <a:effectLst/>
                <a:latin typeface="Open Sans" panose="020B0606030504020204" pitchFamily="34" charset="0"/>
              </a:rPr>
              <a:t> </a:t>
            </a:r>
            <a:r>
              <a:rPr lang="el-GR" b="0" i="0" dirty="0" err="1">
                <a:solidFill>
                  <a:srgbClr val="777777"/>
                </a:solidFill>
                <a:effectLst/>
                <a:latin typeface="Open Sans" panose="020B0606030504020204" pitchFamily="34" charset="0"/>
              </a:rPr>
              <a:t>ανάπιασμα</a:t>
            </a:r>
            <a:r>
              <a:rPr lang="el-GR" b="0" i="0" dirty="0">
                <a:solidFill>
                  <a:srgbClr val="777777"/>
                </a:solidFill>
                <a:effectLst/>
                <a:latin typeface="Open Sans" panose="020B0606030504020204" pitchFamily="34" charset="0"/>
              </a:rPr>
              <a:t> τού προζυμιού.</a:t>
            </a:r>
          </a:p>
          <a:p>
            <a:pPr algn="l" fontAlgn="base"/>
            <a:r>
              <a:rPr lang="el-GR" b="0" i="0" dirty="0">
                <a:solidFill>
                  <a:srgbClr val="777777"/>
                </a:solidFill>
                <a:effectLst/>
                <a:latin typeface="Open Sans" panose="020B0606030504020204" pitchFamily="34" charset="0"/>
              </a:rPr>
              <a:t>6.-. Μία καθαρή, ει δυνατόν αχρησιμοποίητη, μεγάλη λινή πετσέτα.</a:t>
            </a:r>
          </a:p>
          <a:p>
            <a:pPr algn="l" fontAlgn="base"/>
            <a:r>
              <a:rPr lang="el-GR" b="0" i="0" dirty="0">
                <a:solidFill>
                  <a:srgbClr val="777777"/>
                </a:solidFill>
                <a:effectLst/>
                <a:latin typeface="Open Sans" panose="020B0606030504020204" pitchFamily="34" charset="0"/>
              </a:rPr>
              <a:t>7.-. Μία καθαρή, ει δυνατόν αχρησιμοποίητη, κουβέρτα.</a:t>
            </a:r>
          </a:p>
          <a:p>
            <a:pPr algn="l" fontAlgn="base"/>
            <a:r>
              <a:rPr lang="el-GR" b="0" i="0" dirty="0">
                <a:solidFill>
                  <a:srgbClr val="777777"/>
                </a:solidFill>
                <a:effectLst/>
                <a:latin typeface="Open Sans" panose="020B0606030504020204" pitchFamily="34" charset="0"/>
              </a:rPr>
              <a:t>8.-. </a:t>
            </a:r>
            <a:r>
              <a:rPr lang="el-GR" b="0" i="0" dirty="0" err="1">
                <a:solidFill>
                  <a:srgbClr val="777777"/>
                </a:solidFill>
                <a:effectLst/>
                <a:latin typeface="Open Sans" panose="020B0606030504020204" pitchFamily="34" charset="0"/>
              </a:rPr>
              <a:t>Ένα.πύλινο</a:t>
            </a:r>
            <a:r>
              <a:rPr lang="el-GR" b="0" i="0" dirty="0">
                <a:solidFill>
                  <a:srgbClr val="777777"/>
                </a:solidFill>
                <a:effectLst/>
                <a:latin typeface="Open Sans" panose="020B0606030504020204" pitchFamily="34" charset="0"/>
              </a:rPr>
              <a:t> ή ανοξείδωτο μικρό δοχείο </a:t>
            </a:r>
            <a:r>
              <a:rPr lang="el-GR" b="0" i="0" dirty="0" err="1">
                <a:solidFill>
                  <a:srgbClr val="777777"/>
                </a:solidFill>
                <a:effectLst/>
                <a:latin typeface="Open Sans" panose="020B0606030504020204" pitchFamily="34" charset="0"/>
              </a:rPr>
              <a:t>γιά</a:t>
            </a:r>
            <a:r>
              <a:rPr lang="el-GR" b="0" i="0" dirty="0">
                <a:solidFill>
                  <a:srgbClr val="777777"/>
                </a:solidFill>
                <a:effectLst/>
                <a:latin typeface="Open Sans" panose="020B0606030504020204" pitchFamily="34" charset="0"/>
              </a:rPr>
              <a:t> </a:t>
            </a:r>
            <a:r>
              <a:rPr lang="el-GR" b="0" i="0" dirty="0" err="1">
                <a:solidFill>
                  <a:srgbClr val="777777"/>
                </a:solidFill>
                <a:effectLst/>
                <a:latin typeface="Open Sans" panose="020B0606030504020204" pitchFamily="34" charset="0"/>
              </a:rPr>
              <a:t>νά</a:t>
            </a:r>
            <a:r>
              <a:rPr lang="el-GR" b="0" i="0" dirty="0">
                <a:solidFill>
                  <a:srgbClr val="777777"/>
                </a:solidFill>
                <a:effectLst/>
                <a:latin typeface="Open Sans" panose="020B0606030504020204" pitchFamily="34" charset="0"/>
              </a:rPr>
              <a:t> φυλάξουμε </a:t>
            </a:r>
            <a:r>
              <a:rPr lang="el-GR" b="0" i="0" dirty="0" err="1">
                <a:solidFill>
                  <a:srgbClr val="777777"/>
                </a:solidFill>
                <a:effectLst/>
                <a:latin typeface="Open Sans" panose="020B0606030504020204" pitchFamily="34" charset="0"/>
              </a:rPr>
              <a:t>τό</a:t>
            </a:r>
            <a:r>
              <a:rPr lang="el-GR" b="0" i="0" dirty="0">
                <a:solidFill>
                  <a:srgbClr val="777777"/>
                </a:solidFill>
                <a:effectLst/>
                <a:latin typeface="Open Sans" panose="020B0606030504020204" pitchFamily="34" charset="0"/>
              </a:rPr>
              <a:t> προζύμι.</a:t>
            </a:r>
          </a:p>
          <a:p>
            <a:pPr algn="l" fontAlgn="base"/>
            <a:r>
              <a:rPr lang="el-GR" b="0" i="0" dirty="0">
                <a:solidFill>
                  <a:srgbClr val="777777"/>
                </a:solidFill>
                <a:effectLst/>
                <a:latin typeface="Open Sans" panose="020B0606030504020204" pitchFamily="34" charset="0"/>
              </a:rPr>
              <a:t>9.-. Καθαρό κερί </a:t>
            </a:r>
            <a:r>
              <a:rPr lang="el-GR" b="0" i="0" dirty="0" err="1">
                <a:solidFill>
                  <a:srgbClr val="777777"/>
                </a:solidFill>
                <a:effectLst/>
                <a:latin typeface="Open Sans" panose="020B0606030504020204" pitchFamily="34" charset="0"/>
              </a:rPr>
              <a:t>γιά</a:t>
            </a:r>
            <a:r>
              <a:rPr lang="el-GR" b="0" i="0" dirty="0">
                <a:solidFill>
                  <a:srgbClr val="777777"/>
                </a:solidFill>
                <a:effectLst/>
                <a:latin typeface="Open Sans" panose="020B0606030504020204" pitchFamily="34" charset="0"/>
              </a:rPr>
              <a:t> </a:t>
            </a:r>
            <a:r>
              <a:rPr lang="el-GR" b="0" i="0" dirty="0" err="1">
                <a:solidFill>
                  <a:srgbClr val="777777"/>
                </a:solidFill>
                <a:effectLst/>
                <a:latin typeface="Open Sans" panose="020B0606030504020204" pitchFamily="34" charset="0"/>
              </a:rPr>
              <a:t>τό</a:t>
            </a:r>
            <a:r>
              <a:rPr lang="el-GR" b="0" i="0" dirty="0">
                <a:solidFill>
                  <a:srgbClr val="777777"/>
                </a:solidFill>
                <a:effectLst/>
                <a:latin typeface="Open Sans" panose="020B0606030504020204" pitchFamily="34" charset="0"/>
              </a:rPr>
              <a:t> ταψί.</a:t>
            </a:r>
          </a:p>
          <a:p>
            <a:endParaRPr lang="el-GR" dirty="0"/>
          </a:p>
        </p:txBody>
      </p:sp>
      <p:pic>
        <p:nvPicPr>
          <p:cNvPr id="3076" name="Picture 4" descr="Εύκολη συνταγή για πρόσφορο">
            <a:extLst>
              <a:ext uri="{FF2B5EF4-FFF2-40B4-BE49-F238E27FC236}">
                <a16:creationId xmlns:a16="http://schemas.microsoft.com/office/drawing/2014/main" xmlns="" id="{071BB58E-FCAA-2756-3E72-3DDAAE24F70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2011" y="4026770"/>
            <a:ext cx="3467036" cy="2281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12955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2443F12-A24A-DA5E-27FC-1A1A37410EA0}"/>
              </a:ext>
            </a:extLst>
          </p:cNvPr>
          <p:cNvSpPr>
            <a:spLocks noGrp="1"/>
          </p:cNvSpPr>
          <p:nvPr>
            <p:ph type="title"/>
          </p:nvPr>
        </p:nvSpPr>
        <p:spPr/>
        <p:txBody>
          <a:bodyPr/>
          <a:lstStyle/>
          <a:p>
            <a:r>
              <a:rPr lang="el-GR" dirty="0"/>
              <a:t>Πηγές </a:t>
            </a:r>
          </a:p>
        </p:txBody>
      </p:sp>
      <p:sp>
        <p:nvSpPr>
          <p:cNvPr id="3" name="Θέση περιεχομένου 2">
            <a:extLst>
              <a:ext uri="{FF2B5EF4-FFF2-40B4-BE49-F238E27FC236}">
                <a16:creationId xmlns:a16="http://schemas.microsoft.com/office/drawing/2014/main" xmlns="" id="{16168C2F-3AB2-CEA5-0A8E-1A751F868439}"/>
              </a:ext>
            </a:extLst>
          </p:cNvPr>
          <p:cNvSpPr>
            <a:spLocks noGrp="1"/>
          </p:cNvSpPr>
          <p:nvPr>
            <p:ph idx="1"/>
          </p:nvPr>
        </p:nvSpPr>
        <p:spPr/>
        <p:txBody>
          <a:bodyPr/>
          <a:lstStyle/>
          <a:p>
            <a:r>
              <a:rPr lang="en-US" dirty="0">
                <a:hlinkClick r:id="rId2"/>
              </a:rPr>
              <a:t>https://el.wikipedia.org/wiki/%CE%98%CE%B5%CE%AF%CE%B1_%CE%95%CF%85%CF%87%CE%B1%CF%81%CE%B9%CF%83%CF%84%CE%AF%CE%B1</a:t>
            </a:r>
            <a:endParaRPr lang="el-GR" dirty="0"/>
          </a:p>
          <a:p>
            <a:r>
              <a:rPr lang="en-US" dirty="0"/>
              <a:t>https://www.ekklisiastikaxatzis.gr/to-prosforo/</a:t>
            </a:r>
            <a:endParaRPr lang="el-GR" dirty="0"/>
          </a:p>
        </p:txBody>
      </p:sp>
    </p:spTree>
    <p:extLst>
      <p:ext uri="{BB962C8B-B14F-4D97-AF65-F5344CB8AC3E}">
        <p14:creationId xmlns:p14="http://schemas.microsoft.com/office/powerpoint/2010/main" val="64240775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251</Words>
  <Application>Microsoft Office PowerPoint</Application>
  <PresentationFormat>Προσαρμογή</PresentationFormat>
  <Paragraphs>21</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Θεία Ευχαριστία Ευγενία Χαρτοφύλλη </vt:lpstr>
      <vt:lpstr>Παρουσίαση του PowerPoint</vt:lpstr>
      <vt:lpstr>Η Θεολογία της Θείας Ευχαριστίας </vt:lpstr>
      <vt:lpstr>Προσφορο</vt:lpstr>
      <vt:lpstr>Υλικά για το πρόσφορο</vt:lpstr>
      <vt:lpstr>Πηγές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Θεία Ευχαριστία</dc:title>
  <dc:creator>eugeniahartofilli@gmail.com</dc:creator>
  <cp:lastModifiedBy>IOANNA</cp:lastModifiedBy>
  <cp:revision>2</cp:revision>
  <dcterms:created xsi:type="dcterms:W3CDTF">2022-10-04T17:16:00Z</dcterms:created>
  <dcterms:modified xsi:type="dcterms:W3CDTF">2022-10-05T07:22:33Z</dcterms:modified>
</cp:coreProperties>
</file>