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endParaRPr kumimoji="0" lang="en-US" smtClean="0"/>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endParaRPr kumimoji="0" lang="en-US" smtClean="0"/>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endParaRPr kumimoji="0"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endParaRPr kumimoji="0" lang="en-US" smtClean="0"/>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785" indent="-320040" algn="l" rtl="0" eaLnBrk="1" latinLnBrk="0" hangingPunct="1">
        <a:spcBef>
          <a:spcPts val="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panose="05000000000000000000"/>
        <a:buChar char=""/>
        <a:defRPr kumimoji="0" sz="2800" kern="1200">
          <a:solidFill>
            <a:schemeClr val="tx1"/>
          </a:solidFill>
          <a:latin typeface="+mn-lt"/>
          <a:ea typeface="+mn-ea"/>
          <a:cs typeface="+mn-cs"/>
        </a:defRPr>
      </a:lvl2pPr>
      <a:lvl3pPr marL="996950" indent="-228600" algn="l" rtl="0" eaLnBrk="1" latinLnBrk="0" hangingPunct="1">
        <a:spcBef>
          <a:spcPct val="20000"/>
        </a:spcBef>
        <a:buClr>
          <a:schemeClr val="accent3"/>
        </a:buClr>
        <a:buFont typeface="Arial" panose="020B0604020202020204"/>
        <a:buChar char="▪"/>
        <a:defRPr kumimoji="0" sz="2400" kern="1200">
          <a:solidFill>
            <a:schemeClr val="tx1"/>
          </a:solidFill>
          <a:latin typeface="+mn-lt"/>
          <a:ea typeface="+mn-ea"/>
          <a:cs typeface="+mn-cs"/>
        </a:defRPr>
      </a:lvl3pPr>
      <a:lvl4pPr marL="1216025" indent="-182880" algn="l" rtl="0" eaLnBrk="1" latinLnBrk="0" hangingPunct="1">
        <a:spcBef>
          <a:spcPct val="20000"/>
        </a:spcBef>
        <a:buClr>
          <a:schemeClr val="accent4"/>
        </a:buClr>
        <a:buFont typeface="Arial" panose="020B0604020202020204"/>
        <a:buChar char="▪"/>
        <a:defRPr kumimoji="0" sz="2000" kern="1200">
          <a:solidFill>
            <a:schemeClr val="tx1"/>
          </a:solidFill>
          <a:latin typeface="+mn-lt"/>
          <a:ea typeface="+mn-ea"/>
          <a:cs typeface="+mn-cs"/>
        </a:defRPr>
      </a:lvl4pPr>
      <a:lvl5pPr marL="1426210" indent="-182880" algn="l" rtl="0" eaLnBrk="1" latinLnBrk="0" hangingPunct="1">
        <a:spcBef>
          <a:spcPct val="20000"/>
        </a:spcBef>
        <a:buClr>
          <a:schemeClr val="accent5"/>
        </a:buClr>
        <a:buFont typeface="Wingdings 3" panose="05040102010807070707"/>
        <a:buChar char=""/>
        <a:defRPr kumimoji="0" lang="en-US" sz="2000" kern="1200" smtClean="0">
          <a:solidFill>
            <a:schemeClr val="tx1"/>
          </a:solidFill>
          <a:latin typeface="+mn-lt"/>
          <a:ea typeface="+mn-ea"/>
          <a:cs typeface="+mn-cs"/>
        </a:defRPr>
      </a:lvl5pPr>
      <a:lvl6pPr marL="1627505" indent="-182880" algn="l" rtl="0" eaLnBrk="1" latinLnBrk="0" hangingPunct="1">
        <a:spcBef>
          <a:spcPct val="20000"/>
        </a:spcBef>
        <a:buClr>
          <a:schemeClr val="accent6"/>
        </a:buClr>
        <a:buSzPct val="100000"/>
        <a:buFont typeface="Wingdings 2" panose="05020102010507070707"/>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panose="05020102010507070707"/>
        <a:buChar char=""/>
        <a:defRPr kumimoji="0" sz="1800" kern="1200">
          <a:solidFill>
            <a:schemeClr val="tx1"/>
          </a:solidFill>
          <a:latin typeface="+mn-lt"/>
          <a:ea typeface="+mn-ea"/>
          <a:cs typeface="+mn-cs"/>
        </a:defRPr>
      </a:lvl7pPr>
      <a:lvl8pPr marL="2030095" indent="-182880" algn="l" rtl="0" eaLnBrk="1" latinLnBrk="0" hangingPunct="1">
        <a:spcBef>
          <a:spcPct val="20000"/>
        </a:spcBef>
        <a:buClr>
          <a:schemeClr val="accent2"/>
        </a:buClr>
        <a:buFont typeface="Wingdings 2" panose="05020102010507070707" pitchFamily="18" charset="2"/>
        <a:buChar char=""/>
        <a:defRPr kumimoji="0" sz="1800" kern="1200">
          <a:solidFill>
            <a:schemeClr val="tx1"/>
          </a:solidFill>
          <a:latin typeface="+mn-lt"/>
          <a:ea typeface="+mn-ea"/>
          <a:cs typeface="+mn-cs"/>
        </a:defRPr>
      </a:lvl8pPr>
      <a:lvl9pPr marL="2231390" indent="-182880" algn="l" rtl="0" eaLnBrk="1" latinLnBrk="0" hangingPunct="1">
        <a:spcBef>
          <a:spcPct val="20000"/>
        </a:spcBef>
        <a:buClr>
          <a:schemeClr val="accent3"/>
        </a:buClr>
        <a:buFont typeface="Wingdings 2" panose="05020102010507070707"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www.smaltotechniki.gr/details/skevi.php" TargetMode="External"/><Relationship Id="rId2" Type="http://schemas.openxmlformats.org/officeDocument/2006/relationships/hyperlink" Target="https://www.impantokratoros.gr/euxaristia.el.aspx" TargetMode="External"/><Relationship Id="rId1" Type="http://schemas.openxmlformats.org/officeDocument/2006/relationships/hyperlink" Target="http://agiosthomas.gr/index.php/theia-latreia/iera-mystiria/eyxaristi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76400"/>
            <a:ext cx="7162800" cy="1673352"/>
          </a:xfrm>
        </p:spPr>
        <p:txBody>
          <a:bodyPr>
            <a:normAutofit/>
          </a:bodyPr>
          <a:lstStyle/>
          <a:p>
            <a:pPr algn="ctr"/>
            <a:r>
              <a:rPr lang="el-GR" sz="4800" dirty="0" smtClean="0"/>
              <a:t>ΜΑΘΗΜΑ ΘΡΗΣΚΕΥΤΙΚΩΝ</a:t>
            </a:r>
            <a:endParaRPr lang="en-US" sz="4800" dirty="0"/>
          </a:p>
        </p:txBody>
      </p:sp>
      <p:sp>
        <p:nvSpPr>
          <p:cNvPr id="3" name="Subtitle 2"/>
          <p:cNvSpPr>
            <a:spLocks noGrp="1"/>
          </p:cNvSpPr>
          <p:nvPr>
            <p:ph type="subTitle" idx="1"/>
          </p:nvPr>
        </p:nvSpPr>
        <p:spPr>
          <a:xfrm>
            <a:off x="2362200" y="4038600"/>
            <a:ext cx="4114800" cy="890016"/>
          </a:xfrm>
        </p:spPr>
        <p:txBody>
          <a:bodyPr>
            <a:normAutofit/>
          </a:bodyPr>
          <a:lstStyle/>
          <a:p>
            <a:r>
              <a:rPr lang="el-GR" sz="3600" dirty="0" smtClean="0"/>
              <a:t>Όλγα Μανδάνη Β’2</a:t>
            </a:r>
            <a:endParaRPr lang="en-US" sz="36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524000"/>
            <a:ext cx="4495800" cy="5334000"/>
          </a:xfrm>
        </p:spPr>
        <p:txBody>
          <a:bodyPr>
            <a:noAutofit/>
          </a:bodyPr>
          <a:lstStyle/>
          <a:p>
            <a:r>
              <a:rPr lang="el-GR" dirty="0" smtClean="0">
                <a:latin typeface="Calibri" panose="020F0502020204030204" pitchFamily="34" charset="0"/>
                <a:cs typeface="Calibri" panose="020F0502020204030204" pitchFamily="34" charset="0"/>
              </a:rPr>
              <a:t>α) Το Αγιο Ποτήριο.</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Πρέπει να το ξεχωρίζουμε από τ' αλλά ιερά σκεύη, γιατί σ' αυτό τοποθετείται το άγιο Σώμα και το τίμιο Aίμα του Κυρίου.</a:t>
            </a:r>
            <a:br>
              <a:rPr lang="el-GR" dirty="0" smtClean="0">
                <a:latin typeface="Calibri" panose="020F0502020204030204" pitchFamily="34" charset="0"/>
                <a:cs typeface="Calibri" panose="020F0502020204030204" pitchFamily="34" charset="0"/>
              </a:rPr>
            </a:b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Σε αυτό κοινωνούν οι πιστοί. Συμβολίζει το ποτήριο που χρησιμοποίησε ο Κύριος στο Μυστικό Δείπνο.</a:t>
            </a:r>
            <a:endParaRPr lang="en-US" dirty="0" smtClean="0">
              <a:latin typeface="Calibri" panose="020F0502020204030204" pitchFamily="34" charset="0"/>
              <a:cs typeface="Calibri" panose="020F0502020204030204" pitchFamily="34" charset="0"/>
            </a:endParaRPr>
          </a:p>
        </p:txBody>
      </p:sp>
      <p:pic>
        <p:nvPicPr>
          <p:cNvPr id="7" name="Content Placeholder 6" descr="imagegen.jpg"/>
          <p:cNvPicPr>
            <a:picLocks noGrp="1" noChangeAspect="1"/>
          </p:cNvPicPr>
          <p:nvPr>
            <p:ph sz="half" idx="2"/>
          </p:nvPr>
        </p:nvPicPr>
        <p:blipFill>
          <a:blip r:embed="rId1" cstate="print"/>
          <a:stretch>
            <a:fillRect/>
          </a:stretch>
        </p:blipFill>
        <p:spPr>
          <a:xfrm>
            <a:off x="4345567" y="2354024"/>
            <a:ext cx="4798433" cy="3284776"/>
          </a:xfr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pture.PNG"/>
          <p:cNvPicPr>
            <a:picLocks noGrp="1" noChangeAspect="1"/>
          </p:cNvPicPr>
          <p:nvPr>
            <p:ph sz="half" idx="2"/>
          </p:nvPr>
        </p:nvPicPr>
        <p:blipFill>
          <a:blip r:embed="rId1" cstate="print"/>
          <a:stretch>
            <a:fillRect/>
          </a:stretch>
        </p:blipFill>
        <p:spPr>
          <a:xfrm>
            <a:off x="3962400" y="2362200"/>
            <a:ext cx="5181600" cy="3200400"/>
          </a:xfrm>
        </p:spPr>
      </p:pic>
      <p:sp>
        <p:nvSpPr>
          <p:cNvPr id="2" name="Title 1"/>
          <p:cNvSpPr>
            <a:spLocks noGrp="1"/>
          </p:cNvSpPr>
          <p:nvPr>
            <p:ph type="title"/>
          </p:nvPr>
        </p:nvSpPr>
        <p:spPr/>
        <p:txBody>
          <a:bodyPr>
            <a:normAutofit/>
          </a:bodyPr>
          <a:lstStyle/>
          <a:p>
            <a:pPr algn="ctr"/>
            <a:r>
              <a:rPr lang="el-GR" sz="5400" dirty="0" smtClean="0"/>
              <a:t>ΙΕΡΑ ΣΚΕΥΗ</a:t>
            </a:r>
            <a:endParaRPr lang="en-US" sz="4800" dirty="0"/>
          </a:p>
        </p:txBody>
      </p:sp>
      <p:sp>
        <p:nvSpPr>
          <p:cNvPr id="3" name="Content Placeholder 2"/>
          <p:cNvSpPr>
            <a:spLocks noGrp="1"/>
          </p:cNvSpPr>
          <p:nvPr>
            <p:ph sz="half" idx="1"/>
          </p:nvPr>
        </p:nvSpPr>
        <p:spPr>
          <a:xfrm>
            <a:off x="0" y="1447800"/>
            <a:ext cx="4648200" cy="5410200"/>
          </a:xfrm>
        </p:spPr>
        <p:txBody>
          <a:bodyPr>
            <a:noAutofit/>
          </a:bodyPr>
          <a:lstStyle/>
          <a:p>
            <a:r>
              <a:rPr lang="el-GR" sz="2100" dirty="0" smtClean="0">
                <a:latin typeface="Calibri" panose="020F0502020204030204" pitchFamily="34" charset="0"/>
                <a:cs typeface="Calibri" panose="020F0502020204030204" pitchFamily="34" charset="0"/>
              </a:rPr>
              <a:t>β) Ο Αγιος Δίσκος και ο Αστερίσκος</a:t>
            </a:r>
            <a:br>
              <a:rPr lang="el-GR" sz="2100" dirty="0" smtClean="0">
                <a:latin typeface="Calibri" panose="020F0502020204030204" pitchFamily="34" charset="0"/>
                <a:cs typeface="Calibri" panose="020F0502020204030204" pitchFamily="34" charset="0"/>
              </a:rPr>
            </a:br>
            <a:br>
              <a:rPr lang="el-GR" sz="2100" dirty="0" smtClean="0">
                <a:latin typeface="Calibri" panose="020F0502020204030204" pitchFamily="34" charset="0"/>
                <a:cs typeface="Calibri" panose="020F0502020204030204" pitchFamily="34" charset="0"/>
              </a:rPr>
            </a:br>
            <a:r>
              <a:rPr lang="el-GR" sz="2100" dirty="0" smtClean="0">
                <a:latin typeface="Calibri" panose="020F0502020204030204" pitchFamily="34" charset="0"/>
                <a:cs typeface="Calibri" panose="020F0502020204030204" pitchFamily="34" charset="0"/>
              </a:rPr>
              <a:t>α) Επάνω σ' αυτόν τοποθετείται ο Άγιος άρτος κατά την προετοιμασία της θείας Ευχαριστίας. Συμβόλιζε Φάτνη, όπου έβαλαν το θείο Βρέφος.</a:t>
            </a:r>
            <a:br>
              <a:rPr lang="el-GR" sz="2100" dirty="0" smtClean="0">
                <a:latin typeface="Calibri" panose="020F0502020204030204" pitchFamily="34" charset="0"/>
                <a:cs typeface="Calibri" panose="020F0502020204030204" pitchFamily="34" charset="0"/>
              </a:rPr>
            </a:br>
            <a:br>
              <a:rPr lang="el-GR" sz="2100" dirty="0" smtClean="0">
                <a:latin typeface="Calibri" panose="020F0502020204030204" pitchFamily="34" charset="0"/>
                <a:cs typeface="Calibri" panose="020F0502020204030204" pitchFamily="34" charset="0"/>
              </a:rPr>
            </a:br>
            <a:r>
              <a:rPr lang="el-GR" sz="2100" dirty="0" smtClean="0">
                <a:latin typeface="Calibri" panose="020F0502020204030204" pitchFamily="34" charset="0"/>
                <a:cs typeface="Calibri" panose="020F0502020204030204" pitchFamily="34" charset="0"/>
              </a:rPr>
              <a:t>β) Ο Αστερίσκος αποτελείται από δυο κυρτά στηρίγματα που ανοίγουν σταυρωτά σαν αστέρι. Τοποθετείται επάνω στον άγια ώστε να προστατεύει τον άγιο Άρτο από τα ιερά καλύμματα. Ο αστερίσκος μας θυμίζει το αστέρι της Βηθλεέμ.</a:t>
            </a:r>
            <a:endParaRPr lang="en-US" sz="2100" dirty="0" smtClean="0">
              <a:latin typeface="Calibri" panose="020F0502020204030204" pitchFamily="34" charset="0"/>
              <a:cs typeface="Calibri" panose="020F0502020204030204" pitchFamily="34"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371600"/>
            <a:ext cx="4495800" cy="5334000"/>
          </a:xfrm>
        </p:spPr>
        <p:txBody>
          <a:bodyPr>
            <a:noAutofit/>
          </a:bodyPr>
          <a:lstStyle/>
          <a:p>
            <a:r>
              <a:rPr lang="el-GR" sz="2200" dirty="0" smtClean="0">
                <a:latin typeface="Calibri" panose="020F0502020204030204" pitchFamily="34" charset="0"/>
                <a:cs typeface="Calibri" panose="020F0502020204030204" pitchFamily="34" charset="0"/>
              </a:rPr>
              <a:t>γ) Η λόγχη και η λαβίδα.</a:t>
            </a:r>
            <a:br>
              <a:rPr lang="el-GR" sz="2200" dirty="0" smtClean="0">
                <a:latin typeface="Calibri" panose="020F0502020204030204" pitchFamily="34" charset="0"/>
                <a:cs typeface="Calibri" panose="020F0502020204030204" pitchFamily="34" charset="0"/>
              </a:rPr>
            </a:br>
            <a:br>
              <a:rPr lang="el-GR" sz="2200" dirty="0" smtClean="0">
                <a:latin typeface="Calibri" panose="020F0502020204030204" pitchFamily="34" charset="0"/>
                <a:cs typeface="Calibri" panose="020F0502020204030204" pitchFamily="34" charset="0"/>
              </a:rPr>
            </a:br>
            <a:r>
              <a:rPr lang="el-GR" sz="2200" dirty="0" smtClean="0">
                <a:latin typeface="Calibri" panose="020F0502020204030204" pitchFamily="34" charset="0"/>
                <a:cs typeface="Calibri" panose="020F0502020204030204" pitchFamily="34" charset="0"/>
              </a:rPr>
              <a:t>α)Είναι μια μικρή λόγχη σαν μαχαιράκι. Μας θυμίζει τη λόγχη, με την οποία κέντησαν την Αγία πλευρά του Κυρίου στο Σταυρό. Τη χρησιμοποιούν οι ιερείς για να αφαιρούν τον αμνό και τις άλλες μερίδες από την προσφορά.</a:t>
            </a:r>
            <a:br>
              <a:rPr lang="el-GR" sz="2200" dirty="0" smtClean="0">
                <a:latin typeface="Calibri" panose="020F0502020204030204" pitchFamily="34" charset="0"/>
                <a:cs typeface="Calibri" panose="020F0502020204030204" pitchFamily="34" charset="0"/>
              </a:rPr>
            </a:br>
            <a:br>
              <a:rPr lang="el-GR" sz="2200" dirty="0" smtClean="0">
                <a:latin typeface="Calibri" panose="020F0502020204030204" pitchFamily="34" charset="0"/>
                <a:cs typeface="Calibri" panose="020F0502020204030204" pitchFamily="34" charset="0"/>
              </a:rPr>
            </a:br>
            <a:r>
              <a:rPr lang="el-GR" sz="2200" dirty="0" smtClean="0">
                <a:latin typeface="Calibri" panose="020F0502020204030204" pitchFamily="34" charset="0"/>
                <a:cs typeface="Calibri" panose="020F0502020204030204" pitchFamily="34" charset="0"/>
              </a:rPr>
              <a:t>β) Είναι μια λαβίδα και έτσι λέγεται τώρα το κουταλάκι με το οποίο κοινωνούν τους πιστούς. Στην παλιά εποχή ήταν πραγματική δηλαδή τσιμπίδα.</a:t>
            </a:r>
            <a:endParaRPr lang="en-US" sz="2200" dirty="0" smtClean="0">
              <a:latin typeface="Calibri" panose="020F0502020204030204" pitchFamily="34" charset="0"/>
              <a:cs typeface="Calibri" panose="020F0502020204030204" pitchFamily="34" charset="0"/>
            </a:endParaRPr>
          </a:p>
        </p:txBody>
      </p:sp>
      <p:pic>
        <p:nvPicPr>
          <p:cNvPr id="5" name="Content Placeholder 4" descr="98b.jpg"/>
          <p:cNvPicPr>
            <a:picLocks noGrp="1" noChangeAspect="1"/>
          </p:cNvPicPr>
          <p:nvPr>
            <p:ph sz="half" idx="2"/>
          </p:nvPr>
        </p:nvPicPr>
        <p:blipFill>
          <a:blip r:embed="rId1" cstate="print"/>
          <a:stretch>
            <a:fillRect/>
          </a:stretch>
        </p:blipFill>
        <p:spPr>
          <a:xfrm>
            <a:off x="4648200" y="1905000"/>
            <a:ext cx="4267200" cy="4437452"/>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524000"/>
            <a:ext cx="4724400" cy="5334000"/>
          </a:xfrm>
        </p:spPr>
        <p:txBody>
          <a:bodyPr>
            <a:normAutofit/>
          </a:bodyPr>
          <a:lstStyle/>
          <a:p>
            <a:r>
              <a:rPr lang="el-GR" sz="2600" dirty="0" smtClean="0">
                <a:latin typeface="Calibri" panose="020F0502020204030204" pitchFamily="34" charset="0"/>
                <a:cs typeface="Calibri" panose="020F0502020204030204" pitchFamily="34" charset="0"/>
              </a:rPr>
              <a:t>στ) Ο σπόγγος και η μούσα.</a:t>
            </a:r>
            <a:br>
              <a:rPr lang="el-GR" sz="2600" dirty="0" smtClean="0">
                <a:latin typeface="Calibri" panose="020F0502020204030204" pitchFamily="34" charset="0"/>
                <a:cs typeface="Calibri" panose="020F0502020204030204" pitchFamily="34" charset="0"/>
              </a:rPr>
            </a:br>
            <a:br>
              <a:rPr lang="el-GR" sz="2600" dirty="0" smtClean="0">
                <a:latin typeface="Calibri" panose="020F0502020204030204" pitchFamily="34" charset="0"/>
                <a:cs typeface="Calibri" panose="020F0502020204030204" pitchFamily="34" charset="0"/>
              </a:rPr>
            </a:br>
            <a:r>
              <a:rPr lang="el-GR" sz="2600" dirty="0" smtClean="0">
                <a:latin typeface="Calibri" panose="020F0502020204030204" pitchFamily="34" charset="0"/>
                <a:cs typeface="Calibri" panose="020F0502020204030204" pitchFamily="34" charset="0"/>
              </a:rPr>
              <a:t>Είναι δύο σφουγγαράκια. Ο Σπόγγος χρησιμεύει για να καθαρίζεται το Άγιο Ποτήριο και η Μούσα για τη συγκέντρωση των μαργαριτών. Συμβολίζουν το σφουγγάρι, με το οποίο πότισαν τον Κύριο ξίδι και χολή επάνω στο Σταυρό.</a:t>
            </a:r>
            <a:br>
              <a:rPr lang="el-GR" dirty="0" smtClean="0"/>
            </a:br>
            <a:endParaRPr lang="en-US" dirty="0"/>
          </a:p>
        </p:txBody>
      </p:sp>
      <p:pic>
        <p:nvPicPr>
          <p:cNvPr id="5" name="Content Placeholder 4" descr="H004.jpg"/>
          <p:cNvPicPr>
            <a:picLocks noGrp="1" noChangeAspect="1"/>
          </p:cNvPicPr>
          <p:nvPr>
            <p:ph sz="half" idx="2"/>
          </p:nvPr>
        </p:nvPicPr>
        <p:blipFill>
          <a:blip r:embed="rId1" cstate="print"/>
          <a:stretch>
            <a:fillRect/>
          </a:stretch>
        </p:blipFill>
        <p:spPr>
          <a:xfrm>
            <a:off x="5181600" y="1545360"/>
            <a:ext cx="3575406" cy="5312640"/>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524000"/>
            <a:ext cx="4572000" cy="5181600"/>
          </a:xfrm>
        </p:spPr>
        <p:txBody>
          <a:bodyPr>
            <a:normAutofit/>
          </a:bodyPr>
          <a:lstStyle/>
          <a:p>
            <a:r>
              <a:rPr lang="el-GR" sz="2600" dirty="0" smtClean="0">
                <a:latin typeface="Calibri" panose="020F0502020204030204" pitchFamily="34" charset="0"/>
                <a:cs typeface="Calibri" panose="020F0502020204030204" pitchFamily="34" charset="0"/>
              </a:rPr>
              <a:t>ζ)Το ζέον.</a:t>
            </a:r>
            <a:br>
              <a:rPr lang="el-GR" sz="2600" dirty="0" smtClean="0">
                <a:latin typeface="Calibri" panose="020F0502020204030204" pitchFamily="34" charset="0"/>
                <a:cs typeface="Calibri" panose="020F0502020204030204" pitchFamily="34" charset="0"/>
              </a:rPr>
            </a:br>
            <a:br>
              <a:rPr lang="el-GR" sz="2600" dirty="0" smtClean="0">
                <a:latin typeface="Calibri" panose="020F0502020204030204" pitchFamily="34" charset="0"/>
                <a:cs typeface="Calibri" panose="020F0502020204030204" pitchFamily="34" charset="0"/>
              </a:rPr>
            </a:br>
            <a:r>
              <a:rPr lang="el-GR" sz="2600" dirty="0" smtClean="0">
                <a:latin typeface="Calibri" panose="020F0502020204030204" pitchFamily="34" charset="0"/>
                <a:cs typeface="Calibri" panose="020F0502020204030204" pitchFamily="34" charset="0"/>
              </a:rPr>
              <a:t>Είναι ένα μικρό δοχείο, με το οποίο ζεσταίνουν το νερό που ρίχνουν στο Άγιο Ποτήριο. Μας θυμίζει τη θερμότητα, που πρέπει να έχει η πίστη μας. Ζέο λέγεται και το βραστό νερό που έχει μέσα.</a:t>
            </a:r>
            <a:endParaRPr lang="en-US" sz="2600" dirty="0" smtClean="0">
              <a:latin typeface="Calibri" panose="020F0502020204030204" pitchFamily="34" charset="0"/>
              <a:cs typeface="Calibri" panose="020F0502020204030204" pitchFamily="34" charset="0"/>
            </a:endParaRPr>
          </a:p>
        </p:txBody>
      </p:sp>
      <p:pic>
        <p:nvPicPr>
          <p:cNvPr id="5" name="Content Placeholder 4" descr="Ζέον-Ασημένιο-1-182027.jpg"/>
          <p:cNvPicPr>
            <a:picLocks noGrp="1" noChangeAspect="1"/>
          </p:cNvPicPr>
          <p:nvPr>
            <p:ph sz="half" idx="2"/>
          </p:nvPr>
        </p:nvPicPr>
        <p:blipFill>
          <a:blip r:embed="rId1" cstate="print"/>
          <a:stretch>
            <a:fillRect/>
          </a:stretch>
        </p:blipFill>
        <p:spPr>
          <a:xfrm>
            <a:off x="4495800" y="1828800"/>
            <a:ext cx="4648200" cy="4648200"/>
          </a:xfr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524000"/>
            <a:ext cx="4572000" cy="5334000"/>
          </a:xfrm>
        </p:spPr>
        <p:txBody>
          <a:bodyPr>
            <a:normAutofit fontScale="85000" lnSpcReduction="20000"/>
          </a:bodyPr>
          <a:lstStyle/>
          <a:p>
            <a:r>
              <a:rPr lang="el-GR" sz="3100" dirty="0" smtClean="0">
                <a:latin typeface="Calibri" panose="020F0502020204030204" pitchFamily="34" charset="0"/>
                <a:cs typeface="Calibri" panose="020F0502020204030204" pitchFamily="34" charset="0"/>
              </a:rPr>
              <a:t>η) Το Αρτοφόριο.</a:t>
            </a:r>
            <a:br>
              <a:rPr lang="el-GR" sz="3100" dirty="0" smtClean="0">
                <a:latin typeface="Calibri" panose="020F0502020204030204" pitchFamily="34" charset="0"/>
                <a:cs typeface="Calibri" panose="020F0502020204030204" pitchFamily="34" charset="0"/>
              </a:rPr>
            </a:br>
            <a:br>
              <a:rPr lang="el-GR" sz="3100" dirty="0" smtClean="0">
                <a:latin typeface="Calibri" panose="020F0502020204030204" pitchFamily="34" charset="0"/>
                <a:cs typeface="Calibri" panose="020F0502020204030204" pitchFamily="34" charset="0"/>
              </a:rPr>
            </a:br>
            <a:r>
              <a:rPr lang="el-GR" sz="3100" dirty="0" smtClean="0">
                <a:latin typeface="Calibri" panose="020F0502020204030204" pitchFamily="34" charset="0"/>
                <a:cs typeface="Calibri" panose="020F0502020204030204" pitchFamily="34" charset="0"/>
              </a:rPr>
              <a:t>Είναι ένα μετάλλινο σκεύος συνήθως σε σχήμα μικρής Εκκλησίας. Βρίσκεται πάνω στην Αγία Τράπεζα και φυλάγεται σ' αυτό το άχραντο σώμα του Κυρίου ποτισμένο στο Τίμιο Αίμα. Είναι για επείγουσες ανάγκες (Μετάληψη βαριά αρρώστων κτλ). Εκτός </a:t>
            </a:r>
            <a:r>
              <a:rPr lang="el-GR" sz="3100" dirty="0" smtClean="0">
                <a:latin typeface="Calibri" panose="020F0502020204030204" pitchFamily="34" charset="0"/>
                <a:cs typeface="Calibri" panose="020F0502020204030204" pitchFamily="34" charset="0"/>
              </a:rPr>
              <a:t>α</a:t>
            </a:r>
            <a:r>
              <a:rPr lang="el-GR" sz="3100" dirty="0" smtClean="0">
                <a:latin typeface="Calibri" panose="020F0502020204030204" pitchFamily="34" charset="0"/>
                <a:cs typeface="Calibri" panose="020F0502020204030204" pitchFamily="34" charset="0"/>
              </a:rPr>
              <a:t>πό </a:t>
            </a:r>
            <a:r>
              <a:rPr lang="el-GR" sz="3100" dirty="0" smtClean="0">
                <a:latin typeface="Calibri" panose="020F0502020204030204" pitchFamily="34" charset="0"/>
                <a:cs typeface="Calibri" panose="020F0502020204030204" pitchFamily="34" charset="0"/>
              </a:rPr>
              <a:t>το μεγάλο, υπάρχει και το μικρό αρτοφόριο, για τη μεταφορά της Θείας Κοινωνίας στους ασθενείς.</a:t>
            </a:r>
            <a:endParaRPr lang="en-US" sz="3100" dirty="0" smtClean="0">
              <a:latin typeface="Calibri" panose="020F0502020204030204" pitchFamily="34" charset="0"/>
              <a:cs typeface="Calibri" panose="020F0502020204030204" pitchFamily="34" charset="0"/>
            </a:endParaRPr>
          </a:p>
        </p:txBody>
      </p:sp>
      <p:pic>
        <p:nvPicPr>
          <p:cNvPr id="5" name="Content Placeholder 4" descr="mproytzino-artoforio-epixryso-00-165-171.jpg"/>
          <p:cNvPicPr>
            <a:picLocks noGrp="1" noChangeAspect="1"/>
          </p:cNvPicPr>
          <p:nvPr>
            <p:ph sz="half" idx="2"/>
          </p:nvPr>
        </p:nvPicPr>
        <p:blipFill>
          <a:blip r:embed="rId1" cstate="print"/>
          <a:stretch>
            <a:fillRect/>
          </a:stretch>
        </p:blipFill>
        <p:spPr>
          <a:xfrm>
            <a:off x="4800600" y="1524000"/>
            <a:ext cx="3886199" cy="5053883"/>
          </a:xfr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600200"/>
            <a:ext cx="9144000" cy="5257800"/>
          </a:xfrm>
        </p:spPr>
        <p:txBody>
          <a:bodyPr>
            <a:normAutofit/>
          </a:bodyPr>
          <a:lstStyle/>
          <a:p>
            <a:pPr>
              <a:buNone/>
            </a:pPr>
            <a:br>
              <a:rPr lang="el-GR" sz="3200" dirty="0" smtClean="0">
                <a:latin typeface="Calibri" panose="020F0502020204030204" pitchFamily="34" charset="0"/>
                <a:cs typeface="Calibri" panose="020F0502020204030204" pitchFamily="34" charset="0"/>
              </a:rPr>
            </a:br>
            <a:r>
              <a:rPr lang="el-GR" sz="3200" dirty="0" smtClean="0">
                <a:latin typeface="Calibri" panose="020F0502020204030204" pitchFamily="34" charset="0"/>
                <a:cs typeface="Calibri" panose="020F0502020204030204" pitchFamily="34" charset="0"/>
              </a:rPr>
              <a:t>Άλλα ιερά σκεύη και αντικείμενα που χρησιμοποιούνται γενικά στην Θεία Λατρεία και είναι:</a:t>
            </a:r>
            <a:endParaRPr lang="en-US" sz="3200" dirty="0" smtClean="0">
              <a:latin typeface="Calibri" panose="020F0502020204030204" pitchFamily="34" charset="0"/>
              <a:cs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152400" y="1676400"/>
            <a:ext cx="4343400" cy="4876800"/>
          </a:xfrm>
        </p:spPr>
        <p:txBody>
          <a:bodyPr>
            <a:normAutofit fontScale="92500" lnSpcReduction="20000"/>
          </a:bodyPr>
          <a:lstStyle/>
          <a:p>
            <a:r>
              <a:rPr lang="el-GR" sz="3500" dirty="0" smtClean="0">
                <a:latin typeface="Calibri" panose="020F0502020204030204" pitchFamily="34" charset="0"/>
                <a:cs typeface="Calibri" panose="020F0502020204030204" pitchFamily="34" charset="0"/>
              </a:rPr>
              <a:t>α) Το θυμιατήρι.</a:t>
            </a:r>
            <a:br>
              <a:rPr lang="el-GR" sz="3500" dirty="0" smtClean="0">
                <a:latin typeface="Calibri" panose="020F0502020204030204" pitchFamily="34" charset="0"/>
                <a:cs typeface="Calibri" panose="020F0502020204030204" pitchFamily="34" charset="0"/>
              </a:rPr>
            </a:br>
            <a:br>
              <a:rPr lang="el-GR" sz="3500" dirty="0" smtClean="0">
                <a:latin typeface="Calibri" panose="020F0502020204030204" pitchFamily="34" charset="0"/>
                <a:cs typeface="Calibri" panose="020F0502020204030204" pitchFamily="34" charset="0"/>
              </a:rPr>
            </a:br>
            <a:r>
              <a:rPr lang="el-GR" sz="3500" dirty="0" smtClean="0">
                <a:latin typeface="Calibri" panose="020F0502020204030204" pitchFamily="34" charset="0"/>
                <a:cs typeface="Calibri" panose="020F0502020204030204" pitchFamily="34" charset="0"/>
              </a:rPr>
              <a:t>Σ' αυτό καίγεται το θυμίαμα, που μας θυμίζει την προσευχή. Το χρησιμοποιεί ο Δεσπότης, ο Ιερέας ή Διάκονος κατά την διάρκεια των ιερών ακολουθιών ή κατά την διάρκεια της Θείας Ευχαριστίας.</a:t>
            </a:r>
            <a:endParaRPr lang="el-GR" sz="3500" dirty="0" smtClean="0">
              <a:latin typeface="Calibri" panose="020F0502020204030204" pitchFamily="34" charset="0"/>
              <a:cs typeface="Calibri" panose="020F0502020204030204" pitchFamily="34" charset="0"/>
            </a:endParaRPr>
          </a:p>
          <a:p>
            <a:pPr>
              <a:buNone/>
            </a:pPr>
            <a:endParaRPr lang="en-US" dirty="0"/>
          </a:p>
        </p:txBody>
      </p:sp>
      <p:pic>
        <p:nvPicPr>
          <p:cNvPr id="5" name="Content Placeholder 4" descr="ti-simainei-to-riksimo-tou-thimiatiriou.jpg"/>
          <p:cNvPicPr>
            <a:picLocks noGrp="1" noChangeAspect="1"/>
          </p:cNvPicPr>
          <p:nvPr>
            <p:ph sz="half" idx="2"/>
          </p:nvPr>
        </p:nvPicPr>
        <p:blipFill>
          <a:blip r:embed="rId1" cstate="print"/>
          <a:srcRect l="33962"/>
          <a:stretch>
            <a:fillRect/>
          </a:stretch>
        </p:blipFill>
        <p:spPr>
          <a:xfrm>
            <a:off x="4648200" y="1905000"/>
            <a:ext cx="4214004" cy="3828723"/>
          </a:xfr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anthlia.jpg"/>
          <p:cNvPicPr>
            <a:picLocks noGrp="1" noChangeAspect="1"/>
          </p:cNvPicPr>
          <p:nvPr>
            <p:ph sz="half" idx="2"/>
          </p:nvPr>
        </p:nvPicPr>
        <p:blipFill>
          <a:blip r:embed="rId1" cstate="print"/>
          <a:stretch>
            <a:fillRect/>
          </a:stretch>
        </p:blipFill>
        <p:spPr>
          <a:xfrm>
            <a:off x="4419600" y="2362200"/>
            <a:ext cx="4567545" cy="3200400"/>
          </a:xfrm>
        </p:spPr>
      </p:pic>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447800"/>
            <a:ext cx="4495800" cy="5410200"/>
          </a:xfrm>
        </p:spPr>
        <p:txBody>
          <a:bodyPr>
            <a:normAutofit fontScale="92500" lnSpcReduction="10000"/>
          </a:bodyPr>
          <a:lstStyle/>
          <a:p>
            <a:r>
              <a:rPr lang="el-GR" sz="3500" dirty="0" smtClean="0">
                <a:latin typeface="Calibri" panose="020F0502020204030204" pitchFamily="34" charset="0"/>
                <a:cs typeface="Calibri" panose="020F0502020204030204" pitchFamily="34" charset="0"/>
              </a:rPr>
              <a:t>β) Τα καντήλια.</a:t>
            </a:r>
            <a:br>
              <a:rPr lang="el-GR" sz="3500" dirty="0" smtClean="0">
                <a:latin typeface="Calibri" panose="020F0502020204030204" pitchFamily="34" charset="0"/>
                <a:cs typeface="Calibri" panose="020F0502020204030204" pitchFamily="34" charset="0"/>
              </a:rPr>
            </a:br>
            <a:br>
              <a:rPr lang="el-GR" sz="3500" dirty="0" smtClean="0">
                <a:latin typeface="Calibri" panose="020F0502020204030204" pitchFamily="34" charset="0"/>
                <a:cs typeface="Calibri" panose="020F0502020204030204" pitchFamily="34" charset="0"/>
              </a:rPr>
            </a:br>
            <a:r>
              <a:rPr lang="el-GR" sz="3500" dirty="0" smtClean="0">
                <a:latin typeface="Calibri" panose="020F0502020204030204" pitchFamily="34" charset="0"/>
                <a:cs typeface="Calibri" panose="020F0502020204030204" pitchFamily="34" charset="0"/>
              </a:rPr>
              <a:t>Καίνε συνήθως με λάδι μπροστά στην «Ωραία Πύλη» και στις άγιες Εικόνες. Το λάδι τους μας θυμίζει την ευσπλαχνία του Θεού και το φως τους στη ζωή μας, που πρέπει να είναι φωτεινή και άγια.</a:t>
            </a:r>
            <a:endParaRPr lang="el-GR" sz="3500" dirty="0" smtClean="0">
              <a:latin typeface="Calibri" panose="020F0502020204030204" pitchFamily="34" charset="0"/>
              <a:cs typeface="Calibri" panose="020F0502020204030204" pitchFamily="34" charset="0"/>
            </a:endParaRPr>
          </a:p>
          <a:p>
            <a:pPr>
              <a:buNone/>
            </a:pPr>
            <a:endParaRPr lang="en-US"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524000"/>
            <a:ext cx="4495800" cy="5181600"/>
          </a:xfrm>
        </p:spPr>
        <p:txBody>
          <a:bodyPr>
            <a:noAutofit/>
          </a:bodyPr>
          <a:lstStyle/>
          <a:p>
            <a:r>
              <a:rPr lang="el-GR" dirty="0" smtClean="0">
                <a:latin typeface="Calibri" panose="020F0502020204030204" pitchFamily="34" charset="0"/>
                <a:cs typeface="Calibri" panose="020F0502020204030204" pitchFamily="34" charset="0"/>
              </a:rPr>
              <a:t>γ) Τα κηροπήγια.</a:t>
            </a:r>
            <a:br>
              <a:rPr lang="el-GR" dirty="0" smtClean="0">
                <a:latin typeface="Calibri" panose="020F0502020204030204" pitchFamily="34" charset="0"/>
                <a:cs typeface="Calibri" panose="020F0502020204030204" pitchFamily="34" charset="0"/>
              </a:rPr>
            </a:b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Είναι για να τοποθετούμε σ' αυτά τα κεριά και τις λαμπάδες. Τα κεριά μας θυμίζουν ότι σαν αυτά πρέπει να είναι εύπλαστες οι καρδιές μας, να επηρεάζονται από το Λόγο του Θεού και να λιώνουν από τη θεία Αγάπη.</a:t>
            </a:r>
            <a:endParaRPr lang="en-US" dirty="0" smtClean="0">
              <a:latin typeface="Calibri" panose="020F0502020204030204" pitchFamily="34" charset="0"/>
              <a:cs typeface="Calibri" panose="020F0502020204030204" pitchFamily="34" charset="0"/>
            </a:endParaRPr>
          </a:p>
        </p:txBody>
      </p:sp>
      <p:pic>
        <p:nvPicPr>
          <p:cNvPr id="5" name="Content Placeholder 4" descr="images.jpg"/>
          <p:cNvPicPr>
            <a:picLocks noGrp="1" noChangeAspect="1"/>
          </p:cNvPicPr>
          <p:nvPr>
            <p:ph sz="half" idx="2"/>
          </p:nvPr>
        </p:nvPicPr>
        <p:blipFill>
          <a:blip r:embed="rId1" cstate="print"/>
          <a:stretch>
            <a:fillRect/>
          </a:stretch>
        </p:blipFill>
        <p:spPr>
          <a:xfrm>
            <a:off x="4876801" y="1758430"/>
            <a:ext cx="3581400" cy="465400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8077200" cy="1143000"/>
          </a:xfrm>
        </p:spPr>
        <p:txBody>
          <a:bodyPr>
            <a:normAutofit/>
          </a:bodyPr>
          <a:lstStyle/>
          <a:p>
            <a:pPr algn="ctr"/>
            <a:r>
              <a:rPr lang="el-GR" sz="7200" dirty="0" smtClean="0"/>
              <a:t>ΘΕΙΑ ΕΥΧΑΡΙΣΤΙΑ</a:t>
            </a:r>
            <a:endParaRPr lang="en-US" sz="72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eiropoiito_set_exapteryga_eargyra_5.jpg"/>
          <p:cNvPicPr>
            <a:picLocks noGrp="1" noChangeAspect="1"/>
          </p:cNvPicPr>
          <p:nvPr>
            <p:ph sz="half" idx="2"/>
          </p:nvPr>
        </p:nvPicPr>
        <p:blipFill>
          <a:blip r:embed="rId1" cstate="print"/>
          <a:stretch>
            <a:fillRect/>
          </a:stretch>
        </p:blipFill>
        <p:spPr>
          <a:xfrm>
            <a:off x="4572000" y="2133600"/>
            <a:ext cx="4572000" cy="3583316"/>
          </a:xfrm>
        </p:spPr>
      </p:pic>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152400" y="1524000"/>
            <a:ext cx="4495800" cy="5334000"/>
          </a:xfrm>
        </p:spPr>
        <p:txBody>
          <a:bodyPr>
            <a:noAutofit/>
          </a:bodyPr>
          <a:lstStyle/>
          <a:p>
            <a:r>
              <a:rPr lang="el-GR" dirty="0" smtClean="0">
                <a:latin typeface="Calibri" panose="020F0502020204030204" pitchFamily="34" charset="0"/>
                <a:cs typeface="Calibri" panose="020F0502020204030204" pitchFamily="34" charset="0"/>
              </a:rPr>
              <a:t>δ) Τα εξαπτέρυγα.</a:t>
            </a:r>
            <a:br>
              <a:rPr lang="el-GR" dirty="0" smtClean="0">
                <a:latin typeface="Calibri" panose="020F0502020204030204" pitchFamily="34" charset="0"/>
                <a:cs typeface="Calibri" panose="020F0502020204030204" pitchFamily="34" charset="0"/>
              </a:rPr>
            </a:b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Συνήθως είναι μετάλλινοι δίσκοι επάνω σε κοντάρια. Παριστάνουν Αγγέλους με έξι φτερά, για να δείξουν πόσο γρήγορα εκτελούν το θέλημα του Θεού. Χρησιμοποιούνται στις Εκλησιαστικές λιτανείες και τελετές.</a:t>
            </a:r>
            <a:endParaRPr lang="en-US" dirty="0" smtClean="0">
              <a:latin typeface="Calibri" panose="020F0502020204030204" pitchFamily="34" charset="0"/>
              <a:cs typeface="Calibri" panose="020F0502020204030204" pitchFamily="34"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447800"/>
            <a:ext cx="4572000" cy="5410200"/>
          </a:xfrm>
        </p:spPr>
        <p:txBody>
          <a:bodyPr>
            <a:noAutofit/>
          </a:bodyPr>
          <a:lstStyle/>
          <a:p>
            <a:r>
              <a:rPr lang="el-GR" sz="2200" dirty="0" smtClean="0">
                <a:latin typeface="Calibri" panose="020F0502020204030204" pitchFamily="34" charset="0"/>
                <a:cs typeface="Calibri" panose="020F0502020204030204" pitchFamily="34" charset="0"/>
              </a:rPr>
              <a:t>β) Η κολυμπήθρα.</a:t>
            </a:r>
            <a:br>
              <a:rPr lang="el-GR" sz="2200" dirty="0" smtClean="0">
                <a:latin typeface="Calibri" panose="020F0502020204030204" pitchFamily="34" charset="0"/>
                <a:cs typeface="Calibri" panose="020F0502020204030204" pitchFamily="34" charset="0"/>
              </a:rPr>
            </a:br>
            <a:br>
              <a:rPr lang="el-GR" sz="2200" dirty="0" smtClean="0">
                <a:latin typeface="Calibri" panose="020F0502020204030204" pitchFamily="34" charset="0"/>
                <a:cs typeface="Calibri" panose="020F0502020204030204" pitchFamily="34" charset="0"/>
              </a:rPr>
            </a:br>
            <a:r>
              <a:rPr lang="el-GR" sz="2200" dirty="0" smtClean="0">
                <a:latin typeface="Calibri" panose="020F0502020204030204" pitchFamily="34" charset="0"/>
                <a:cs typeface="Calibri" panose="020F0502020204030204" pitchFamily="34" charset="0"/>
              </a:rPr>
              <a:t>Σ' αυτή γίνεται το άγιο Βάπτισμα. Συμβόλιζε τον Ιορδάνη ποταμό που βαπτίστηκε ο Ιησούς . Η κολυμπήθρα είναι μέσα στους ιερούς ναούς. Παλαιά όταν οι βαπτίσεις γινόντουσαν στα σπίτια, τα άτομα της εκκλησίας την μετέφεραν στα σπίτια των πιστών, πολλοί από τους αποδήμους την είχαν χρησιμοποιήσει στα χωριά ή τις πόλεις από όπου καταγόντουσαν.</a:t>
            </a:r>
            <a:endParaRPr lang="el-GR" sz="2200" dirty="0" smtClean="0">
              <a:latin typeface="Calibri" panose="020F0502020204030204" pitchFamily="34" charset="0"/>
              <a:cs typeface="Calibri" panose="020F0502020204030204" pitchFamily="34" charset="0"/>
            </a:endParaRPr>
          </a:p>
        </p:txBody>
      </p:sp>
      <p:pic>
        <p:nvPicPr>
          <p:cNvPr id="5" name="Content Placeholder 4" descr="κολυμπήθρα.jpg"/>
          <p:cNvPicPr>
            <a:picLocks noGrp="1" noChangeAspect="1"/>
          </p:cNvPicPr>
          <p:nvPr>
            <p:ph sz="half" idx="2"/>
          </p:nvPr>
        </p:nvPicPr>
        <p:blipFill>
          <a:blip r:embed="rId1" cstate="print"/>
          <a:stretch>
            <a:fillRect/>
          </a:stretch>
        </p:blipFill>
        <p:spPr>
          <a:xfrm>
            <a:off x="4648200" y="1828800"/>
            <a:ext cx="4068579" cy="483347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524000"/>
            <a:ext cx="4572000" cy="5334000"/>
          </a:xfrm>
        </p:spPr>
        <p:txBody>
          <a:bodyPr>
            <a:normAutofit/>
          </a:bodyPr>
          <a:lstStyle/>
          <a:p>
            <a:r>
              <a:rPr lang="el-GR" dirty="0" smtClean="0">
                <a:latin typeface="Calibri" panose="020F0502020204030204" pitchFamily="34" charset="0"/>
                <a:cs typeface="Calibri" panose="020F0502020204030204" pitchFamily="34" charset="0"/>
              </a:rPr>
              <a:t>στ) Το μυροδο/είο.</a:t>
            </a:r>
            <a:br>
              <a:rPr lang="el-GR" dirty="0" smtClean="0">
                <a:latin typeface="Calibri" panose="020F0502020204030204" pitchFamily="34" charset="0"/>
                <a:cs typeface="Calibri" panose="020F0502020204030204" pitchFamily="34" charset="0"/>
              </a:rPr>
            </a:b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Είναι ένα μετάλλινο σκεύος, όπου φυλάγεται το άγιο Μύρο για το μυστήριο του Χρίσματος, κατά την διάρκεια της Βαπτίσεως των ατόμων που έχουν ήδη κατηχηθεί.</a:t>
            </a:r>
            <a:endParaRPr lang="el-GR" dirty="0" smtClean="0">
              <a:latin typeface="Calibri" panose="020F0502020204030204" pitchFamily="34" charset="0"/>
              <a:cs typeface="Calibri" panose="020F0502020204030204" pitchFamily="34" charset="0"/>
            </a:endParaRPr>
          </a:p>
          <a:p>
            <a:pPr>
              <a:buNone/>
            </a:pPr>
            <a:endParaRPr lang="en-US" dirty="0"/>
          </a:p>
        </p:txBody>
      </p:sp>
      <p:pic>
        <p:nvPicPr>
          <p:cNvPr id="5" name="Content Placeholder 4" descr="material-skeui-11-268.04494382022x240.png"/>
          <p:cNvPicPr>
            <a:picLocks noGrp="1" noChangeAspect="1"/>
          </p:cNvPicPr>
          <p:nvPr>
            <p:ph sz="half" idx="2"/>
          </p:nvPr>
        </p:nvPicPr>
        <p:blipFill>
          <a:blip r:embed="rId1" cstate="print"/>
          <a:stretch>
            <a:fillRect/>
          </a:stretch>
        </p:blipFill>
        <p:spPr>
          <a:xfrm>
            <a:off x="4343400" y="2057400"/>
            <a:ext cx="4343400" cy="3889612"/>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800" dirty="0" smtClean="0"/>
              <a:t>ΙΕΡΑ ΣΚΕΥΗ</a:t>
            </a:r>
            <a:endParaRPr lang="en-US" sz="4800" dirty="0"/>
          </a:p>
        </p:txBody>
      </p:sp>
      <p:sp>
        <p:nvSpPr>
          <p:cNvPr id="3" name="Content Placeholder 2"/>
          <p:cNvSpPr>
            <a:spLocks noGrp="1"/>
          </p:cNvSpPr>
          <p:nvPr>
            <p:ph sz="half" idx="1"/>
          </p:nvPr>
        </p:nvSpPr>
        <p:spPr>
          <a:xfrm>
            <a:off x="0" y="1524000"/>
            <a:ext cx="4572000" cy="5334000"/>
          </a:xfrm>
        </p:spPr>
        <p:txBody>
          <a:bodyPr>
            <a:normAutofit fontScale="85000" lnSpcReduction="20000"/>
          </a:bodyPr>
          <a:lstStyle/>
          <a:p>
            <a:r>
              <a:rPr lang="el-GR" sz="3000" dirty="0" smtClean="0">
                <a:latin typeface="Calibri" panose="020F0502020204030204" pitchFamily="34" charset="0"/>
                <a:cs typeface="Calibri" panose="020F0502020204030204" pitchFamily="34" charset="0"/>
              </a:rPr>
              <a:t>ζ) Το Ιερό Ευαγγέλιο</a:t>
            </a:r>
            <a:br>
              <a:rPr lang="el-GR" sz="3000" dirty="0" smtClean="0">
                <a:latin typeface="Calibri" panose="020F0502020204030204" pitchFamily="34" charset="0"/>
                <a:cs typeface="Calibri" panose="020F0502020204030204" pitchFamily="34" charset="0"/>
              </a:rPr>
            </a:br>
            <a:br>
              <a:rPr lang="el-GR" sz="3000" dirty="0" smtClean="0">
                <a:latin typeface="Calibri" panose="020F0502020204030204" pitchFamily="34" charset="0"/>
                <a:cs typeface="Calibri" panose="020F0502020204030204" pitchFamily="34" charset="0"/>
              </a:rPr>
            </a:br>
            <a:r>
              <a:rPr lang="el-GR" sz="3000" dirty="0" smtClean="0">
                <a:latin typeface="Calibri" panose="020F0502020204030204" pitchFamily="34" charset="0"/>
                <a:cs typeface="Calibri" panose="020F0502020204030204" pitchFamily="34" charset="0"/>
              </a:rPr>
              <a:t>Το Ιερό Ευαγγέλιο πάντα βρίσκεται πάνω στην Αγία Τράπεζα . Μέσα από αυτό οι Ιερείς ή Διάκονοι διαβάζουν τους λόγους των Ευαγγελιστών. </a:t>
            </a:r>
            <a:r>
              <a:rPr lang="el-GR" sz="3000" dirty="0" smtClean="0">
                <a:latin typeface="Calibri" panose="020F0502020204030204" pitchFamily="34" charset="0"/>
                <a:cs typeface="Calibri" panose="020F0502020204030204" pitchFamily="34" charset="0"/>
              </a:rPr>
              <a:t>Κατά την </a:t>
            </a:r>
            <a:r>
              <a:rPr lang="el-GR" sz="3000" dirty="0" smtClean="0">
                <a:latin typeface="Calibri" panose="020F0502020204030204" pitchFamily="34" charset="0"/>
                <a:cs typeface="Calibri" panose="020F0502020204030204" pitchFamily="34" charset="0"/>
              </a:rPr>
              <a:t>διάρκεια του Όρθρου μετά την ανάγνωση του Ευαγγελίου πάντα οι πιστοί το ασπάζονται και παραμένει για προσκύνημα μέχρι το τέλος της Θείας Ευχαριστίας</a:t>
            </a:r>
            <a:r>
              <a:rPr lang="el-GR" dirty="0" smtClean="0"/>
              <a:t>.</a:t>
            </a:r>
            <a:endParaRPr lang="en-US" dirty="0"/>
          </a:p>
        </p:txBody>
      </p:sp>
      <p:pic>
        <p:nvPicPr>
          <p:cNvPr id="5" name="Content Placeholder 4" descr="10910.jpg"/>
          <p:cNvPicPr>
            <a:picLocks noGrp="1" noChangeAspect="1"/>
          </p:cNvPicPr>
          <p:nvPr>
            <p:ph sz="half" idx="2"/>
          </p:nvPr>
        </p:nvPicPr>
        <p:blipFill>
          <a:blip r:embed="rId1" cstate="print"/>
          <a:stretch>
            <a:fillRect/>
          </a:stretch>
        </p:blipFill>
        <p:spPr>
          <a:xfrm>
            <a:off x="4419600" y="2417322"/>
            <a:ext cx="4724400" cy="3182239"/>
          </a:xfr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371600"/>
            <a:ext cx="4648200" cy="5105400"/>
          </a:xfrm>
        </p:spPr>
        <p:txBody>
          <a:bodyPr>
            <a:noAutofit/>
          </a:bodyPr>
          <a:lstStyle/>
          <a:p>
            <a:r>
              <a:rPr lang="el-GR" sz="2200" dirty="0" smtClean="0">
                <a:latin typeface="Calibri" panose="020F0502020204030204" pitchFamily="34" charset="0"/>
                <a:cs typeface="Calibri" panose="020F0502020204030204" pitchFamily="34" charset="0"/>
              </a:rPr>
              <a:t>η) Το Ιερό Κιβώτιο της Προηγιασμένης.</a:t>
            </a:r>
            <a:br>
              <a:rPr lang="el-GR" sz="2200" dirty="0" smtClean="0">
                <a:latin typeface="Calibri" panose="020F0502020204030204" pitchFamily="34" charset="0"/>
                <a:cs typeface="Calibri" panose="020F0502020204030204" pitchFamily="34" charset="0"/>
              </a:rPr>
            </a:br>
            <a:br>
              <a:rPr lang="el-GR" sz="2200" dirty="0" smtClean="0">
                <a:latin typeface="Calibri" panose="020F0502020204030204" pitchFamily="34" charset="0"/>
                <a:cs typeface="Calibri" panose="020F0502020204030204" pitchFamily="34" charset="0"/>
              </a:rPr>
            </a:br>
            <a:r>
              <a:rPr lang="el-GR" sz="2200" dirty="0" smtClean="0">
                <a:latin typeface="Calibri" panose="020F0502020204030204" pitchFamily="34" charset="0"/>
                <a:cs typeface="Calibri" panose="020F0502020204030204" pitchFamily="34" charset="0"/>
              </a:rPr>
              <a:t>Μέσα σ' αυτό φυλάσσεται ο σ' αυτό το άχραντο σώμα του Κυρίου ποτισμένο στο Τίμιο Αίμα, που τοποθετείται εκεί πριν την ένωση του Άρτου και του Οίνου με το Ζέον, κατά την διάρκεια της Θείας Ευχαριστίας την εποχή της Μεγάλης Τεσσαρακοστής. Χρησιμοποιείται </a:t>
            </a:r>
            <a:r>
              <a:rPr lang="el-GR" sz="2200" dirty="0" smtClean="0">
                <a:latin typeface="Calibri" panose="020F0502020204030204" pitchFamily="34" charset="0"/>
                <a:cs typeface="Calibri" panose="020F0502020204030204" pitchFamily="34" charset="0"/>
              </a:rPr>
              <a:t>κατά </a:t>
            </a:r>
            <a:r>
              <a:rPr lang="el-GR" sz="2200" dirty="0" smtClean="0">
                <a:latin typeface="Calibri" panose="020F0502020204030204" pitchFamily="34" charset="0"/>
                <a:cs typeface="Calibri" panose="020F0502020204030204" pitchFamily="34" charset="0"/>
              </a:rPr>
              <a:t>την ειδική λειτουργία η οποία ονομάζεται Λειτουργία των Προηγιασμένων, η οποία έχει ξεχωριστή υμνογραφία και τάξη.</a:t>
            </a:r>
            <a:endParaRPr lang="en-US" sz="2200" dirty="0" smtClean="0">
              <a:latin typeface="Calibri" panose="020F0502020204030204" pitchFamily="34" charset="0"/>
              <a:cs typeface="Calibri" panose="020F0502020204030204" pitchFamily="34" charset="0"/>
            </a:endParaRPr>
          </a:p>
        </p:txBody>
      </p:sp>
      <p:pic>
        <p:nvPicPr>
          <p:cNvPr id="5" name="Content Placeholder 4" descr="download (1).jpg"/>
          <p:cNvPicPr>
            <a:picLocks noGrp="1" noChangeAspect="1"/>
          </p:cNvPicPr>
          <p:nvPr>
            <p:ph sz="half" idx="2"/>
          </p:nvPr>
        </p:nvPicPr>
        <p:blipFill>
          <a:blip r:embed="rId1" cstate="print"/>
          <a:stretch>
            <a:fillRect/>
          </a:stretch>
        </p:blipFill>
        <p:spPr>
          <a:xfrm>
            <a:off x="4876800" y="1752600"/>
            <a:ext cx="4267200" cy="4267200"/>
          </a:xfr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5400" dirty="0" smtClean="0"/>
              <a:t>ΙΕΡΑ</a:t>
            </a:r>
            <a:r>
              <a:rPr lang="el-GR" dirty="0" smtClean="0"/>
              <a:t> </a:t>
            </a:r>
            <a:r>
              <a:rPr lang="el-GR" sz="5400" dirty="0" smtClean="0"/>
              <a:t>ΣΚΕΥΗ</a:t>
            </a:r>
            <a:endParaRPr lang="en-US" dirty="0"/>
          </a:p>
        </p:txBody>
      </p:sp>
      <p:sp>
        <p:nvSpPr>
          <p:cNvPr id="3" name="Content Placeholder 2"/>
          <p:cNvSpPr>
            <a:spLocks noGrp="1"/>
          </p:cNvSpPr>
          <p:nvPr>
            <p:ph sz="half" idx="1"/>
          </p:nvPr>
        </p:nvSpPr>
        <p:spPr>
          <a:xfrm>
            <a:off x="0" y="1447800"/>
            <a:ext cx="4495800" cy="5410200"/>
          </a:xfrm>
        </p:spPr>
        <p:txBody>
          <a:bodyPr>
            <a:normAutofit/>
          </a:bodyPr>
          <a:lstStyle/>
          <a:p>
            <a:r>
              <a:rPr lang="el-GR" dirty="0" smtClean="0">
                <a:latin typeface="Calibri" panose="020F0502020204030204" pitchFamily="34" charset="0"/>
                <a:cs typeface="Calibri" panose="020F0502020204030204" pitchFamily="34" charset="0"/>
              </a:rPr>
              <a:t>θ) Λειψανοθήκη.</a:t>
            </a:r>
            <a:br>
              <a:rPr lang="el-GR" dirty="0" smtClean="0">
                <a:latin typeface="Calibri" panose="020F0502020204030204" pitchFamily="34" charset="0"/>
                <a:cs typeface="Calibri" panose="020F0502020204030204" pitchFamily="34" charset="0"/>
              </a:rPr>
            </a:b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Στο Κιβώτιο αυτό μέσα τοποθετούνται τα Λείψανα των Αγίων, που υπάρχουν στον Ναό ή στα Μοναστήρια. Η Λειψανοθήκη πάντα βρίσκεται στην Αγία Τράπεζα ή σε συγκεκριμένους χώρους φύλαξης.</a:t>
            </a:r>
            <a:endParaRPr lang="el-GR" dirty="0" smtClean="0">
              <a:latin typeface="Calibri" panose="020F0502020204030204" pitchFamily="34" charset="0"/>
              <a:cs typeface="Calibri" panose="020F0502020204030204" pitchFamily="34" charset="0"/>
            </a:endParaRPr>
          </a:p>
        </p:txBody>
      </p:sp>
      <p:pic>
        <p:nvPicPr>
          <p:cNvPr id="5" name="Content Placeholder 4" descr="Λειψανοθηκη-Ασημένια-1-3331010-3.jpg"/>
          <p:cNvPicPr>
            <a:picLocks noGrp="1" noChangeAspect="1"/>
          </p:cNvPicPr>
          <p:nvPr>
            <p:ph sz="half" idx="2"/>
          </p:nvPr>
        </p:nvPicPr>
        <p:blipFill>
          <a:blip r:embed="rId1" cstate="print"/>
          <a:stretch>
            <a:fillRect/>
          </a:stretch>
        </p:blipFill>
        <p:spPr>
          <a:xfrm>
            <a:off x="4648199" y="1981200"/>
            <a:ext cx="4123531" cy="412353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ell-696x478.jpg"/>
          <p:cNvPicPr>
            <a:picLocks noGrp="1" noChangeAspect="1"/>
          </p:cNvPicPr>
          <p:nvPr>
            <p:ph sz="half" idx="2"/>
          </p:nvPr>
        </p:nvPicPr>
        <p:blipFill>
          <a:blip r:embed="rId1" cstate="print"/>
          <a:stretch>
            <a:fillRect/>
          </a:stretch>
        </p:blipFill>
        <p:spPr>
          <a:xfrm>
            <a:off x="4377674" y="3584575"/>
            <a:ext cx="4766326" cy="3273425"/>
          </a:xfrm>
        </p:spPr>
      </p:pic>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sz="half" idx="1"/>
          </p:nvPr>
        </p:nvSpPr>
        <p:spPr>
          <a:xfrm>
            <a:off x="0" y="1371600"/>
            <a:ext cx="7543800" cy="4416552"/>
          </a:xfrm>
        </p:spPr>
        <p:txBody>
          <a:bodyPr>
            <a:noAutofit/>
          </a:bodyPr>
          <a:lstStyle/>
          <a:p>
            <a:r>
              <a:rPr lang="el-GR" sz="2200" dirty="0" smtClean="0">
                <a:latin typeface="Calibri" panose="020F0502020204030204" pitchFamily="34" charset="0"/>
                <a:cs typeface="Calibri" panose="020F0502020204030204" pitchFamily="34" charset="0"/>
              </a:rPr>
              <a:t>Οι Καμπάνες.</a:t>
            </a:r>
            <a:br>
              <a:rPr lang="el-GR" sz="2200" dirty="0" smtClean="0">
                <a:latin typeface="Calibri" panose="020F0502020204030204" pitchFamily="34" charset="0"/>
                <a:cs typeface="Calibri" panose="020F0502020204030204" pitchFamily="34" charset="0"/>
              </a:rPr>
            </a:br>
            <a:endParaRPr lang="el-GR" sz="2200" dirty="0" smtClean="0">
              <a:latin typeface="Calibri" panose="020F0502020204030204" pitchFamily="34" charset="0"/>
              <a:cs typeface="Calibri" panose="020F0502020204030204" pitchFamily="34" charset="0"/>
            </a:endParaRPr>
          </a:p>
          <a:p>
            <a:r>
              <a:rPr lang="el-GR" sz="2200" dirty="0" smtClean="0">
                <a:latin typeface="Calibri" panose="020F0502020204030204" pitchFamily="34" charset="0"/>
                <a:cs typeface="Calibri" panose="020F0502020204030204" pitchFamily="34" charset="0"/>
              </a:rPr>
              <a:t>Οι καμπάνες είναι μετάλλινα αυτά κωνικά σώματα τα οποία με το γλυκό τους ήχο μας καλούν στο ναό. Επίσης μας αναγγέλλουν διάφορα χαρμόσυνα ή πένθιμα γεγονότα</a:t>
            </a:r>
            <a:br>
              <a:rPr lang="el-GR" sz="2200" dirty="0" smtClean="0">
                <a:latin typeface="Calibri" panose="020F0502020204030204" pitchFamily="34" charset="0"/>
                <a:cs typeface="Calibri" panose="020F0502020204030204" pitchFamily="34" charset="0"/>
              </a:rPr>
            </a:br>
            <a:endParaRPr lang="el-GR" sz="2200" dirty="0" smtClean="0">
              <a:latin typeface="Calibri" panose="020F0502020204030204" pitchFamily="34" charset="0"/>
              <a:cs typeface="Calibri" panose="020F0502020204030204" pitchFamily="34" charset="0"/>
            </a:endParaRPr>
          </a:p>
          <a:p>
            <a:r>
              <a:rPr lang="el-GR" sz="2200" dirty="0" smtClean="0">
                <a:latin typeface="Calibri" panose="020F0502020204030204" pitchFamily="34" charset="0"/>
                <a:cs typeface="Calibri" panose="020F0502020204030204" pitchFamily="34" charset="0"/>
              </a:rPr>
              <a:t>ια) Πολλές φορές όταν δεν υπάρχει Ιερός Ναός και θα πρέπει να τελεστεί Θεία Λειτουργία σε περιοχές που υπάρχουν λίγοι πιστοί, υπάρχουν Ιερά Σκεύη τα οποία μπορούν να μεταφέρονται στον χώρο της Θείας Ευχαριστίας. Αυτό μπορεί να γίνει σε περιοχές που υπάρχουν Ιεραποστολές ή λίγοι απόδημοι αδελφοί μας.</a:t>
            </a:r>
            <a:br>
              <a:rPr lang="el-GR" sz="2200" dirty="0" smtClean="0">
                <a:latin typeface="Calibri" panose="020F0502020204030204" pitchFamily="34" charset="0"/>
                <a:cs typeface="Calibri" panose="020F0502020204030204" pitchFamily="34" charset="0"/>
              </a:rPr>
            </a:br>
            <a:br>
              <a:rPr lang="el-GR" sz="2200" dirty="0" smtClean="0">
                <a:latin typeface="Calibri" panose="020F0502020204030204" pitchFamily="34" charset="0"/>
                <a:cs typeface="Calibri" panose="020F0502020204030204" pitchFamily="34" charset="0"/>
              </a:rPr>
            </a:br>
            <a:r>
              <a:rPr lang="el-GR" sz="2200" dirty="0" smtClean="0">
                <a:latin typeface="Calibri" panose="020F0502020204030204" pitchFamily="34" charset="0"/>
                <a:cs typeface="Calibri" panose="020F0502020204030204" pitchFamily="34" charset="0"/>
              </a:rPr>
              <a:t>Όλα όσα βρίσκονται στο ναό εικονίζουν και συμβολίζουν την επουράνια Εκκλησία, όπως μας λέει η Αγία Γραφή. Βρίσκονται εκεί «υποδείγματι και σκιά των επουρανίων»</a:t>
            </a:r>
            <a:endParaRPr lang="en-US" sz="2200" dirty="0" smtClean="0">
              <a:latin typeface="Calibri" panose="020F0502020204030204" pitchFamily="34" charset="0"/>
              <a:cs typeface="Calibri" panose="020F0502020204030204"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ΒΙΒΛΙΟΓΡΑΦΙΑ</a:t>
            </a:r>
            <a:endParaRPr lang="en-US" sz="5400" dirty="0"/>
          </a:p>
        </p:txBody>
      </p:sp>
      <p:sp>
        <p:nvSpPr>
          <p:cNvPr id="3" name="Content Placeholder 2"/>
          <p:cNvSpPr>
            <a:spLocks noGrp="1"/>
          </p:cNvSpPr>
          <p:nvPr>
            <p:ph idx="1"/>
          </p:nvPr>
        </p:nvSpPr>
        <p:spPr/>
        <p:txBody>
          <a:bodyPr>
            <a:normAutofit/>
          </a:bodyPr>
          <a:lstStyle/>
          <a:p>
            <a:r>
              <a:rPr lang="en-US" sz="2400" dirty="0" smtClean="0">
                <a:hlinkClick r:id="rId1"/>
              </a:rPr>
              <a:t>http://agiosthomas.gr/index.php/theia-latreia/iera-mystiria/eyxaristia/</a:t>
            </a:r>
            <a:endParaRPr lang="en-US" sz="2400" dirty="0" smtClean="0"/>
          </a:p>
          <a:p>
            <a:endParaRPr lang="en-US" sz="2400" dirty="0" smtClean="0"/>
          </a:p>
          <a:p>
            <a:r>
              <a:rPr lang="en-US" sz="2400" dirty="0" smtClean="0">
                <a:hlinkClick r:id="rId2"/>
              </a:rPr>
              <a:t>https://www.impantokratoros.gr/euxaristia.el.aspx</a:t>
            </a:r>
            <a:endParaRPr lang="en-US" sz="2400" dirty="0" smtClean="0"/>
          </a:p>
          <a:p>
            <a:endParaRPr lang="en-US" sz="2400" dirty="0" smtClean="0"/>
          </a:p>
          <a:p>
            <a:r>
              <a:rPr lang="en-US" sz="2400" dirty="0" smtClean="0">
                <a:hlinkClick r:id="rId3"/>
              </a:rPr>
              <a:t>https://www.smaltotechniki.gr/details/skevi.php</a:t>
            </a:r>
            <a:endParaRPr lang="el-GR" sz="2400" dirty="0" smtClean="0"/>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8077200" cy="4343400"/>
          </a:xfrm>
        </p:spPr>
        <p:txBody>
          <a:bodyPr>
            <a:normAutofit/>
          </a:bodyPr>
          <a:lstStyle/>
          <a:p>
            <a:pPr algn="ctr"/>
            <a:r>
              <a:rPr lang="el-GR" sz="6000" dirty="0" smtClean="0"/>
              <a:t>ΕΥΧΑΡΙΣΤΩ ΓΙΑ ΤΗΝ ΠΡΟΣΟΧΗ ΣΑΣ</a:t>
            </a:r>
            <a:endParaRPr lang="en-US" sz="60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ΘΕΙΑ ΕΥΧΑΡΙΣΤΙΑ</a:t>
            </a:r>
            <a:endParaRPr lang="en-US" sz="4800" dirty="0"/>
          </a:p>
        </p:txBody>
      </p:sp>
      <p:sp>
        <p:nvSpPr>
          <p:cNvPr id="3" name="Content Placeholder 2"/>
          <p:cNvSpPr>
            <a:spLocks noGrp="1"/>
          </p:cNvSpPr>
          <p:nvPr>
            <p:ph idx="1"/>
          </p:nvPr>
        </p:nvSpPr>
        <p:spPr>
          <a:xfrm>
            <a:off x="457200" y="1775191"/>
            <a:ext cx="8229600" cy="4778009"/>
          </a:xfrm>
        </p:spPr>
        <p:txBody>
          <a:bodyPr/>
          <a:lstStyle/>
          <a:p>
            <a:r>
              <a:rPr lang="el-GR" b="1" dirty="0" smtClean="0">
                <a:latin typeface="Calibri" panose="020F0502020204030204" pitchFamily="34" charset="0"/>
                <a:cs typeface="Calibri" panose="020F0502020204030204" pitchFamily="34" charset="0"/>
              </a:rPr>
              <a:t>Τι είναι η θεία Ευχαριστία;</a:t>
            </a:r>
            <a:br>
              <a:rPr lang="el-GR" b="1"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Είναι η θεία Κοινωνία του Σώματος και του Αίματος του Χριστού κάτω από την μορφή του ψωμιού και του κρασιού. Το Μυστήριο αυτό συστάθηκε από τον Κύριό μας Ιησού Χριστό λίγο πριν την σταυρική Του θυσία, προκαταβολικά, για να είναι μια ζωντανή εικόνα αυτού που επρόκειτο να γίνει για την σωτηρία μας.</a:t>
            </a:r>
            <a:endParaRPr lang="el-GR" dirty="0" smtClean="0">
              <a:latin typeface="Calibri" panose="020F0502020204030204" pitchFamily="34" charset="0"/>
              <a:cs typeface="Calibri" panose="020F0502020204030204" pitchFamily="34" charset="0"/>
            </a:endParaRPr>
          </a:p>
          <a:p>
            <a:endParaRPr lang="el-GR" dirty="0" smtClean="0">
              <a:latin typeface="Calibri" panose="020F0502020204030204" pitchFamily="34" charset="0"/>
              <a:cs typeface="Calibri" panose="020F0502020204030204" pitchFamily="34" charset="0"/>
            </a:endParaRPr>
          </a:p>
          <a:p>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5400" dirty="0" smtClean="0"/>
              <a:t>ΘΕΙΑ</a:t>
            </a:r>
            <a:r>
              <a:rPr lang="el-GR" sz="4800" dirty="0" smtClean="0"/>
              <a:t> </a:t>
            </a:r>
            <a:r>
              <a:rPr lang="el-GR" sz="5400" dirty="0" smtClean="0"/>
              <a:t>ΕΥΧΑΡΙΣΤΙΑ</a:t>
            </a:r>
            <a:endParaRPr lang="en-US" dirty="0"/>
          </a:p>
        </p:txBody>
      </p:sp>
      <p:sp>
        <p:nvSpPr>
          <p:cNvPr id="3" name="Content Placeholder 2"/>
          <p:cNvSpPr>
            <a:spLocks noGrp="1"/>
          </p:cNvSpPr>
          <p:nvPr>
            <p:ph idx="1"/>
          </p:nvPr>
        </p:nvSpPr>
        <p:spPr>
          <a:xfrm>
            <a:off x="457200" y="1447801"/>
            <a:ext cx="8229600" cy="5410200"/>
          </a:xfrm>
        </p:spPr>
        <p:txBody>
          <a:bodyPr>
            <a:noAutofit/>
          </a:bodyPr>
          <a:lstStyle/>
          <a:p>
            <a:r>
              <a:rPr lang="el-GR" dirty="0" smtClean="0">
                <a:latin typeface="Calibri" panose="020F0502020204030204" pitchFamily="34" charset="0"/>
                <a:cs typeface="Calibri" panose="020F0502020204030204" pitchFamily="34" charset="0"/>
              </a:rPr>
              <a:t>Η θεία Ευχαριστία είναι το κύριο και το πιο ουσιαστικό μέρος της θείας Λειτουργίας.</a:t>
            </a:r>
            <a:endParaRPr lang="el-GR"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Είναι μετοχή της μιας και μοναδικής θυσίας που πρόσφερε ο Χριστός. Οι ιερείς της Εκκλησίας οικονόμοι των μυστηρίων Του είναι διάκονοι του Χριστού,προσφέρουν αληθινή θυσία πάνω στο θυσιαστήριο της Εκκλησίας, που ονομάζεται μάλιστα και «τράπεζα του Κυρίου», η οποία αντιπαραβάλλεται με το ιουδαϊκό και το ειδωλολατρικό θυσιαστήριo.</a:t>
            </a:r>
            <a:endParaRPr lang="en-US" dirty="0" smtClean="0">
              <a:latin typeface="Calibri" panose="020F0502020204030204" pitchFamily="34" charset="0"/>
              <a:cs typeface="Calibri" panose="020F050202020403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5400" dirty="0" smtClean="0"/>
              <a:t>ΘΕΙΑ</a:t>
            </a:r>
            <a:r>
              <a:rPr lang="el-GR" sz="4400" dirty="0" smtClean="0"/>
              <a:t> </a:t>
            </a:r>
            <a:r>
              <a:rPr lang="el-GR" sz="5400" dirty="0" smtClean="0"/>
              <a:t>ΕΥΧΑΡΙΣΤΙΑ</a:t>
            </a:r>
            <a:endParaRPr lang="en-US" dirty="0"/>
          </a:p>
        </p:txBody>
      </p:sp>
      <p:sp>
        <p:nvSpPr>
          <p:cNvPr id="3" name="Content Placeholder 2"/>
          <p:cNvSpPr>
            <a:spLocks noGrp="1"/>
          </p:cNvSpPr>
          <p:nvPr>
            <p:ph idx="1"/>
          </p:nvPr>
        </p:nvSpPr>
        <p:spPr>
          <a:xfrm>
            <a:off x="457200" y="1371600"/>
            <a:ext cx="8229600" cy="5486400"/>
          </a:xfrm>
        </p:spPr>
        <p:txBody>
          <a:bodyPr>
            <a:noAutofit/>
          </a:bodyPr>
          <a:lstStyle/>
          <a:p>
            <a:r>
              <a:rPr lang="el-GR" sz="2700" dirty="0" smtClean="0">
                <a:latin typeface="Calibri" panose="020F0502020204030204" pitchFamily="34" charset="0"/>
                <a:cs typeface="Calibri" panose="020F0502020204030204" pitchFamily="34" charset="0"/>
              </a:rPr>
              <a:t>Με τον τρόπο αυτό αποδεικνύεται πώς η τέλεση της θείας ευχαριστίας την οποία παρήγγειλε ο Xριστός να τελούμε πάνω στο Χριστιανικό θυσιαστήριo, είναι η «θυσία καθαρά», η οποία προφητεύτηκε. Δεν είναι επανάληψη της θυσίας του Xριστoύ, αλλά μυστηριακή μετοχή στη μία και μοναδική θυσία, ώστε τα επί μέρους μέλη να ενώνονται και να συγκροτούν το ένα σώμα.</a:t>
            </a:r>
            <a:br>
              <a:rPr lang="el-GR" sz="2700" dirty="0" smtClean="0">
                <a:latin typeface="Calibri" panose="020F0502020204030204" pitchFamily="34" charset="0"/>
                <a:cs typeface="Calibri" panose="020F0502020204030204" pitchFamily="34" charset="0"/>
              </a:rPr>
            </a:br>
            <a:endParaRPr lang="el-GR" sz="2700" dirty="0" smtClean="0">
              <a:latin typeface="Calibri" panose="020F0502020204030204" pitchFamily="34" charset="0"/>
              <a:cs typeface="Calibri" panose="020F0502020204030204" pitchFamily="34" charset="0"/>
            </a:endParaRPr>
          </a:p>
          <a:p>
            <a:r>
              <a:rPr lang="el-GR" sz="2700" dirty="0" smtClean="0">
                <a:latin typeface="Calibri" panose="020F0502020204030204" pitchFamily="34" charset="0"/>
                <a:cs typeface="Calibri" panose="020F0502020204030204" pitchFamily="34" charset="0"/>
              </a:rPr>
              <a:t> Έτσι με τη θεία ευχαριστία, με τη μετοχή του ανθρώπου στη θεία Ζωή, εκπληρώνεται ο σκοπός της θείας οικονομίας, δηλαδή η εν Xριστώ  κοινωνία, που είναι η σωτηρία του ανθρώπου.</a:t>
            </a:r>
            <a:br>
              <a:rPr lang="el-GR" sz="2400" dirty="0" smtClean="0">
                <a:latin typeface="Calibri" panose="020F0502020204030204" pitchFamily="34" charset="0"/>
                <a:cs typeface="Calibri" panose="020F0502020204030204" pitchFamily="34" charset="0"/>
              </a:rPr>
            </a:br>
            <a:endParaRPr lang="el-GR" sz="2400" dirty="0" smtClean="0">
              <a:latin typeface="Calibri" panose="020F0502020204030204" pitchFamily="34" charset="0"/>
              <a:cs typeface="Calibri" panose="020F0502020204030204"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ΘΕΙΑ ΕΥΧΑΡΙΣΤΙΑ</a:t>
            </a:r>
            <a:endParaRPr lang="en-US" sz="5400" dirty="0"/>
          </a:p>
        </p:txBody>
      </p:sp>
      <p:sp>
        <p:nvSpPr>
          <p:cNvPr id="3" name="Content Placeholder 2"/>
          <p:cNvSpPr>
            <a:spLocks noGrp="1"/>
          </p:cNvSpPr>
          <p:nvPr>
            <p:ph idx="1"/>
          </p:nvPr>
        </p:nvSpPr>
        <p:spPr>
          <a:xfrm>
            <a:off x="457200" y="1600201"/>
            <a:ext cx="8229600" cy="5257800"/>
          </a:xfrm>
        </p:spPr>
        <p:txBody>
          <a:bodyPr>
            <a:normAutofit/>
          </a:bodyPr>
          <a:lstStyle/>
          <a:p>
            <a:r>
              <a:rPr lang="el-GR" sz="2800" dirty="0" smtClean="0">
                <a:latin typeface="Calibri" panose="020F0502020204030204" pitchFamily="34" charset="0"/>
                <a:cs typeface="Calibri" panose="020F0502020204030204" pitchFamily="34" charset="0"/>
              </a:rPr>
              <a:t>Η συμμετοχή στη θεία ευχαριστία δεν είναι μέσο για ενότητα, αλλά έκφραση, φανέρωση της ενότητας στο ένα σώμα του Xριστoύ. Γι' αυτό και τα σχίσματα αποτελούν τραύματα στο σώμα της Εκκλησίας δεν εκφράζουν το αληθινό νόημα της θείας ευχαριστίας.</a:t>
            </a:r>
            <a:endParaRPr lang="en-US" sz="2800" dirty="0" smtClean="0">
              <a:latin typeface="Calibri" panose="020F0502020204030204" pitchFamily="34" charset="0"/>
              <a:cs typeface="Calibri" panose="020F0502020204030204" pitchFamily="34" charset="0"/>
            </a:endParaRPr>
          </a:p>
          <a:p>
            <a:r>
              <a:rPr lang="el-GR" sz="2800" dirty="0" smtClean="0">
                <a:latin typeface="Calibri" panose="020F0502020204030204" pitchFamily="34" charset="0"/>
                <a:cs typeface="Calibri" panose="020F0502020204030204" pitchFamily="34" charset="0"/>
              </a:rPr>
              <a:t>Αυτό είναι το δόγμα της Αγίας Γραφής στο θέμα της θείας ευχαριστίας. Τούτο μαρτυριέται από τον αλάνθαστο ερμηνευτή της Αγίας Γραφής, την Εκκλησία στους μεταπoστoλικoύς χρόνους, όπως αποδεικνύουν τα πρωτοχριστιανικά κείμενα.</a:t>
            </a:r>
            <a:endParaRPr lang="en-US" sz="2800" dirty="0" smtClean="0">
              <a:latin typeface="Calibri" panose="020F0502020204030204" pitchFamily="34" charset="0"/>
              <a:cs typeface="Calibri" panose="020F0502020204030204"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theia-eyxaristia2_e.jpg"/>
          <p:cNvPicPr>
            <a:picLocks noChangeAspect="1"/>
          </p:cNvPicPr>
          <p:nvPr/>
        </p:nvPicPr>
        <p:blipFill>
          <a:blip r:embed="rId1" cstate="print"/>
          <a:stretch>
            <a:fillRect/>
          </a:stretch>
        </p:blipFill>
        <p:spPr>
          <a:xfrm>
            <a:off x="0" y="0"/>
            <a:ext cx="4191000" cy="3429000"/>
          </a:xfrm>
          <a:prstGeom prst="rect">
            <a:avLst/>
          </a:prstGeom>
        </p:spPr>
      </p:pic>
      <p:pic>
        <p:nvPicPr>
          <p:cNvPr id="3" name="Picture 2" descr="o-pagkritios-syndesmos-theologon-gia-tous-mathites-pou-symmeteichan-sti-theia-koinonia-orthodoxia-online.jpg"/>
          <p:cNvPicPr>
            <a:picLocks noChangeAspect="1"/>
          </p:cNvPicPr>
          <p:nvPr/>
        </p:nvPicPr>
        <p:blipFill>
          <a:blip r:embed="rId2" cstate="print"/>
          <a:stretch>
            <a:fillRect/>
          </a:stretch>
        </p:blipFill>
        <p:spPr>
          <a:xfrm>
            <a:off x="4191000" y="0"/>
            <a:ext cx="4953000" cy="3429000"/>
          </a:xfrm>
          <a:prstGeom prst="rect">
            <a:avLst/>
          </a:prstGeom>
        </p:spPr>
      </p:pic>
      <p:pic>
        <p:nvPicPr>
          <p:cNvPr id="4" name="Picture 3" descr="theia-eyxaristia_e.jpg"/>
          <p:cNvPicPr>
            <a:picLocks noChangeAspect="1"/>
          </p:cNvPicPr>
          <p:nvPr/>
        </p:nvPicPr>
        <p:blipFill>
          <a:blip r:embed="rId3" cstate="print"/>
          <a:stretch>
            <a:fillRect/>
          </a:stretch>
        </p:blipFill>
        <p:spPr>
          <a:xfrm>
            <a:off x="1752600" y="3429000"/>
            <a:ext cx="5105400" cy="3429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819400"/>
          </a:xfrm>
        </p:spPr>
        <p:txBody>
          <a:bodyPr>
            <a:normAutofit/>
          </a:bodyPr>
          <a:lstStyle/>
          <a:p>
            <a:pPr algn="ctr"/>
            <a:r>
              <a:rPr lang="el-GR" sz="7200" dirty="0" smtClean="0"/>
              <a:t>ΙΕΡΑ ΣΚΕΥΗ</a:t>
            </a:r>
            <a:endParaRPr lang="en-US" sz="7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smtClean="0"/>
              <a:t>ΙΕΡΑ ΣΚΕΥΗ</a:t>
            </a:r>
            <a:endParaRPr lang="en-US" sz="5400" dirty="0"/>
          </a:p>
        </p:txBody>
      </p:sp>
      <p:sp>
        <p:nvSpPr>
          <p:cNvPr id="3" name="Content Placeholder 2"/>
          <p:cNvSpPr>
            <a:spLocks noGrp="1"/>
          </p:cNvSpPr>
          <p:nvPr>
            <p:ph idx="1"/>
          </p:nvPr>
        </p:nvSpPr>
        <p:spPr>
          <a:xfrm>
            <a:off x="457200" y="1775191"/>
            <a:ext cx="8229600" cy="4778009"/>
          </a:xfrm>
        </p:spPr>
        <p:txBody>
          <a:bodyPr>
            <a:normAutofit/>
          </a:bodyPr>
          <a:lstStyle/>
          <a:p>
            <a:r>
              <a:rPr lang="el-GR" dirty="0" smtClean="0">
                <a:latin typeface="Calibri" panose="020F0502020204030204" pitchFamily="34" charset="0"/>
                <a:cs typeface="Calibri" panose="020F0502020204030204" pitchFamily="34" charset="0"/>
              </a:rPr>
              <a:t>Ιερά σκεύη λέγονται τα αντικείμενα που χρησιμοποιούνται στη θεία λατρεία. Σύμφωνα με τους κανόνες της Εκκλησίας μας ιερά σκεύη που χρησιμοποιήθηκαν και μια φορά ακόμη στη θεία λατρεία, δεν επιτρέπεται να χρησιμοποιούνται για άλλες ανάγκες. </a:t>
            </a:r>
            <a:endParaRPr lang="el-GR"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Ιερά σκεύη αναγκαία για την τέλεση της θείας </a:t>
            </a:r>
            <a:r>
              <a:rPr lang="el-GR" dirty="0" smtClean="0">
                <a:latin typeface="Calibri" panose="020F0502020204030204" pitchFamily="34" charset="0"/>
                <a:cs typeface="Calibri" panose="020F0502020204030204" pitchFamily="34" charset="0"/>
              </a:rPr>
              <a:t>Ευχαριστίας</a:t>
            </a:r>
            <a:r>
              <a:rPr lang="en-GB"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είναι</a:t>
            </a:r>
            <a:r>
              <a:rPr lang="el-GR" dirty="0" smtClean="0">
                <a:latin typeface="Calibri" panose="020F0502020204030204" pitchFamily="34" charset="0"/>
                <a:cs typeface="Calibri" panose="020F0502020204030204" pitchFamily="34" charset="0"/>
              </a:rPr>
              <a:t>:</a:t>
            </a:r>
            <a:endParaRPr lang="el-GR"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0</TotalTime>
  <Words>7376</Words>
  <Application>WPS Presentation</Application>
  <PresentationFormat>On-screen Show (4:3)</PresentationFormat>
  <Paragraphs>118</Paragraphs>
  <Slides>28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SimSun</vt:lpstr>
      <vt:lpstr>Wingdings</vt:lpstr>
      <vt:lpstr>Wingdings 2</vt:lpstr>
      <vt:lpstr>Wingdings</vt:lpstr>
      <vt:lpstr>Arial</vt:lpstr>
      <vt:lpstr>Wingdings 3</vt:lpstr>
      <vt:lpstr>Wingdings 2</vt:lpstr>
      <vt:lpstr>Calibri</vt:lpstr>
      <vt:lpstr>Corbel</vt:lpstr>
      <vt:lpstr>Microsoft YaHei</vt:lpstr>
      <vt:lpstr>Arial Unicode MS</vt:lpstr>
      <vt:lpstr>Module</vt:lpstr>
      <vt:lpstr>ΜΑΘΗΜΑ ΘΡΗΣΚΕΥΤΙΚΩΝ</vt:lpstr>
      <vt:lpstr>ΘΕΙΑ ΕΥΧΑΡΙΣΤΙΑ</vt:lpstr>
      <vt:lpstr>ΘΕΙΑ ΕΥΧΑΡΙΣΤΙΑ</vt:lpstr>
      <vt:lpstr>ΘΕΙΑ ΕΥΧΑΡΙΣΤΙΑ</vt:lpstr>
      <vt:lpstr>ΘΕΙΑ ΕΥΧΑΡΙΣΤΙΑ</vt:lpstr>
      <vt:lpstr>ΘΕΙΑ ΕΥΧΑΡΙΣΤΙΑ</vt:lpstr>
      <vt:lpstr>PowerPoint 演示文稿</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ΙΕΡΑ ΣΚΕΥΗ</vt:lpstr>
      <vt:lpstr>ΒΙΒΛΙΟΓΡΑΦΙΑ</vt:lpstr>
      <vt:lpstr>ΕΥΧΑΡΙΣΤΩ ΓΙΑ ΤΗΝ ΠΡΟΣΟΧΗ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 ΘΡΗΣΚΕΥΤΙΚΩΝ</dc:title>
  <dc:creator>Ignatios</dc:creator>
  <cp:lastModifiedBy>Paris</cp:lastModifiedBy>
  <cp:revision>13</cp:revision>
  <dcterms:created xsi:type="dcterms:W3CDTF">2006-08-16T00:00:00Z</dcterms:created>
  <dcterms:modified xsi:type="dcterms:W3CDTF">2022-10-09T21:00:51Z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D8A59CB19E7B428A9BE4697050DA5D62</vt:lpwstr>
  </property>
  <property fmtid="{D5CDD505-2E9C-101B-9397-08002B2CF9AE}" pid="3" name="KSOProductBuildVer">
    <vt:lpwstr>1033-11.2.0.11341</vt:lpwstr>
  </property>
</Properties>
</file>