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notesMasterIdLst>
    <p:notesMasterId r:id="rId5"/>
  </p:notesMasterIdLst>
  <p:handoutMasterIdLst>
    <p:handoutMasterId r:id="rId6"/>
  </p:handout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7440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56F51AF-A732-4B95-AD80-88A162DEE581}" type="datetime1">
              <a:rPr lang="el-GR" smtClean="0"/>
              <a:t>4/10/2022</a:t>
            </a:fld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069EF6C-D7CA-4F0B-BF31-83834918D93B}" type="datetime1">
              <a:rPr lang="el-GR" smtClean="0"/>
              <a:t>4/10/2022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"/>
              <a:t>Κάντε κλικ για επεξεργασία των στυλ κειμένου του υποδείγματος</a:t>
            </a:r>
            <a:endParaRPr lang="en-US"/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8AFCD6D-186F-4CB1-A992-04633AC8A8C3}" type="datetime1">
              <a:rPr lang="el-GR" smtClean="0"/>
              <a:t>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721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21D6-F633-492A-8060-B74549A20BB4}" type="datetime1">
              <a:rPr lang="el-GR" smtClean="0"/>
              <a:t>4/10/2022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97762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21D6-F633-492A-8060-B74549A20BB4}" type="datetime1">
              <a:rPr lang="el-GR" smtClean="0"/>
              <a:t>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810385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21D6-F633-492A-8060-B74549A20BB4}" type="datetime1">
              <a:rPr lang="el-GR" smtClean="0"/>
              <a:t>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703309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21D6-F633-492A-8060-B74549A20BB4}" type="datetime1">
              <a:rPr lang="el-GR" smtClean="0"/>
              <a:t>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16894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21D6-F633-492A-8060-B74549A20BB4}" type="datetime1">
              <a:rPr lang="el-GR" smtClean="0"/>
              <a:t>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384722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21D6-F633-492A-8060-B74549A20BB4}" type="datetime1">
              <a:rPr lang="el-GR" smtClean="0"/>
              <a:t>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930871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21D6-F633-492A-8060-B74549A20BB4}" type="datetime1">
              <a:rPr lang="el-GR" smtClean="0"/>
              <a:t>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760686"/>
      </p:ext>
    </p:extLst>
  </p:cSld>
  <p:clrMapOvr>
    <a:masterClrMapping/>
  </p:clrMapOvr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21D6-F633-492A-8060-B74549A20BB4}" type="datetime1">
              <a:rPr lang="el-GR" smtClean="0"/>
              <a:t>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475053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21D6-F633-492A-8060-B74549A20BB4}" type="datetime1">
              <a:rPr lang="el-GR" smtClean="0"/>
              <a:t>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84557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6F15-017D-47C2-A8E2-C8FB3AD810B8}" type="datetime1">
              <a:rPr lang="el-GR" smtClean="0"/>
              <a:t>4/10/2022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090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21D6-F633-492A-8060-B74549A20BB4}" type="datetime1">
              <a:rPr lang="el-GR" smtClean="0"/>
              <a:t>4/10/2022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410439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21D6-F633-492A-8060-B74549A20BB4}" type="datetime1">
              <a:rPr lang="el-GR" smtClean="0"/>
              <a:t>4/10/2022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015832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6C6D0-2DBD-4904-AD46-9927370509CC}" type="datetime1">
              <a:rPr lang="el-GR" smtClean="0"/>
              <a:t>4/10/2022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650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D1BC-25AA-49FA-931F-2B51A7604E1A}" type="datetime1">
              <a:rPr lang="el-GR" smtClean="0"/>
              <a:t>4/10/2022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15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21D6-F633-492A-8060-B74549A20BB4}" type="datetime1">
              <a:rPr lang="el-GR" smtClean="0"/>
              <a:t>4/10/2022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950849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2649-1202-4868-BA4A-60237461304C}" type="datetime1">
              <a:rPr lang="el-GR" smtClean="0"/>
              <a:t>4/10/2022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33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B721D6-F633-492A-8060-B74549A20BB4}" type="datetime1">
              <a:rPr lang="el-GR" smtClean="0"/>
              <a:t>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28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ύφασμα, πίνακα, κόκκινο, καλυμμένο&#10;&#10;Αυτόματη δημιουργία περιγραφής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 rtlCol="0">
            <a:normAutofit/>
          </a:bodyPr>
          <a:lstStyle/>
          <a:p>
            <a:pPr rtl="0"/>
            <a:r>
              <a:rPr lang="el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ΘΕΙΑ ΕΥΧΑΡΙΣΤΕΙΑ</a:t>
            </a:r>
            <a:endParaRPr lang="el" sz="4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 rtlCol="0">
            <a:normAutofit/>
          </a:bodyPr>
          <a:lstStyle/>
          <a:p>
            <a:pPr rtl="0"/>
            <a:endParaRPr lang="el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244CE8A-364A-1688-BD9A-98CEB83F9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ΕΊΝΑΙ Η ΘΕΙΑ ΕΥΧΑΡΙΣΤΕΙΑ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5C4B9C1-5871-60CF-E741-619CB6F14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1100" b="0" i="0" dirty="0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Ο Χριστός </a:t>
            </a:r>
            <a:r>
              <a:rPr lang="el-GR" sz="1100" b="0" i="0" dirty="0" err="1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εξετέλεσε</a:t>
            </a:r>
            <a:r>
              <a:rPr lang="el-GR" sz="1100" b="0" i="0" dirty="0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 τη θυσία Του «εφάπαξ» (Εβρ. Ζ' 27. θ' 12.28), επομένως η θυσία αυτή δεν επαναλαμβάνεται. Όμως ο ίδιος ο Κύριος προσφέρει το σώμα Του και το αίμα Του πριν από τη μοναδική θυσία του Γολγοθά (</a:t>
            </a:r>
            <a:r>
              <a:rPr lang="el-GR" sz="1100" b="0" i="0" dirty="0" err="1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Ματθ</a:t>
            </a:r>
            <a:r>
              <a:rPr lang="el-GR" sz="1100" b="0" i="0" dirty="0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l-GR" sz="1100" b="0" i="0" dirty="0" err="1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κστ</a:t>
            </a:r>
            <a:r>
              <a:rPr lang="el-GR" sz="1100" b="0" i="0" dirty="0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' 26-28. Μαρκ. </a:t>
            </a:r>
            <a:r>
              <a:rPr lang="el-GR" sz="1100" b="0" i="0" dirty="0" err="1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ιδ</a:t>
            </a:r>
            <a:r>
              <a:rPr lang="el-GR" sz="1100" b="0" i="0" dirty="0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' 22-24. </a:t>
            </a:r>
            <a:r>
              <a:rPr lang="el-GR" sz="1100" b="0" i="0" dirty="0" err="1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Λουκ</a:t>
            </a:r>
            <a:r>
              <a:rPr lang="el-GR" sz="1100" b="0" i="0" dirty="0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l-GR" sz="1100" b="0" i="0" dirty="0" err="1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κβ</a:t>
            </a:r>
            <a:r>
              <a:rPr lang="el-GR" sz="1100" b="0" i="0" dirty="0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' 19-20) και δίνει </a:t>
            </a:r>
            <a:r>
              <a:rPr lang="el-GR" sz="1100" b="0" i="0" dirty="0" err="1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εvτoλή</a:t>
            </a:r>
            <a:r>
              <a:rPr lang="el-GR" sz="1100" b="0" i="0" dirty="0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 στους μαθητές Του να κάνουν και αυτοί το ίδιο μέχρι τη δευτέρα Του παρουσία, </a:t>
            </a:r>
            <a:r>
              <a:rPr lang="el-GR" sz="1100" b="0" i="0" dirty="0" err="1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δηλώνovτας</a:t>
            </a:r>
            <a:r>
              <a:rPr lang="el-GR" sz="1100" b="0" i="0" dirty="0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 πώς η «βρώσις» του σώματός Του και η «</a:t>
            </a:r>
            <a:r>
              <a:rPr lang="el-GR" sz="1100" b="0" i="0" dirty="0" err="1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πόσις</a:t>
            </a:r>
            <a:r>
              <a:rPr lang="el-GR" sz="1100" b="0" i="0" dirty="0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» του αίματός Του είναι απαραίτητα για τη σωτηρία (</a:t>
            </a:r>
            <a:r>
              <a:rPr lang="el-GR" sz="1100" b="0" i="0" dirty="0" err="1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Ιω</a:t>
            </a:r>
            <a:r>
              <a:rPr lang="el-GR" sz="1100" b="0" i="0" dirty="0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. στ' 31-50. Α' </a:t>
            </a:r>
            <a:r>
              <a:rPr lang="el-GR" sz="1100" b="0" i="0" dirty="0" err="1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Κορ</a:t>
            </a:r>
            <a:r>
              <a:rPr lang="el-GR" sz="1100" b="0" i="0" dirty="0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l-GR" sz="1100" b="0" i="0" dirty="0" err="1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ια</a:t>
            </a:r>
            <a:r>
              <a:rPr lang="el-GR" sz="1100" b="0" i="0" dirty="0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' 23-29).</a:t>
            </a:r>
            <a:br>
              <a:rPr lang="el-GR" sz="1100" dirty="0"/>
            </a:br>
            <a:br>
              <a:rPr lang="el-GR" sz="1100" dirty="0"/>
            </a:br>
            <a:r>
              <a:rPr lang="el-GR" sz="1100" b="0" i="0" dirty="0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 Πώς είναι δυνατόν να </a:t>
            </a:r>
            <a:r>
              <a:rPr lang="el-GR" sz="1100" b="0" i="0" dirty="0" err="1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τελεσθεί</a:t>
            </a:r>
            <a:r>
              <a:rPr lang="el-GR" sz="1100" b="0" i="0" dirty="0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 η θεία ευχαριστία πριν από τη σταυρική θυσία του Κυρίου; Τούτο καλύπτεται βέβαια από το μυστήριο! Όμως η θεία ευχαριστία, πού </a:t>
            </a:r>
            <a:r>
              <a:rPr lang="el-GR" sz="1100" b="0" i="0" dirty="0" err="1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ετέλεσε</a:t>
            </a:r>
            <a:r>
              <a:rPr lang="el-GR" sz="1100" b="0" i="0" dirty="0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 ο Χριστός πριν από τη θυσία του, αποτελεί «μυστηριακή μετοχή» στη μία και μοναδική θυσία του Γολγοθά.</a:t>
            </a:r>
            <a:br>
              <a:rPr lang="el-GR" sz="1100" dirty="0"/>
            </a:br>
            <a:br>
              <a:rPr lang="el-GR" sz="1100" dirty="0"/>
            </a:br>
            <a:r>
              <a:rPr lang="el-GR" sz="1100" b="0" i="0" dirty="0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 Το ίδιο συμβαίνει και με τη θεία ευχαριστία πού τελεί η Εκκλησία: είναι μετοχή της μιας και μοναδικής θυσίας πού πρόσφερε ο Χριστός. Οι ιερείς της Εκκλησίας οικονόμοι των μυστηρίων Του είναι διάκονοι του Χριστού, (Α' </a:t>
            </a:r>
            <a:r>
              <a:rPr lang="el-GR" sz="1100" b="0" i="0" dirty="0" err="1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Κορ</a:t>
            </a:r>
            <a:r>
              <a:rPr lang="el-GR" sz="1100" b="0" i="0" dirty="0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. Δ), προσφέρουν αληθινή θυσία πάνω στο θυσιαστήριο της Εκκλησίας (Εβρ. </a:t>
            </a:r>
            <a:r>
              <a:rPr lang="el-GR" sz="1100" b="0" i="0" dirty="0" err="1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ιγ</a:t>
            </a:r>
            <a:r>
              <a:rPr lang="el-GR" sz="1100" b="0" i="0" dirty="0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' 10), πού ονομάζεται μάλιστα και «τράπεζα του Κυρίου», η οποία αντιπαραβάλλεται με το ιουδαϊκό και το ειδωλολατρικό </a:t>
            </a:r>
            <a:r>
              <a:rPr lang="el-GR" sz="1100" b="0" i="0" dirty="0" err="1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θυσιαστήριo</a:t>
            </a:r>
            <a:r>
              <a:rPr lang="el-GR" sz="1100" b="0" i="0" dirty="0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 (Α' </a:t>
            </a:r>
            <a:r>
              <a:rPr lang="el-GR" sz="1100" b="0" i="0" dirty="0" err="1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Κορ</a:t>
            </a:r>
            <a:r>
              <a:rPr lang="el-GR" sz="1100" b="0" i="0" dirty="0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. ι' 16-21).</a:t>
            </a:r>
            <a:r>
              <a:rPr lang="el-GR" sz="1000" b="0" i="0" dirty="0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 Με τον τρόπο αυτό αποδεικνύεται πώς η τέλεση της θείας ευχαριστίας την οποία παρήγγειλε ο </a:t>
            </a:r>
            <a:r>
              <a:rPr lang="el-GR" sz="1000" b="0" i="0" dirty="0" err="1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Xριστός</a:t>
            </a:r>
            <a:r>
              <a:rPr lang="el-GR" sz="1000" b="0" i="0" dirty="0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 να τελούμε πάνω στο Χριστιανικό </a:t>
            </a:r>
            <a:r>
              <a:rPr lang="el-GR" sz="1000" b="0" i="0" dirty="0" err="1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θυσιαστήριo</a:t>
            </a:r>
            <a:r>
              <a:rPr lang="el-GR" sz="1000" b="0" i="0" dirty="0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 (Εβρ. </a:t>
            </a:r>
            <a:r>
              <a:rPr lang="el-GR" sz="1000" b="0" i="0" dirty="0" err="1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ιγ</a:t>
            </a:r>
            <a:r>
              <a:rPr lang="el-GR" sz="1000" b="0" i="0" dirty="0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' 10), είναι η «θυσία καθαρά», η οποία </a:t>
            </a:r>
            <a:r>
              <a:rPr lang="el-GR" sz="1000" b="0" i="0" dirty="0" err="1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προφητεύτηκε</a:t>
            </a:r>
            <a:r>
              <a:rPr lang="el-GR" sz="1000" b="0" i="0" dirty="0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 (</a:t>
            </a:r>
            <a:r>
              <a:rPr lang="el-GR" sz="1000" b="0" i="0" dirty="0" err="1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Μαλαχ</a:t>
            </a:r>
            <a:r>
              <a:rPr lang="el-GR" sz="1000" b="0" i="0" dirty="0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. α' 11). Δεν είναι επανάληψη της θυσίας του </a:t>
            </a:r>
            <a:r>
              <a:rPr lang="el-GR" sz="1000" b="0" i="0" dirty="0" err="1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Xριστoύ</a:t>
            </a:r>
            <a:r>
              <a:rPr lang="el-GR" sz="1000" b="0" i="0" dirty="0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, αλλά μυστηριακή μετοχή στη μία και μοναδική θυσία, ώστε τα επί μέρους μέλη (</a:t>
            </a:r>
            <a:r>
              <a:rPr lang="el-GR" sz="1000" b="0" i="0" dirty="0" err="1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Ρωμ</a:t>
            </a:r>
            <a:r>
              <a:rPr lang="el-GR" sz="1000" b="0" i="0" dirty="0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l-GR" sz="1000" b="0" i="0" dirty="0" err="1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ιβ</a:t>
            </a:r>
            <a:r>
              <a:rPr lang="el-GR" sz="1000" b="0" i="0" dirty="0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' 5. </a:t>
            </a:r>
            <a:r>
              <a:rPr lang="el-GR" sz="1000" b="0" i="0" dirty="0" err="1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Έφεσ</a:t>
            </a:r>
            <a:r>
              <a:rPr lang="el-GR" sz="1000" b="0" i="0" dirty="0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. δ' 25) να ενώνονται και να συγκροτούν το ένα σώμα (</a:t>
            </a:r>
            <a:r>
              <a:rPr lang="el-GR" sz="1000" b="0" i="0" dirty="0" err="1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Εφεσ</a:t>
            </a:r>
            <a:r>
              <a:rPr lang="el-GR" sz="1000" b="0" i="0" dirty="0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. δ' 4. Α' </a:t>
            </a:r>
            <a:r>
              <a:rPr lang="el-GR" sz="1000" b="0" i="0" dirty="0" err="1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Κορ</a:t>
            </a:r>
            <a:r>
              <a:rPr lang="el-GR" sz="1000" b="0" i="0" dirty="0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. ι' 17).</a:t>
            </a:r>
            <a:br>
              <a:rPr lang="el-GR" sz="1000" dirty="0"/>
            </a:br>
            <a:br>
              <a:rPr lang="el-GR" sz="1000" dirty="0"/>
            </a:br>
            <a:r>
              <a:rPr lang="el-GR" sz="1000" b="0" i="0" dirty="0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 Έτσι με τη θεία ευχαριστία, με τη μετοχή του ανθρώπου στη θεία Ζωή (</a:t>
            </a:r>
            <a:r>
              <a:rPr lang="el-GR" sz="1000" b="0" i="0" dirty="0" err="1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Ιωαν</a:t>
            </a:r>
            <a:r>
              <a:rPr lang="el-GR" sz="1000" b="0" i="0" dirty="0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l-GR" sz="1000" b="0" i="0" dirty="0" err="1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ιδ</a:t>
            </a:r>
            <a:r>
              <a:rPr lang="el-GR" sz="1000" b="0" i="0" dirty="0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' 6. Β' </a:t>
            </a:r>
            <a:r>
              <a:rPr lang="el-GR" sz="1000" b="0" i="0" dirty="0" err="1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Πέτρ</a:t>
            </a:r>
            <a:r>
              <a:rPr lang="el-GR" sz="1000" b="0" i="0" dirty="0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. α' 4), εκπληρώνεται ο σκοπός της θείας οικονομίας, δηλαδή η εν </a:t>
            </a:r>
            <a:r>
              <a:rPr lang="el-GR" sz="1000" b="0" i="0" dirty="0" err="1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Xριστώ</a:t>
            </a:r>
            <a:r>
              <a:rPr lang="el-GR" sz="1000" b="0" i="0" dirty="0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  κοινωνία, πού είναι η σωτηρία του ανθρώπου (</a:t>
            </a:r>
            <a:r>
              <a:rPr lang="el-GR" sz="1000" b="0" i="0" dirty="0" err="1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Ιωαν</a:t>
            </a:r>
            <a:r>
              <a:rPr lang="el-GR" sz="1000" b="0" i="0" dirty="0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. στ' 53-54. </a:t>
            </a:r>
            <a:r>
              <a:rPr lang="el-GR" sz="1000" b="0" i="0" dirty="0" err="1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ια</a:t>
            </a:r>
            <a:r>
              <a:rPr lang="el-GR" sz="1000" b="0" i="0" dirty="0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' 52. </a:t>
            </a:r>
            <a:r>
              <a:rPr lang="el-GR" sz="1000" b="0" i="0" dirty="0" err="1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ιζ</a:t>
            </a:r>
            <a:r>
              <a:rPr lang="el-GR" sz="1000" b="0" i="0" dirty="0">
                <a:solidFill>
                  <a:srgbClr val="656565"/>
                </a:solidFill>
                <a:effectLst/>
                <a:latin typeface="verdana" panose="020B0604030504040204" pitchFamily="34" charset="0"/>
              </a:rPr>
              <a:t>' 21-23).</a:t>
            </a:r>
            <a:endParaRPr lang="el-GR" sz="1100" dirty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226E8A2-C704-ED56-4BE9-462B9A908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7337-642E-41C0-A996-E878DE5B1E2D}" type="datetime1">
              <a:rPr lang="el-GR" smtClean="0"/>
              <a:t>4/10/2022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78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39A6DFB-A7D3-7415-07A0-583004661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ΠΡΟΣΦΩΡΟ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4E43EFD-D8A6-1BD8-D758-B2B0CC1B4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21D6-F633-492A-8060-B74549A20BB4}" type="datetime1">
              <a:rPr lang="el-GR" smtClean="0"/>
              <a:t>4/10/2022</a:t>
            </a:fld>
            <a:endParaRPr lang="en-US" dirty="0"/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94E83D41-82B0-7A01-0F26-04834B10A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16697"/>
            <a:ext cx="9492841" cy="3362873"/>
          </a:xfrm>
        </p:spPr>
        <p:txBody>
          <a:bodyPr>
            <a:normAutofit/>
          </a:bodyPr>
          <a:lstStyle/>
          <a:p>
            <a:r>
              <a:rPr lang="el-GR" sz="2000" b="0" i="0" dirty="0" err="1">
                <a:solidFill>
                  <a:srgbClr val="392F2C"/>
                </a:solidFill>
                <a:effectLst/>
                <a:latin typeface="Roboto Slab"/>
              </a:rPr>
              <a:t>Tο</a:t>
            </a:r>
            <a:r>
              <a:rPr lang="el-GR" sz="2000" b="0" i="0" dirty="0">
                <a:solidFill>
                  <a:srgbClr val="392F2C"/>
                </a:solidFill>
                <a:effectLst/>
                <a:latin typeface="Roboto Slab"/>
              </a:rPr>
              <a:t> ψωμί που προσφέρεται στην Θεία Ευχαριστία για να αγιαστεί και να γίνει Σώμα Χριστού ονομάζεται Ευλογία ή Προσφορά ή Πρόσφορο ή Αναφορά ή και σκέτη Λειτουργιά. Πρέπει να ζυμώνεται με επιμέλεια στο σπίτι με πίστη και ευλάβεια.</a:t>
            </a:r>
            <a:endParaRPr lang="el-GR" sz="2000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13FF2087-FDBA-644B-D4DB-CBF41F6A7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768" y="3761318"/>
            <a:ext cx="2254104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738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Οργανικό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Οργανικό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Οργανικ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TM02900743[[fn=Οργανικό]]</Template>
  <TotalTime>73</TotalTime>
  <Words>485</Words>
  <Application>Microsoft Office PowerPoint</Application>
  <PresentationFormat>Ευρεία οθόνη</PresentationFormat>
  <Paragraphs>7</Paragraphs>
  <Slides>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</vt:i4>
      </vt:variant>
    </vt:vector>
  </HeadingPairs>
  <TitlesOfParts>
    <vt:vector size="10" baseType="lpstr">
      <vt:lpstr>Arial</vt:lpstr>
      <vt:lpstr>Calibri</vt:lpstr>
      <vt:lpstr>Garamond</vt:lpstr>
      <vt:lpstr>Roboto Slab</vt:lpstr>
      <vt:lpstr>Tahoma</vt:lpstr>
      <vt:lpstr>verdana</vt:lpstr>
      <vt:lpstr>Οργανικό</vt:lpstr>
      <vt:lpstr>ΘΕΙΑ ΕΥΧΑΡΙΣΤΕΙΑ</vt:lpstr>
      <vt:lpstr>ΤΙ ΕΊΝΑΙ Η ΘΕΙΑ ΕΥΧΑΡΙΣΤΕΙΑ </vt:lpstr>
      <vt:lpstr>ΠΡΟΣΦΩΡΟ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ΘΕΙΑ ΕΥΧΑΡΙΣΤΕΙΑ</dc:title>
  <dc:creator>Nio Morfeas</dc:creator>
  <cp:lastModifiedBy>Nio Morfeas</cp:lastModifiedBy>
  <cp:revision>1</cp:revision>
  <dcterms:created xsi:type="dcterms:W3CDTF">2022-10-04T15:30:32Z</dcterms:created>
  <dcterms:modified xsi:type="dcterms:W3CDTF">2022-10-04T16:44:26Z</dcterms:modified>
</cp:coreProperties>
</file>