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85800" y="2130425"/>
            <a:ext cx="7772400" cy="1470025"/>
          </a:xfrm>
        </p:spPr>
        <p:txBody>
          <a:bodyPr/>
          <a:lstStyle/>
          <a:p>
            <a:r>
              <a:rPr lang="el-GR"/>
              <a:t>Στυλ κύριου τίτλου</a:t>
            </a:r>
            <a:endParaRPr lang="en-US"/>
          </a:p>
        </p:txBody>
      </p:sp>
      <p:sp>
        <p:nvSpPr>
          <p:cNvPr id="3" name="Υπότιτλος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814C4098-4EF0-4440-BFED-16218279072F}" type="datetimeFigureOut">
              <a:rPr lang="en-US" smtClean="0"/>
              <a:t>10/8/2022</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814C4098-4EF0-4440-BFED-16218279072F}" type="datetimeFigureOut">
              <a:rPr lang="en-US" smtClean="0"/>
              <a:t>10/8/2022</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6629400" y="274638"/>
            <a:ext cx="20574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814C4098-4EF0-4440-BFED-16218279072F}" type="datetimeFigureOut">
              <a:rPr lang="en-US" smtClean="0"/>
              <a:t>10/8/2022</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περιεχομένου 2"/>
          <p:cNvSpPr>
            <a:spLocks noGrp="1"/>
          </p:cNvSpPr>
          <p:nvPr>
            <p:ph idx="1" hasCustomPrompt="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814C4098-4EF0-4440-BFED-16218279072F}" type="datetimeFigureOut">
              <a:rPr lang="en-US" smtClean="0"/>
              <a:t>10/8/2022</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722313" y="4406900"/>
            <a:ext cx="77724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14C4098-4EF0-4440-BFED-16218279072F}" type="datetimeFigureOut">
              <a:rPr lang="en-US" smtClean="0"/>
              <a:t>10/8/2022</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περιεχομένου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814C4098-4EF0-4440-BFED-16218279072F}" type="datetimeFigureOut">
              <a:rPr lang="en-US" smtClean="0"/>
              <a:t>10/8/2022</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814C4098-4EF0-4440-BFED-16218279072F}" type="datetimeFigureOut">
              <a:rPr lang="en-US" smtClean="0"/>
              <a:t>10/8/2022</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814C4098-4EF0-4440-BFED-16218279072F}" type="datetimeFigureOut">
              <a:rPr lang="en-US" smtClean="0"/>
              <a:t>10/8/2022</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14C4098-4EF0-4440-BFED-16218279072F}" type="datetimeFigureOut">
              <a:rPr lang="en-US" smtClean="0"/>
              <a:t>10/8/2022</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57200" y="273050"/>
            <a:ext cx="3008313"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14C4098-4EF0-4440-BFED-16218279072F}" type="datetimeFigureOut">
              <a:rPr lang="en-US" smtClean="0"/>
              <a:t>10/8/2022</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792288" y="4800600"/>
            <a:ext cx="54864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14C4098-4EF0-4440-BFED-16218279072F}" type="datetimeFigureOut">
              <a:rPr lang="en-US" smtClean="0"/>
              <a:t>10/8/2022</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0137FEF1-6B20-41C5-85CA-0249D9E1C1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C4098-4EF0-4440-BFED-16218279072F}" type="datetimeFigureOut">
              <a:rPr lang="en-US" smtClean="0"/>
              <a:t>10/8/2022</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7FEF1-6B20-41C5-85CA-0249D9E1C1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467544" y="908720"/>
            <a:ext cx="3008313" cy="4691063"/>
          </a:xfrm>
          <a:ln>
            <a:solidFill>
              <a:srgbClr val="002060"/>
            </a:solidFill>
          </a:ln>
        </p:spPr>
        <p:txBody>
          <a:bodyPr/>
          <a:lstStyle/>
          <a:p>
            <a:endParaRPr lang="el-GR" dirty="0"/>
          </a:p>
          <a:p>
            <a:endParaRPr lang="el-GR" dirty="0"/>
          </a:p>
          <a:p>
            <a:endParaRPr lang="el-GR" dirty="0"/>
          </a:p>
          <a:p>
            <a:r>
              <a:rPr lang="el-GR" sz="1600" i="1" dirty="0"/>
              <a:t> </a:t>
            </a:r>
          </a:p>
        </p:txBody>
      </p:sp>
      <p:sp>
        <p:nvSpPr>
          <p:cNvPr id="7" name="Θέση περιεχομένου 6"/>
          <p:cNvSpPr>
            <a:spLocks noGrp="1"/>
          </p:cNvSpPr>
          <p:nvPr>
            <p:ph idx="1"/>
          </p:nvPr>
        </p:nvSpPr>
        <p:spPr>
          <a:xfrm>
            <a:off x="3887500" y="404664"/>
            <a:ext cx="5111750" cy="5853113"/>
          </a:xfrm>
          <a:ln>
            <a:solidFill>
              <a:srgbClr val="002060"/>
            </a:solidFill>
          </a:ln>
        </p:spPr>
        <p:txBody>
          <a:bodyPr/>
          <a:lstStyle/>
          <a:p>
            <a:pPr marL="0" indent="0" algn="ctr">
              <a:buNone/>
            </a:pPr>
            <a:r>
              <a:rPr lang="el-GR" dirty="0"/>
              <a:t>  </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76809"/>
            <a:ext cx="3454718" cy="430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3AB9D04C-652F-8152-2861-835DF957CF38}"/>
              </a:ext>
            </a:extLst>
          </p:cNvPr>
          <p:cNvSpPr/>
          <p:nvPr/>
        </p:nvSpPr>
        <p:spPr>
          <a:xfrm>
            <a:off x="436375" y="1988840"/>
            <a:ext cx="3070649" cy="1815882"/>
          </a:xfrm>
          <a:prstGeom prst="rect">
            <a:avLst/>
          </a:prstGeom>
          <a:noFill/>
        </p:spPr>
        <p:txBody>
          <a:bodyPr wrap="none" lIns="91440" tIns="45720" rIns="91440" bIns="45720">
            <a:spAutoFit/>
          </a:bodyPr>
          <a:lstStyle/>
          <a:p>
            <a:pPr marL="285750" indent="-285750" algn="ctr">
              <a:buFont typeface="Wingdings" panose="05000000000000000000" pitchFamily="2" charset="2"/>
              <a:buChar char="q"/>
            </a:pPr>
            <a:r>
              <a:rPr lang="el-GR" sz="1600" b="1" i="1" cap="none" spc="0" dirty="0">
                <a:ln w="0"/>
                <a:solidFill>
                  <a:srgbClr val="C00000"/>
                </a:solidFill>
                <a:effectLst>
                  <a:outerShdw blurRad="38100" dist="19050" dir="2700000" algn="tl" rotWithShape="0">
                    <a:schemeClr val="dk1">
                      <a:alpha val="40000"/>
                    </a:schemeClr>
                  </a:outerShdw>
                </a:effectLst>
              </a:rPr>
              <a:t>ΘΕΙΑ ΚΟΙΝΩΝΙΑ</a:t>
            </a:r>
          </a:p>
          <a:p>
            <a:pPr marL="285750" indent="-285750" algn="ctr">
              <a:buFont typeface="Wingdings" panose="05000000000000000000" pitchFamily="2" charset="2"/>
              <a:buChar char="q"/>
            </a:pPr>
            <a:endParaRPr lang="el-GR" sz="1600" b="1" cap="none" spc="0" dirty="0">
              <a:ln w="0"/>
              <a:solidFill>
                <a:srgbClr val="C00000"/>
              </a:solidFill>
              <a:effectLst>
                <a:outerShdw blurRad="38100" dist="19050" dir="2700000" algn="tl" rotWithShape="0">
                  <a:schemeClr val="dk1">
                    <a:alpha val="40000"/>
                  </a:schemeClr>
                </a:outerShdw>
              </a:effectLst>
            </a:endParaRPr>
          </a:p>
          <a:p>
            <a:pPr marL="285750" indent="-285750" algn="ctr">
              <a:buFont typeface="Wingdings" panose="05000000000000000000" pitchFamily="2" charset="2"/>
              <a:buChar char="q"/>
            </a:pPr>
            <a:endParaRPr lang="el-GR" sz="1600" b="1" cap="none" spc="0" dirty="0">
              <a:ln w="0"/>
              <a:solidFill>
                <a:srgbClr val="C00000"/>
              </a:solidFill>
              <a:effectLst>
                <a:outerShdw blurRad="38100" dist="19050" dir="2700000" algn="tl" rotWithShape="0">
                  <a:schemeClr val="dk1">
                    <a:alpha val="40000"/>
                  </a:schemeClr>
                </a:outerShdw>
              </a:effectLst>
            </a:endParaRPr>
          </a:p>
          <a:p>
            <a:pPr marL="285750" indent="-285750" algn="ctr">
              <a:buFont typeface="Wingdings" panose="05000000000000000000" pitchFamily="2" charset="2"/>
              <a:buChar char="q"/>
            </a:pPr>
            <a:r>
              <a:rPr lang="el-GR" sz="1600" b="1" i="1" cap="none" spc="0" dirty="0">
                <a:ln w="0"/>
                <a:solidFill>
                  <a:srgbClr val="C00000"/>
                </a:solidFill>
                <a:effectLst>
                  <a:outerShdw blurRad="38100" dist="19050" dir="2700000" algn="tl" rotWithShape="0">
                    <a:schemeClr val="dk1">
                      <a:alpha val="40000"/>
                    </a:schemeClr>
                  </a:outerShdw>
                </a:effectLst>
              </a:rPr>
              <a:t> ΨΩΜΙ ΤΗΣ ΕΚΚΛΗΣΙΑΣ          </a:t>
            </a:r>
          </a:p>
          <a:p>
            <a:pPr algn="ctr"/>
            <a:r>
              <a:rPr lang="el-GR" sz="1600" b="1" i="1" cap="none" spc="0" dirty="0">
                <a:ln w="0"/>
                <a:solidFill>
                  <a:srgbClr val="C00000"/>
                </a:solidFill>
                <a:effectLst>
                  <a:outerShdw blurRad="38100" dist="19050" dir="2700000" algn="tl" rotWithShape="0">
                    <a:schemeClr val="dk1">
                      <a:alpha val="40000"/>
                    </a:schemeClr>
                  </a:outerShdw>
                </a:effectLst>
              </a:rPr>
              <a:t>         ( ΑΝΤΙΔΩΡΟ )</a:t>
            </a:r>
          </a:p>
          <a:p>
            <a:pPr algn="ctr"/>
            <a:endParaRPr lang="el-GR" sz="1600" b="1" cap="none" spc="0" dirty="0">
              <a:ln w="0"/>
              <a:solidFill>
                <a:srgbClr val="C00000"/>
              </a:solidFill>
              <a:effectLst>
                <a:outerShdw blurRad="38100" dist="19050" dir="2700000" algn="tl" rotWithShape="0">
                  <a:schemeClr val="dk1">
                    <a:alpha val="40000"/>
                  </a:schemeClr>
                </a:outerShdw>
              </a:effectLst>
            </a:endParaRPr>
          </a:p>
          <a:p>
            <a:pPr marL="285750" indent="-285750" algn="ctr">
              <a:buFont typeface="Wingdings" panose="05000000000000000000" pitchFamily="2" charset="2"/>
              <a:buChar char="q"/>
            </a:pPr>
            <a:r>
              <a:rPr lang="el-GR" sz="1600" b="1" i="1" cap="none" spc="0" dirty="0">
                <a:ln w="0"/>
                <a:solidFill>
                  <a:srgbClr val="C00000"/>
                </a:solidFill>
                <a:effectLst>
                  <a:outerShdw blurRad="38100" dist="19050" dir="2700000" algn="tl" rotWithShape="0">
                    <a:schemeClr val="dk1">
                      <a:alpha val="40000"/>
                    </a:schemeClr>
                  </a:outerShdw>
                </a:effectLst>
              </a:rPr>
              <a:t> ΣΚΕΥΗ ΤΗΣ ΘΕΙΑΣ  ΚΟΙΝΩΝΙΑΣ</a:t>
            </a:r>
            <a:endParaRPr lang="el-GR" sz="1600" b="1" cap="none" spc="0" dirty="0">
              <a:ln w="0"/>
              <a:solidFill>
                <a:srgbClr val="C0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a:ln w="38100">
            <a:solidFill>
              <a:srgbClr val="002060"/>
            </a:solidFill>
          </a:ln>
        </p:spPr>
        <p:txBody>
          <a:bodyPr/>
          <a:lstStyle/>
          <a:p>
            <a:r>
              <a:rPr lang="el-GR" dirty="0"/>
              <a:t>ΤΑ ΣΚΕΥΗ ΤΗΣ ΘΕΙΑΣ ΚΟΙΝΩΝΙΑΣ</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53" y="1916832"/>
            <a:ext cx="6500813"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circle(in)">
                                      <p:cBhvr>
                                        <p:cTn id="14"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60798" y="404664"/>
            <a:ext cx="8352928" cy="3785652"/>
          </a:xfrm>
          <a:prstGeom prst="rect">
            <a:avLst/>
          </a:prstGeom>
        </p:spPr>
        <p:txBody>
          <a:bodyPr wrap="square">
            <a:spAutoFit/>
          </a:bodyPr>
          <a:lstStyle/>
          <a:p>
            <a:r>
              <a:rPr lang="el-GR" sz="2400" b="1" dirty="0"/>
              <a:t>Ιερά σκεύη</a:t>
            </a:r>
            <a:r>
              <a:rPr lang="el-GR" sz="2400" dirty="0"/>
              <a:t> ονομάζουμε κυρίως τα σκεύη αλλά και τα υφάσματα, που χρησιμοποιεί ο ιερέας (ή ο κληρικός γενικότερα) για την τέλεση της Θείας λειτουργίας και δεν επιτρέπεται να χρησιμοποιηθούν για άλλο σκοπό. Έτσι ονομάζονται, όμως, και τα σκεύη που χρησιμοποιούνται στις υπόλοιπες ιερές τελετές και λοιπές λειτουργικές ανάγκες.</a:t>
            </a:r>
          </a:p>
          <a:p>
            <a:r>
              <a:rPr lang="el-GR" sz="2400" dirty="0"/>
              <a:t>Σε όλες τις θρησκείες επικρατεί η αντίληψη ότι τα σκεύη τα οποία χρησιμοποιούνται για την λατρεία του Θεού είναι ιερά και είναι μόνο για ιερατική χρήση</a:t>
            </a:r>
            <a:r>
              <a:rPr lang="el-GR" sz="2400" baseline="30000" dirty="0"/>
              <a:t> </a:t>
            </a:r>
            <a:r>
              <a:rPr lang="el-GR" sz="2400" dirty="0"/>
              <a:t>και συνήθως φυλάσσονται στο ιερό του ναού στο σκευοφυλάκιο.</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65104"/>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randombar(horizont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332655"/>
            <a:ext cx="8712968" cy="3108543"/>
          </a:xfrm>
          <a:prstGeom prst="rect">
            <a:avLst/>
          </a:prstGeom>
        </p:spPr>
        <p:txBody>
          <a:bodyPr wrap="square">
            <a:spAutoFit/>
          </a:bodyPr>
          <a:lstStyle/>
          <a:p>
            <a:r>
              <a:rPr lang="el-GR" sz="4800" b="1" dirty="0"/>
              <a:t>Άγιο </a:t>
            </a:r>
            <a:r>
              <a:rPr lang="el-GR" sz="4800" b="1" dirty="0" err="1"/>
              <a:t>Ποτήριο</a:t>
            </a:r>
            <a:endParaRPr lang="el-GR" sz="4800" b="1" dirty="0"/>
          </a:p>
          <a:p>
            <a:endParaRPr lang="el-GR" dirty="0"/>
          </a:p>
          <a:p>
            <a:endParaRPr lang="el-GR" dirty="0"/>
          </a:p>
          <a:p>
            <a:r>
              <a:rPr lang="el-GR" sz="2800" dirty="0"/>
              <a:t>Είναι χρυσό ή ασημένιο ποτήρι, με γλυπτές παραστάσεις, στηρίζεται σε πλατιά βάση και χρησιμεύει για τη Θεία Κοινωνία. Μέσα σε αυτό αναμιγνύεται το κρασί με το νερό. Συμβολίζει το ποτήρι του Μυστικού Δείπνου.</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08821"/>
            <a:ext cx="4572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8780" y="254309"/>
            <a:ext cx="8655708" cy="3539430"/>
          </a:xfrm>
          <a:prstGeom prst="rect">
            <a:avLst/>
          </a:prstGeom>
        </p:spPr>
        <p:txBody>
          <a:bodyPr wrap="square">
            <a:spAutoFit/>
          </a:bodyPr>
          <a:lstStyle/>
          <a:p>
            <a:r>
              <a:rPr lang="el-GR" sz="4800" b="1" dirty="0"/>
              <a:t>Άγιος δίσκος ή δισκάριο</a:t>
            </a:r>
          </a:p>
          <a:p>
            <a:endParaRPr lang="el-GR" b="1" dirty="0"/>
          </a:p>
          <a:p>
            <a:endParaRPr lang="el-GR" b="1" dirty="0"/>
          </a:p>
          <a:p>
            <a:r>
              <a:rPr lang="el-GR" sz="2800" dirty="0"/>
              <a:t>Είναι μικρός στρογγυλός ασημένιος δίσκος, πάνω στον οποίο βάζει ο ιερέας τον άρτο κατά την τέλεση της Θείας Προθέσεως. Συμβολίζει τη φάτνη ή τον ουρανό. Με το Άγιο </a:t>
            </a:r>
            <a:r>
              <a:rPr lang="el-GR" sz="2800" dirty="0" err="1"/>
              <a:t>Ποτήριο</a:t>
            </a:r>
            <a:r>
              <a:rPr lang="el-GR" sz="2800" dirty="0"/>
              <a:t> αποτελούν το Δισκοπότηρο και σκεπάζονται με τον «αέρα».</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95158"/>
            <a:ext cx="3657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971" y="188640"/>
            <a:ext cx="8784976" cy="3847207"/>
          </a:xfrm>
          <a:prstGeom prst="rect">
            <a:avLst/>
          </a:prstGeom>
        </p:spPr>
        <p:txBody>
          <a:bodyPr wrap="square">
            <a:spAutoFit/>
          </a:bodyPr>
          <a:lstStyle/>
          <a:p>
            <a:r>
              <a:rPr lang="el-GR" sz="4800" b="1" dirty="0"/>
              <a:t>Αστερίσκος</a:t>
            </a:r>
          </a:p>
          <a:p>
            <a:endParaRPr lang="el-GR" sz="2800" b="1" dirty="0"/>
          </a:p>
          <a:p>
            <a:r>
              <a:rPr lang="el-GR" sz="2800" dirty="0"/>
              <a:t>Είναι μικρό ασημένιο σκεύος, που αποτελείται από δύο κυρτά ελάσματα τα οποία είναι ενωμένα στη μέση και ανοίγουν σταυρωτά. Τοποθετούνται στον άγιο δίσκο, για να μην ακουμπά το κάλυμμα στον άρτο. Συμβολίζει το λαμπρό αστέρι, που οδήγησε τους τρεις μάγους στη Βηθλεέμ.</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645024"/>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188640"/>
            <a:ext cx="8856984" cy="3416320"/>
          </a:xfrm>
          <a:prstGeom prst="rect">
            <a:avLst/>
          </a:prstGeom>
        </p:spPr>
        <p:txBody>
          <a:bodyPr wrap="square">
            <a:spAutoFit/>
          </a:bodyPr>
          <a:lstStyle/>
          <a:p>
            <a:r>
              <a:rPr lang="el-GR" sz="4800" b="1" dirty="0"/>
              <a:t>Τα Καλύμματα</a:t>
            </a:r>
          </a:p>
          <a:p>
            <a:endParaRPr lang="el-GR" sz="2800" b="1" dirty="0"/>
          </a:p>
          <a:p>
            <a:r>
              <a:rPr lang="el-GR" sz="2800" dirty="0"/>
              <a:t>Είναι δύο ισομεγέθη, σταυροειδή καλύμματα, με τα οποία καλύπτονται ο Δίσκος και το </a:t>
            </a:r>
            <a:r>
              <a:rPr lang="el-GR" sz="2800" dirty="0" err="1"/>
              <a:t>Ποτήριο</a:t>
            </a:r>
            <a:r>
              <a:rPr lang="el-GR" sz="2800" dirty="0"/>
              <a:t> κατά την Αγία Προσκομιδή. Το Κάλυμμα του Δίσκου συμβολίζει τα βρεφικά σπάργανα του Χριστού, ενώ το Κάλυμμα του </a:t>
            </a:r>
            <a:r>
              <a:rPr lang="el-GR" sz="2800" dirty="0" err="1"/>
              <a:t>Ποτηρίου</a:t>
            </a:r>
            <a:r>
              <a:rPr lang="el-GR" sz="2800" dirty="0"/>
              <a:t>, τα εντάφια σπάργανά Του.</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604960"/>
            <a:ext cx="3143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2626" y="117693"/>
            <a:ext cx="4923430" cy="6740307"/>
          </a:xfrm>
          <a:prstGeom prst="rect">
            <a:avLst/>
          </a:prstGeom>
        </p:spPr>
        <p:txBody>
          <a:bodyPr wrap="square">
            <a:spAutoFit/>
          </a:bodyPr>
          <a:lstStyle/>
          <a:p>
            <a:r>
              <a:rPr lang="el-GR" sz="4800" b="1" dirty="0"/>
              <a:t>Αήρ ή Αέρας</a:t>
            </a:r>
          </a:p>
          <a:p>
            <a:endParaRPr lang="el-GR" sz="4800" b="1" dirty="0"/>
          </a:p>
          <a:p>
            <a:r>
              <a:rPr lang="el-GR" sz="2800" dirty="0"/>
              <a:t>Είναι Ορθογώνιο </a:t>
            </a:r>
            <a:r>
              <a:rPr lang="el-GR" sz="2800" dirty="0" err="1"/>
              <a:t>Κάλλυμα</a:t>
            </a:r>
            <a:r>
              <a:rPr lang="el-GR" sz="2800" dirty="0"/>
              <a:t>, μεγαλύτερο από τα δύο προηγούμενα, με το οποίο καλύπτονται τα Τίμια Δώρα τόσο στην Ιερά Πρόθεση, όσο και στην Αγία Τράπεζα, αργότερα. Κατά την Μεγάλη Είσοδο, ο Αέρας φέρεται στην πλάτη του Ιερέα ή του Διακόνου (ή του Επισκόπου αν δεν παρίστανται ιερείς και διάκονοι).</a:t>
            </a: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80502"/>
            <a:ext cx="3214688"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0"/>
                                        <p:tgtEl>
                                          <p:spTgt spid="16386"/>
                                        </p:tgtEl>
                                      </p:cBhvr>
                                    </p:animEffect>
                                    <p:anim calcmode="lin" valueType="num">
                                      <p:cBhvr>
                                        <p:cTn id="15" dur="1000" fill="hold"/>
                                        <p:tgtEl>
                                          <p:spTgt spid="16386"/>
                                        </p:tgtEl>
                                        <p:attrNameLst>
                                          <p:attrName>ppt_x</p:attrName>
                                        </p:attrNameLst>
                                      </p:cBhvr>
                                      <p:tavLst>
                                        <p:tav tm="0">
                                          <p:val>
                                            <p:strVal val="#ppt_x"/>
                                          </p:val>
                                        </p:tav>
                                        <p:tav tm="100000">
                                          <p:val>
                                            <p:strVal val="#ppt_x"/>
                                          </p:val>
                                        </p:tav>
                                      </p:tavLst>
                                    </p:anim>
                                    <p:anim calcmode="lin" valueType="num">
                                      <p:cBhvr>
                                        <p:cTn id="16"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81127"/>
            <a:ext cx="3008313" cy="1162050"/>
          </a:xfrm>
          <a:ln>
            <a:solidFill>
              <a:srgbClr val="002060"/>
            </a:solidFill>
          </a:ln>
        </p:spPr>
        <p:txBody>
          <a:bodyPr>
            <a:normAutofit fontScale="90000"/>
          </a:bodyPr>
          <a:lstStyle/>
          <a:p>
            <a:pPr algn="ctr"/>
            <a:r>
              <a:rPr lang="el-GR" sz="2200" dirty="0"/>
              <a:t>ΤΜΗΜΑ: Β’2</a:t>
            </a:r>
            <a:br>
              <a:rPr lang="el-GR" sz="1400" dirty="0"/>
            </a:br>
            <a:r>
              <a:rPr lang="el-GR" dirty="0"/>
              <a:t>ΜΑΘΗΤΡΙΑ</a:t>
            </a:r>
            <a:r>
              <a:rPr lang="el-GR" sz="1400" dirty="0"/>
              <a:t>: </a:t>
            </a:r>
            <a:r>
              <a:rPr lang="el-GR" sz="1600" dirty="0"/>
              <a:t>ΝΤΑΓΙΑΝΤΗ ΙΦΙΓΕΝΕΙΑ</a:t>
            </a:r>
            <a:br>
              <a:rPr lang="el-GR" sz="1600" dirty="0"/>
            </a:br>
            <a:r>
              <a:rPr lang="el-GR" sz="1600" dirty="0"/>
              <a:t>2021-22</a:t>
            </a:r>
            <a:br>
              <a:rPr lang="el-GR" sz="1400" dirty="0"/>
            </a:br>
            <a:endParaRPr lang="en-US" sz="1400" dirty="0"/>
          </a:p>
        </p:txBody>
      </p:sp>
      <p:sp>
        <p:nvSpPr>
          <p:cNvPr id="6" name="Θέση κειμένου 5"/>
          <p:cNvSpPr>
            <a:spLocks noGrp="1"/>
          </p:cNvSpPr>
          <p:nvPr>
            <p:ph type="body" sz="half" idx="2"/>
          </p:nvPr>
        </p:nvSpPr>
        <p:spPr>
          <a:xfrm>
            <a:off x="467544" y="1772816"/>
            <a:ext cx="3008313" cy="4691063"/>
          </a:xfrm>
          <a:ln>
            <a:solidFill>
              <a:srgbClr val="002060"/>
            </a:solidFill>
          </a:ln>
        </p:spPr>
        <p:txBody>
          <a:bodyPr/>
          <a:lstStyle/>
          <a:p>
            <a:endParaRPr lang="el-GR" dirty="0"/>
          </a:p>
          <a:p>
            <a:endParaRPr lang="el-GR" dirty="0"/>
          </a:p>
          <a:p>
            <a:endParaRPr lang="el-GR" dirty="0"/>
          </a:p>
          <a:p>
            <a:endParaRPr lang="el-GR" dirty="0"/>
          </a:p>
          <a:p>
            <a:endParaRPr lang="el-GR" dirty="0"/>
          </a:p>
        </p:txBody>
      </p:sp>
      <p:sp>
        <p:nvSpPr>
          <p:cNvPr id="7" name="Θέση περιεχομένου 6"/>
          <p:cNvSpPr>
            <a:spLocks noGrp="1"/>
          </p:cNvSpPr>
          <p:nvPr>
            <p:ph idx="1"/>
          </p:nvPr>
        </p:nvSpPr>
        <p:spPr>
          <a:xfrm>
            <a:off x="3887500" y="404664"/>
            <a:ext cx="5111750" cy="5853113"/>
          </a:xfrm>
          <a:ln>
            <a:solidFill>
              <a:srgbClr val="002060"/>
            </a:solidFill>
          </a:ln>
        </p:spPr>
        <p:txBody>
          <a:bodyPr/>
          <a:lstStyle/>
          <a:p>
            <a:pPr marL="0" indent="0" algn="ctr">
              <a:buNone/>
            </a:pPr>
            <a:r>
              <a:rPr lang="el-GR" dirty="0"/>
              <a:t>  </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76809"/>
            <a:ext cx="3454718" cy="430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1EBD143-B39F-A5C5-088B-3C2046D6D31C}"/>
              </a:ext>
            </a:extLst>
          </p:cNvPr>
          <p:cNvPicPr>
            <a:picLocks noChangeAspect="1"/>
          </p:cNvPicPr>
          <p:nvPr/>
        </p:nvPicPr>
        <p:blipFill>
          <a:blip r:embed="rId3"/>
          <a:stretch>
            <a:fillRect/>
          </a:stretch>
        </p:blipFill>
        <p:spPr>
          <a:xfrm>
            <a:off x="674565" y="2894211"/>
            <a:ext cx="2594270" cy="2448272"/>
          </a:xfrm>
          <a:prstGeom prst="rect">
            <a:avLst/>
          </a:prstGeom>
        </p:spPr>
      </p:pic>
    </p:spTree>
    <p:extLst>
      <p:ext uri="{BB962C8B-B14F-4D97-AF65-F5344CB8AC3E}">
        <p14:creationId xmlns:p14="http://schemas.microsoft.com/office/powerpoint/2010/main" val="23051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2656"/>
            <a:ext cx="8229600" cy="1143000"/>
          </a:xfrm>
          <a:ln w="57150">
            <a:solidFill>
              <a:srgbClr val="002060"/>
            </a:solidFill>
          </a:ln>
        </p:spPr>
        <p:txBody>
          <a:bodyPr/>
          <a:lstStyle/>
          <a:p>
            <a:r>
              <a:rPr lang="el-GR" dirty="0"/>
              <a:t>ΘΕΙΑ ΚΟΙΝΩΝΙΑ</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76672"/>
            <a:ext cx="8229600" cy="1143000"/>
          </a:xfrm>
          <a:ln w="57150">
            <a:solidFill>
              <a:srgbClr val="002060"/>
            </a:solidFill>
          </a:ln>
        </p:spPr>
        <p:txBody>
          <a:bodyPr>
            <a:normAutofit/>
          </a:bodyPr>
          <a:lstStyle/>
          <a:p>
            <a:r>
              <a:rPr lang="el-GR" sz="4900" dirty="0"/>
              <a:t>Ιστορική Αναδρομή</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01" y="2132856"/>
            <a:ext cx="39814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159449"/>
            <a:ext cx="8640960" cy="3170099"/>
          </a:xfrm>
          <a:prstGeom prst="rect">
            <a:avLst/>
          </a:prstGeom>
        </p:spPr>
        <p:txBody>
          <a:bodyPr wrap="square">
            <a:spAutoFit/>
          </a:bodyPr>
          <a:lstStyle/>
          <a:p>
            <a:r>
              <a:rPr lang="el-GR" sz="2000" dirty="0"/>
              <a:t>Η </a:t>
            </a:r>
            <a:r>
              <a:rPr lang="el-GR" sz="2000" b="1" dirty="0"/>
              <a:t>Θεία Ευχαριστία</a:t>
            </a:r>
            <a:r>
              <a:rPr lang="el-GR" sz="2000" dirty="0"/>
              <a:t> ή </a:t>
            </a:r>
            <a:r>
              <a:rPr lang="el-GR" sz="2000" b="1" dirty="0"/>
              <a:t>Θεία Κοινωνία</a:t>
            </a:r>
            <a:r>
              <a:rPr lang="el-GR" sz="2000" dirty="0"/>
              <a:t> (άλλες ονομασίες: </a:t>
            </a:r>
            <a:r>
              <a:rPr lang="el-GR" sz="2000" b="1" dirty="0"/>
              <a:t>Αγία Κοινωνία</a:t>
            </a:r>
            <a:r>
              <a:rPr lang="el-GR" sz="2000" dirty="0"/>
              <a:t>, </a:t>
            </a:r>
            <a:r>
              <a:rPr lang="el-GR" sz="2000" b="1" dirty="0"/>
              <a:t>Θεία Μετάληψη</a:t>
            </a:r>
            <a:r>
              <a:rPr lang="el-GR" sz="2000" dirty="0"/>
              <a:t> ή το </a:t>
            </a:r>
            <a:r>
              <a:rPr lang="el-GR" sz="2000" b="1" dirty="0"/>
              <a:t>Δείπνο του Κυρίου</a:t>
            </a:r>
            <a:r>
              <a:rPr lang="el-GR" sz="2000" dirty="0"/>
              <a:t>) αποτελεί το κυρίαρχο Μυστήριο ή τελετή πολλών Χριστιανικών εκκλησιών. Κατά τη χριστιανική παράδοση αποτελεί </a:t>
            </a:r>
            <a:r>
              <a:rPr lang="el-GR" sz="2000" dirty="0" err="1"/>
              <a:t>θεοσύστατο</a:t>
            </a:r>
            <a:r>
              <a:rPr lang="el-GR" sz="2000" dirty="0"/>
              <a:t> μυστήριο, διότι στον </a:t>
            </a:r>
            <a:r>
              <a:rPr lang="el-GR" sz="2000" dirty="0">
                <a:solidFill>
                  <a:schemeClr val="bg2">
                    <a:lumMod val="10000"/>
                  </a:schemeClr>
                </a:solidFill>
              </a:rPr>
              <a:t>Μυστικό δείπνο</a:t>
            </a:r>
            <a:r>
              <a:rPr lang="el-GR" sz="2000" dirty="0"/>
              <a:t> ο Ιησούς προεικόνισε το Μυστήριο, όπως περιγράφεται χαρακτηριστικά στο κατά Ματθαίον </a:t>
            </a:r>
            <a:r>
              <a:rPr lang="el-GR" sz="2000" dirty="0" err="1"/>
              <a:t>Ευαγγέλιον</a:t>
            </a:r>
            <a:r>
              <a:rPr lang="el-GR" sz="2000" dirty="0"/>
              <a:t>. Η Θεία Κοινωνία μεταλαμβάνεται συνήθως με ψωμί και κρασί, τα οποία συμβολίζουν ή μεταβάλλονται σε Σώμα και Αίμα Χριστού ή μετουσιώνονται ή </a:t>
            </a:r>
            <a:r>
              <a:rPr lang="el-GR" sz="2000" dirty="0" err="1"/>
              <a:t>συμμετουσιώνονται</a:t>
            </a:r>
            <a:r>
              <a:rPr lang="el-GR" sz="2000" baseline="30000" dirty="0"/>
              <a:t> </a:t>
            </a:r>
            <a:r>
              <a:rPr lang="el-GR" sz="2000" dirty="0"/>
              <a:t>σε σώμα και αίμα Χριστού. Αυτός που μεταλαμβάνει τη Θεία Κοινωνία συμμετέχοντας στο μυστήριο, συμμετέχει στο κοινό σώμα της εκάστοτε εκκλησίας.</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758" y="3645024"/>
            <a:ext cx="4000500" cy="27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21226" y="332656"/>
            <a:ext cx="8743262" cy="3416320"/>
          </a:xfrm>
          <a:prstGeom prst="rect">
            <a:avLst/>
          </a:prstGeom>
        </p:spPr>
        <p:txBody>
          <a:bodyPr wrap="square">
            <a:spAutoFit/>
          </a:bodyPr>
          <a:lstStyle/>
          <a:p>
            <a:r>
              <a:rPr lang="el-GR" sz="2400" dirty="0"/>
              <a:t>Στη χριστιανική εκκλησία του 1ου αιώνα ο όρος ευχαριστία δεν είχε την ειδική έννοια που του αποδόθηκε αργότερα, αλλά σήμαινε «απόδοση ευχαριστιών, ευγνωμοσύνη», αλλά και ευχαριστήρια προσευχή προς τον Θεό. Κατά τα πρώτα αποστολικά χρόνια η Θεία Ευχαριστία αποτελούσε το κέντρο της λατρευτικής ζωής των Χριστιανών. Με αυτή συνδέονταν όλες οι άλλες λατρευτικές και πνευματικές εκδηλώσεις της εκκλησίας. Στη Θεία Ευχαριστία συμμετείχαν όσοι ήσαν βαπτισμένοι, ενώ συνδυαζόταν με κοινή εστίαση των πιστών, τις λεγόμενες «αγάπες». </a:t>
            </a:r>
            <a:endParaRPr lang="en-US" sz="24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085" y="4149080"/>
            <a:ext cx="3209544" cy="240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ircle(in)">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3000" y="332656"/>
            <a:ext cx="8396316" cy="2677656"/>
          </a:xfrm>
          <a:prstGeom prst="rect">
            <a:avLst/>
          </a:prstGeom>
        </p:spPr>
        <p:txBody>
          <a:bodyPr wrap="square">
            <a:spAutoFit/>
          </a:bodyPr>
          <a:lstStyle/>
          <a:p>
            <a:r>
              <a:rPr lang="el-GR" sz="2400" dirty="0"/>
              <a:t>Με βάση την Καινή Διαθήκη η Θεία Ευχαριστία τελείτο συνήθως σε ιδιωτικές κατοικίες. Το εκκλησιαστικό γεγονός τελούνταν με συμμετοχή όλων των πιστών της εκάστοτε τοπικής εκκλησίας, με εξαίρεση ορισμένων </a:t>
            </a:r>
            <a:r>
              <a:rPr lang="el-GR" sz="2400" dirty="0" err="1"/>
              <a:t>ιουδαιοχριστιανικών</a:t>
            </a:r>
            <a:r>
              <a:rPr lang="el-GR" sz="2400" dirty="0"/>
              <a:t> ομάδων της Μικράς Ασίας. Η Θεία Ευχαριστία περιείχε «κλάση» του άρτου, την «ευλογία» του </a:t>
            </a:r>
            <a:r>
              <a:rPr lang="el-GR" sz="2400" dirty="0" err="1"/>
              <a:t>ποτηρίου</a:t>
            </a:r>
            <a:r>
              <a:rPr lang="el-GR" sz="2400" dirty="0"/>
              <a:t>, αλλά και κατήχηση με ανάγνωση γραφών, προφητείες, προσευχές και ύμνους</a:t>
            </a:r>
            <a:r>
              <a:rPr lang="el-GR" sz="1600" dirty="0"/>
              <a:t>. </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57" y="3387888"/>
            <a:ext cx="5931312" cy="31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76672"/>
            <a:ext cx="8229600" cy="1143000"/>
          </a:xfrm>
          <a:ln w="38100">
            <a:solidFill>
              <a:srgbClr val="002060"/>
            </a:solidFill>
          </a:ln>
        </p:spPr>
        <p:txBody>
          <a:bodyPr>
            <a:noAutofit/>
          </a:bodyPr>
          <a:lstStyle/>
          <a:p>
            <a:r>
              <a:rPr lang="el-GR" sz="3600" dirty="0"/>
              <a:t>ΤΟ ΨΩΜΙ ΤΗΣ ΕΚΚΛΗΣΙΑΣ</a:t>
            </a:r>
            <a:br>
              <a:rPr lang="el-GR" sz="3600" dirty="0"/>
            </a:br>
            <a:r>
              <a:rPr lang="el-GR" sz="3600" dirty="0"/>
              <a:t>( ΑΝΤΙΔΩΡΟ )</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48880"/>
            <a:ext cx="6000750" cy="367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circle(in)">
                                      <p:cBhvr>
                                        <p:cTn id="1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351784"/>
            <a:ext cx="8604448" cy="2677656"/>
          </a:xfrm>
          <a:prstGeom prst="rect">
            <a:avLst/>
          </a:prstGeom>
        </p:spPr>
        <p:txBody>
          <a:bodyPr wrap="square">
            <a:spAutoFit/>
          </a:bodyPr>
          <a:lstStyle/>
          <a:p>
            <a:r>
              <a:rPr lang="el-GR" sz="2400" dirty="0"/>
              <a:t>Το </a:t>
            </a:r>
            <a:r>
              <a:rPr lang="el-GR" sz="2400" dirty="0" err="1"/>
              <a:t>Αντίδωρον</a:t>
            </a:r>
            <a:r>
              <a:rPr lang="el-GR" sz="2400" dirty="0"/>
              <a:t> είναι ευλογημένος άρτος που βγαίνει από τα πρόσφορα που </a:t>
            </a:r>
            <a:r>
              <a:rPr lang="el-GR" sz="2400" dirty="0" err="1"/>
              <a:t>προσεκόμισαν</a:t>
            </a:r>
            <a:r>
              <a:rPr lang="el-GR" sz="2400" dirty="0"/>
              <a:t> και προσέφεραν οι πιστοί, προκειμένου να τελεσθεί η Θεία Λειτουργία (γι’ αυτό και ονομασία πρόσφορο, από το ρήμα προσφέρω). Κατά την ώρα που γίνεται η ακολουθία της προσκομιδής προφέρονται άρτοι (πρόσφορα), συνήθως τρία ή πέντε για να εξαχθούν οι μερίδες των εννέα ταγμάτων.</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92" y="3376335"/>
            <a:ext cx="5074920" cy="30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79512" y="260648"/>
            <a:ext cx="8676456" cy="3416320"/>
          </a:xfrm>
          <a:prstGeom prst="rect">
            <a:avLst/>
          </a:prstGeom>
        </p:spPr>
        <p:txBody>
          <a:bodyPr wrap="square">
            <a:spAutoFit/>
          </a:bodyPr>
          <a:lstStyle/>
          <a:p>
            <a:r>
              <a:rPr lang="el-GR" sz="2400" dirty="0"/>
              <a:t>Ο ιερέας όταν μοιράζει το Αντίδωρο στους πιστούς λέει την ευχή: «Ευλογία Κυρίου και έλεος </a:t>
            </a:r>
            <a:r>
              <a:rPr lang="el-GR" sz="2400" dirty="0" err="1"/>
              <a:t>έλθοι</a:t>
            </a:r>
            <a:r>
              <a:rPr lang="el-GR" sz="2400" dirty="0"/>
              <a:t> επί σε», σε κάθε χριστιανό που προσέρχεται. Και με την ευχή αυτή προσφέρει μία ακόμη ευλογία, στις άλλες δύο που είναι αυτό τούτο το Αντίδωρο και ο ασπασμός του χεριού του. Πολλοί πιστοί ζητούν, κατά την στιγμή που λαμβάνουν την προσωπική τους μερίδα Αντιδώρου από τον Ιερέα, να λάβουν και άλλα περισσότερα Αντίδωρα γιατί θέλουν να μεταλαμβάνουν από αυτό όλες τις ημέρες της εβδομάδας που δεν μπορούν να μετέχουν στην Εκκλησία.</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33056"/>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793</Words>
  <Application>Microsoft Office PowerPoint</Application>
  <PresentationFormat>On-screen Show (4:3)</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Θέμα του Office</vt:lpstr>
      <vt:lpstr>PowerPoint Presentation</vt:lpstr>
      <vt:lpstr>ΘΕΙΑ ΚΟΙΝΩΝΙΑ</vt:lpstr>
      <vt:lpstr>Ιστορική Αναδρομή</vt:lpstr>
      <vt:lpstr>PowerPoint Presentation</vt:lpstr>
      <vt:lpstr>PowerPoint Presentation</vt:lpstr>
      <vt:lpstr>PowerPoint Presentation</vt:lpstr>
      <vt:lpstr>ΤΟ ΨΩΜΙ ΤΗΣ ΕΚΚΛΗΣΙΑΣ ( ΑΝΤΙΔΩΡΟ )</vt:lpstr>
      <vt:lpstr>PowerPoint Presentation</vt:lpstr>
      <vt:lpstr>PowerPoint Presentation</vt:lpstr>
      <vt:lpstr>ΤΑ ΣΚΕΥΗ ΤΗΣ ΘΕΙΑΣ ΚΟΙΝΩΝΙΑΣ</vt:lpstr>
      <vt:lpstr>PowerPoint Presentation</vt:lpstr>
      <vt:lpstr>PowerPoint Presentation</vt:lpstr>
      <vt:lpstr>PowerPoint Presentation</vt:lpstr>
      <vt:lpstr>PowerPoint Presentation</vt:lpstr>
      <vt:lpstr>PowerPoint Presentation</vt:lpstr>
      <vt:lpstr>PowerPoint Presentation</vt:lpstr>
      <vt:lpstr>ΤΜΗΜΑ: Β’2 ΜΑΘΗΤΡΙΑ: ΝΤΑΓΙΑΝΤΗ ΙΦΙΓΕΝΕΙΑ 2021-22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Β’2   ΜΑΘΗΤΡΙΑ: ΝΤΑΓΙΑΝΤΗ ΙΦΙΓΕΝΕΙΑ</dc:title>
  <dc:creator>Katerina</dc:creator>
  <cp:lastModifiedBy>Paris</cp:lastModifiedBy>
  <cp:revision>15</cp:revision>
  <dcterms:created xsi:type="dcterms:W3CDTF">2022-09-27T12:37:00Z</dcterms:created>
  <dcterms:modified xsi:type="dcterms:W3CDTF">2022-10-08T16:48:32Z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5E2335F9088E4D4D808BCD4E4A1393AF</vt:lpwstr>
  </property>
  <property fmtid="{D5CDD505-2E9C-101B-9397-08002B2CF9AE}" pid="3" name="KSOProductBuildVer">
    <vt:lpwstr>1033-11.2.0.11341</vt:lpwstr>
  </property>
</Properties>
</file>