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3" autoAdjust="0"/>
    <p:restoredTop sz="94660"/>
  </p:normalViewPr>
  <p:slideViewPr>
    <p:cSldViewPr>
      <p:cViewPr varScale="1">
        <p:scale>
          <a:sx n="74" d="100"/>
          <a:sy n="74" d="100"/>
        </p:scale>
        <p:origin x="-99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0650B84-73D0-4F11-8B0B-94837907AFB4}" type="datetimeFigureOut">
              <a:rPr lang="el-GR" smtClean="0"/>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0A255249-5FE5-4EA8-AA70-A877D35D7EB3}" type="slidenum">
              <a:rPr lang="el-GR" smtClean="0"/>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025"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0A255249-5FE5-4EA8-AA70-A877D35D7EB3}"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50B84-73D0-4F11-8B0B-94837907AFB4}"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650B84-73D0-4F11-8B0B-94837907AFB4}"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650B84-73D0-4F11-8B0B-94837907AFB4}"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50B84-73D0-4F11-8B0B-94837907AFB4}"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50B84-73D0-4F11-8B0B-94837907AFB4}"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p:txBody>
          <a:bodyPr/>
          <a:lstStyle/>
          <a:p>
            <a:fld id="{70650B84-73D0-4F11-8B0B-94837907AFB4}"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0650B84-73D0-4F11-8B0B-94837907AFB4}" type="datetimeFigureOut">
              <a:rPr lang="el-GR" smtClean="0"/>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A255249-5FE5-4EA8-AA70-A877D35D7EB3}"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panose="05020102010507070707"/>
        <a:buChar char=""/>
        <a:defRPr kumimoji="0" sz="2800" kern="1200">
          <a:solidFill>
            <a:schemeClr val="tx1"/>
          </a:solidFill>
          <a:latin typeface="+mn-lt"/>
          <a:ea typeface="+mn-ea"/>
          <a:cs typeface="+mn-cs"/>
        </a:defRPr>
      </a:lvl1pPr>
      <a:lvl2pPr marL="868680" indent="-283210" algn="l" rtl="0" eaLnBrk="1" latinLnBrk="0" hangingPunct="1">
        <a:spcBef>
          <a:spcPct val="20000"/>
        </a:spcBef>
        <a:buClr>
          <a:schemeClr val="tx1"/>
        </a:buClr>
        <a:buSzPct val="80000"/>
        <a:buFont typeface="Wingdings 2" panose="05020102010507070707"/>
        <a:buChar char=""/>
        <a:defRPr kumimoji="0" sz="2400" kern="1200">
          <a:solidFill>
            <a:schemeClr val="tx1"/>
          </a:solidFill>
          <a:latin typeface="+mn-lt"/>
          <a:ea typeface="+mn-ea"/>
          <a:cs typeface="+mn-cs"/>
        </a:defRPr>
      </a:lvl2pPr>
      <a:lvl3pPr marL="1134110" indent="-228600" algn="l" rtl="0" eaLnBrk="1" latinLnBrk="0" hangingPunct="1">
        <a:spcBef>
          <a:spcPct val="20000"/>
        </a:spcBef>
        <a:buClr>
          <a:schemeClr val="tx1"/>
        </a:buClr>
        <a:buSzPct val="95000"/>
        <a:buFont typeface="Wingdings" panose="05000000000000000000"/>
        <a:buChar char=""/>
        <a:defRPr kumimoji="0" sz="2200" kern="1200">
          <a:solidFill>
            <a:schemeClr val="tx1"/>
          </a:solidFill>
          <a:latin typeface="+mn-lt"/>
          <a:ea typeface="+mn-ea"/>
          <a:cs typeface="+mn-cs"/>
        </a:defRPr>
      </a:lvl3pPr>
      <a:lvl4pPr marL="1353185" indent="-182880" algn="l" rtl="0" eaLnBrk="1" latinLnBrk="0" hangingPunct="1">
        <a:spcBef>
          <a:spcPct val="20000"/>
        </a:spcBef>
        <a:buClr>
          <a:schemeClr val="tx1"/>
        </a:buClr>
        <a:buSzPct val="100000"/>
        <a:buFont typeface="Wingdings 3" panose="05040102010807070707"/>
        <a:buChar char=""/>
        <a:defRPr kumimoji="0" sz="2000" kern="1200">
          <a:solidFill>
            <a:schemeClr val="tx1"/>
          </a:solidFill>
          <a:latin typeface="+mn-lt"/>
          <a:ea typeface="+mn-ea"/>
          <a:cs typeface="+mn-cs"/>
        </a:defRPr>
      </a:lvl4pPr>
      <a:lvl5pPr marL="1545590" indent="-182880" algn="l" rtl="0" eaLnBrk="1" latinLnBrk="0" hangingPunct="1">
        <a:spcBef>
          <a:spcPct val="20000"/>
        </a:spcBef>
        <a:buClr>
          <a:schemeClr val="tx1"/>
        </a:buClr>
        <a:buFont typeface="Wingdings 2" panose="05020102010507070707"/>
        <a:buChar char=""/>
        <a:defRPr kumimoji="0" sz="2000" kern="1200">
          <a:solidFill>
            <a:schemeClr val="tx1"/>
          </a:solidFill>
          <a:latin typeface="+mn-lt"/>
          <a:ea typeface="+mn-ea"/>
          <a:cs typeface="+mn-cs"/>
        </a:defRPr>
      </a:lvl5pPr>
      <a:lvl6pPr marL="1764665" indent="-182880" algn="l" rtl="0" eaLnBrk="1" latinLnBrk="0" hangingPunct="1">
        <a:spcBef>
          <a:spcPct val="20000"/>
        </a:spcBef>
        <a:buClr>
          <a:schemeClr val="tx1"/>
        </a:buClr>
        <a:buFont typeface="Wingdings 3" panose="05040102010807070707"/>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panose="05020102010507070707"/>
        <a:buChar char=""/>
        <a:defRPr kumimoji="0" sz="1600" kern="1200">
          <a:solidFill>
            <a:schemeClr val="tx1"/>
          </a:solidFill>
          <a:latin typeface="+mn-lt"/>
          <a:ea typeface="+mn-ea"/>
          <a:cs typeface="+mn-cs"/>
        </a:defRPr>
      </a:lvl7pPr>
      <a:lvl8pPr marL="2167255" indent="-182880" algn="l" rtl="0" eaLnBrk="1" latinLnBrk="0" hangingPunct="1">
        <a:spcBef>
          <a:spcPct val="20000"/>
        </a:spcBef>
        <a:buClr>
          <a:schemeClr val="tx1"/>
        </a:buClr>
        <a:buFont typeface="Wingdings 2" panose="05020102010507070707"/>
        <a:buChar char=""/>
        <a:defRPr kumimoji="0" sz="1400" kern="1200">
          <a:solidFill>
            <a:schemeClr val="tx1"/>
          </a:solidFill>
          <a:latin typeface="+mn-lt"/>
          <a:ea typeface="+mn-ea"/>
          <a:cs typeface="+mn-cs"/>
        </a:defRPr>
      </a:lvl8pPr>
      <a:lvl9pPr marL="2368550" indent="-182880" algn="l" rtl="0" eaLnBrk="1" latinLnBrk="0" hangingPunct="1">
        <a:spcBef>
          <a:spcPct val="20000"/>
        </a:spcBef>
        <a:buClr>
          <a:schemeClr val="tx1"/>
        </a:buClr>
        <a:buFont typeface="Wingdings 2" panose="05020102010507070707"/>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ΑΠΟΣΤΟΛΟΣ ΠΑΥΛΟΣ </a:t>
            </a:r>
            <a:endParaRPr lang="el-GR" dirty="0"/>
          </a:p>
        </p:txBody>
      </p:sp>
      <p:sp>
        <p:nvSpPr>
          <p:cNvPr id="3" name="Subtitle 2"/>
          <p:cNvSpPr>
            <a:spLocks noGrp="1"/>
          </p:cNvSpPr>
          <p:nvPr>
            <p:ph type="subTitle" idx="1"/>
          </p:nvPr>
        </p:nvSpPr>
        <p:spPr>
          <a:xfrm>
            <a:off x="1371600" y="3962400"/>
            <a:ext cx="6400800" cy="1752600"/>
          </a:xfrm>
        </p:spPr>
        <p:txBody>
          <a:bodyPr>
            <a:normAutofit/>
          </a:bodyPr>
          <a:lstStyle/>
          <a:p>
            <a:r>
              <a:rPr lang="el-GR" sz="2000" dirty="0" smtClean="0"/>
              <a:t>ΜΕΛΙΝΑ ΚΑΤΣΙΔΗΜΑ Β1</a:t>
            </a:r>
            <a:endParaRPr lang="el-GR" sz="2000" dirty="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ΒΙΟΓΡΑΦΙΑ</a:t>
            </a:r>
            <a:endParaRPr lang="el-GR" dirty="0"/>
          </a:p>
        </p:txBody>
      </p:sp>
      <p:pic>
        <p:nvPicPr>
          <p:cNvPr id="5" name="Content Placeholder 4" descr="345px-Saint_Paul_in_Holy_Stavronikita_Monastery.jpg"/>
          <p:cNvPicPr>
            <a:picLocks noGrp="1" noChangeAspect="1"/>
          </p:cNvPicPr>
          <p:nvPr>
            <p:ph sz="half" idx="1"/>
          </p:nvPr>
        </p:nvPicPr>
        <p:blipFill>
          <a:blip r:embed="rId1" cstate="print"/>
          <a:stretch>
            <a:fillRect/>
          </a:stretch>
        </p:blipFill>
        <p:spPr>
          <a:xfrm>
            <a:off x="899160" y="1897221"/>
            <a:ext cx="3154680" cy="393192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85000" lnSpcReduction="20000"/>
          </a:bodyPr>
          <a:lstStyle/>
          <a:p>
            <a:r>
              <a:rPr lang="el-GR" dirty="0" smtClean="0"/>
              <a:t>Ο </a:t>
            </a:r>
            <a:r>
              <a:rPr lang="el-GR" b="1" dirty="0" smtClean="0"/>
              <a:t>Απόστολος Παύλος</a:t>
            </a:r>
            <a:r>
              <a:rPr lang="el-GR" dirty="0" smtClean="0"/>
              <a:t>, γνωστός στον δυτικό κόσμο και ως </a:t>
            </a:r>
            <a:r>
              <a:rPr lang="el-GR" b="1" dirty="0" smtClean="0"/>
              <a:t>Άγιος Παύλος</a:t>
            </a:r>
            <a:r>
              <a:rPr lang="el-GR" dirty="0" smtClean="0"/>
              <a:t> γεννηθείς ως </a:t>
            </a:r>
            <a:r>
              <a:rPr lang="el-GR" b="1" dirty="0" smtClean="0"/>
              <a:t>Σαούλ</a:t>
            </a:r>
            <a:r>
              <a:rPr lang="el-GR" dirty="0" smtClean="0"/>
              <a:t> </a:t>
            </a:r>
            <a:r>
              <a:rPr lang="el-GR" dirty="0" smtClean="0"/>
              <a:t>ήταν </a:t>
            </a:r>
            <a:r>
              <a:rPr lang="el-GR" dirty="0" smtClean="0"/>
              <a:t>Απόστολος και συγγραφέας των μισών περίπου βιβλίων της Καινής Διαθήκης. Ήταν μία από τις σπουδαιότερες προσωπικότητες της πρώιμης εποχής του Χριστιανισμού, υποστηρικτής της παγκοσμιότητας της Διδασκαλίας Του Ιησού. Για τον λόγο αυτό, έλαβε το όνομα </a:t>
            </a:r>
            <a:r>
              <a:rPr lang="el-GR" i="1" dirty="0" smtClean="0"/>
              <a:t>«</a:t>
            </a:r>
            <a:r>
              <a:rPr lang="el-GR" i="1" dirty="0" err="1" smtClean="0"/>
              <a:t>Ἀπόστολος</a:t>
            </a:r>
            <a:r>
              <a:rPr lang="el-GR" i="1" dirty="0" smtClean="0"/>
              <a:t> </a:t>
            </a:r>
            <a:r>
              <a:rPr lang="el-GR" i="1" dirty="0" err="1" smtClean="0"/>
              <a:t>τῶν</a:t>
            </a:r>
            <a:r>
              <a:rPr lang="el-GR" i="1" dirty="0" smtClean="0"/>
              <a:t> </a:t>
            </a:r>
            <a:r>
              <a:rPr lang="el-GR" i="1" dirty="0" err="1" smtClean="0"/>
              <a:t>ἐθνῶν</a:t>
            </a:r>
            <a:r>
              <a:rPr lang="el-GR" i="1" dirty="0" smtClean="0"/>
              <a:t>».</a:t>
            </a:r>
            <a:endParaRPr lang="el-GR"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ΟΡΑΜΑ</a:t>
            </a:r>
            <a:endParaRPr lang="el-GR" dirty="0"/>
          </a:p>
        </p:txBody>
      </p:sp>
      <p:pic>
        <p:nvPicPr>
          <p:cNvPr id="5" name="Content Placeholder 4" descr="images.jpg"/>
          <p:cNvPicPr>
            <a:picLocks noGrp="1" noChangeAspect="1"/>
          </p:cNvPicPr>
          <p:nvPr>
            <p:ph sz="half" idx="1"/>
          </p:nvPr>
        </p:nvPicPr>
        <p:blipFill>
          <a:blip r:embed="rId1" cstate="print"/>
          <a:stretch>
            <a:fillRect/>
          </a:stretch>
        </p:blipFill>
        <p:spPr>
          <a:xfrm>
            <a:off x="914400" y="1905000"/>
            <a:ext cx="3505200" cy="350520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85000" lnSpcReduction="10000"/>
          </a:bodyPr>
          <a:lstStyle/>
          <a:p>
            <a:r>
              <a:rPr lang="el-GR" dirty="0" smtClean="0"/>
              <a:t>Ο Παύλος ήταν φανατικός διώχτης των Χριστιανών. Όταν πήγαινε προς τη Δαμασκό είδε ένα δυνατό φως το οποίο του έλεγε: Σαούλ, γιατί με καταδιώκεις; Ο Παύλος ρώτησε τη φωνή ποιος ήταν και η φωνή του απάντησε ότι ήταν ο Ιησούς ο Ναζωραίος. Του είπε να πάει στη Δαμασκό όπου θα συναντήσει τον </a:t>
            </a:r>
            <a:r>
              <a:rPr lang="el-GR" dirty="0" err="1" smtClean="0"/>
              <a:t>Ανανία</a:t>
            </a:r>
            <a:r>
              <a:rPr lang="el-GR" dirty="0" smtClean="0"/>
              <a:t> ο οποίος θα του πει το τι του επιφυλάσσει ο Θεός. </a:t>
            </a:r>
            <a:endParaRPr lang="el-GR"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ΟΡΑΜΑ</a:t>
            </a:r>
            <a:endParaRPr lang="el-GR" dirty="0"/>
          </a:p>
        </p:txBody>
      </p:sp>
      <p:pic>
        <p:nvPicPr>
          <p:cNvPr id="5" name="Content Placeholder 4" descr="imagesΞ.jpg"/>
          <p:cNvPicPr>
            <a:picLocks noGrp="1" noChangeAspect="1"/>
          </p:cNvPicPr>
          <p:nvPr>
            <p:ph sz="half" idx="1"/>
          </p:nvPr>
        </p:nvPicPr>
        <p:blipFill>
          <a:blip r:embed="rId1" cstate="print"/>
          <a:stretch>
            <a:fillRect/>
          </a:stretch>
        </p:blipFill>
        <p:spPr>
          <a:xfrm>
            <a:off x="1371600" y="1828800"/>
            <a:ext cx="2819400" cy="3968045"/>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lstStyle/>
          <a:p>
            <a:r>
              <a:rPr lang="el-GR" dirty="0" smtClean="0"/>
              <a:t>Ο Παύλος τυφλώθηκε από το φως, όμως οι άνθρωποι που ήταν γύρω του τον οδήγησαν στη Δαμασκό. Εκεί συνάντησε τον </a:t>
            </a:r>
            <a:r>
              <a:rPr lang="el-GR" dirty="0" err="1" smtClean="0"/>
              <a:t>Ανανία</a:t>
            </a:r>
            <a:r>
              <a:rPr lang="el-GR" dirty="0" smtClean="0"/>
              <a:t> ο οποίος του είπε να βαπτιστεί και να διαδώσει σε ολόκληρο τον κόσμο αυτό που είδε και άκουσε.</a:t>
            </a:r>
            <a:endParaRPr lang="el-GR" dirty="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1</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77500" lnSpcReduction="20000"/>
          </a:bodyPr>
          <a:lstStyle/>
          <a:p>
            <a:r>
              <a:rPr lang="el-GR" dirty="0" smtClean="0"/>
              <a:t>Το ταξίδι αυτό αρχίζει από την Αντιόχεια και περιλαμβάνει την Κύπρο και ακολούθως τις πόλεις της </a:t>
            </a:r>
            <a:r>
              <a:rPr lang="el-GR" dirty="0" err="1" smtClean="0"/>
              <a:t>Μικράς</a:t>
            </a:r>
            <a:r>
              <a:rPr lang="el-GR" dirty="0" smtClean="0"/>
              <a:t> Ασίας: </a:t>
            </a:r>
            <a:r>
              <a:rPr lang="el-GR" dirty="0" err="1" smtClean="0"/>
              <a:t>Πέργη</a:t>
            </a:r>
            <a:r>
              <a:rPr lang="el-GR" dirty="0" smtClean="0"/>
              <a:t> της Παμφυλίας, Αντιόχεια της Πισιδίας και τις μικρασιατικές πόλεις της </a:t>
            </a:r>
            <a:r>
              <a:rPr lang="el-GR" dirty="0" smtClean="0"/>
              <a:t>Λυκαονίας (ή </a:t>
            </a:r>
            <a:r>
              <a:rPr lang="el-GR" dirty="0" smtClean="0"/>
              <a:t>Νότιας Γαλατίας), όπως το Ικόνιο, τα </a:t>
            </a:r>
            <a:r>
              <a:rPr lang="el-GR" dirty="0" err="1" smtClean="0"/>
              <a:t>Λύστρα</a:t>
            </a:r>
            <a:r>
              <a:rPr lang="el-GR" dirty="0" smtClean="0"/>
              <a:t> και τη </a:t>
            </a:r>
            <a:r>
              <a:rPr lang="el-GR" dirty="0" err="1" smtClean="0"/>
              <a:t>Δέρβη</a:t>
            </a:r>
            <a:r>
              <a:rPr lang="el-GR" dirty="0" smtClean="0"/>
              <a:t>. Μάλιστα στην περιοχή της </a:t>
            </a:r>
            <a:r>
              <a:rPr lang="el-GR" dirty="0" smtClean="0"/>
              <a:t>Γαλατίας </a:t>
            </a:r>
            <a:r>
              <a:rPr lang="el-GR" dirty="0" err="1" smtClean="0"/>
              <a:t>Μικράς</a:t>
            </a:r>
            <a:r>
              <a:rPr lang="el-GR" dirty="0" smtClean="0"/>
              <a:t> Ασίας, οι κοινότητες που ιδρύονται περιλαμβάνουν Χριστιανούς εξ Ιουδαίων και εξ εθνικών, οι οποίοι αρχικά συνυπάρχουν και συμβιώνουν αρμονικά, χωρίς ιδιαίτερα προβλήματα.</a:t>
            </a:r>
            <a:endParaRPr lang="el-GR" dirty="0"/>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70000" lnSpcReduction="20000"/>
          </a:bodyPr>
          <a:lstStyle/>
          <a:p>
            <a:r>
              <a:rPr lang="el-GR" dirty="0" smtClean="0"/>
              <a:t>Η Δεύτερη Περιοδεία του Παύλου, πραγματοποιείται μετά την Αποστολική Σύνοδο και συμπίπτει με τη νέα εποχή που αρχίζει στις σχέσεις Ελληνισμού και Χριστιανισμού. Αρχίζει από την Αντιόχεια με τη συνοδεία του Σίλα και όχι του Βαρνάβα τη φορά αυτή, ο οποίος με τον ανεψιό του Ιωάννη Μάρκο αναλαμβάνει νέα αποστολή στην Κύπρο. Μετά από επίσκεψη στις Εκκλησίες της Λυκαονίας με την προσθήκη στη συνοδεία του Τιμοθέου, που τον παραλαμβάνει στα </a:t>
            </a:r>
            <a:r>
              <a:rPr lang="el-GR" dirty="0" err="1" smtClean="0"/>
              <a:t>Λύστρα</a:t>
            </a:r>
            <a:r>
              <a:rPr lang="el-GR" dirty="0" smtClean="0"/>
              <a:t>, πηγαίνει στη Φρυγία και στη Γαλατική χώρα και στη συνέχεια στην Τρωάδα, από όπου ύστερα από ένα όραμα έρχεται στη </a:t>
            </a:r>
            <a:r>
              <a:rPr lang="el-GR" dirty="0" smtClean="0"/>
              <a:t>Μακεδονία.</a:t>
            </a:r>
            <a:endParaRPr lang="el-GR"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3</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62500" lnSpcReduction="20000"/>
          </a:bodyPr>
          <a:lstStyle/>
          <a:p>
            <a:r>
              <a:rPr lang="el-GR" dirty="0" smtClean="0"/>
              <a:t>Ο Παύλος την εποχή αυτή είχε πλέον ιδρύσει Εκκλησίες στη Μικρά Ασία και στην Ελλάδα με ένα σημαντικό κέντρο στην Κόρινθο και είχε αρχίσει να εργάζεται στην επίσης σημαντική Έφεσο. Ακολούθησε μια περίοδος σταθεροποίησης. </a:t>
            </a:r>
            <a:endParaRPr lang="el-GR" dirty="0" smtClean="0"/>
          </a:p>
          <a:p>
            <a:r>
              <a:rPr lang="el-GR" dirty="0" smtClean="0"/>
              <a:t>Μετά την επιστροφή του στην Αντιόχεια και αφού παρέμεινε εκεί ένα διάστημα, ο Παύλος έφυγε για τη Γαλατική </a:t>
            </a:r>
            <a:r>
              <a:rPr lang="el-GR" dirty="0" smtClean="0"/>
              <a:t>χώρα και </a:t>
            </a:r>
            <a:r>
              <a:rPr lang="el-GR" dirty="0" smtClean="0"/>
              <a:t>τη Φρυγία για να στηρίξει τις Εκκλησίες που είχε ιδρύσει κατά την προηγούμενη Περιοδεία του. Κατόπιν, περιόδευσε στη δυτική περιοχή της Βιθυνίας και κατέληξε στην Έφεσο, το ορμητήριο της Τρίτης Περιοδείας του, στην οποία έφτασε διά ξηράς μέσω της περιοχής της Φρυγίας. Την εποχή αυτή </a:t>
            </a:r>
            <a:r>
              <a:rPr lang="el-GR" dirty="0" smtClean="0"/>
              <a:t>ίδρυσε </a:t>
            </a:r>
            <a:r>
              <a:rPr lang="el-GR" dirty="0" smtClean="0"/>
              <a:t>Εκκλησίες στις </a:t>
            </a:r>
            <a:r>
              <a:rPr lang="el-GR" dirty="0" err="1" smtClean="0"/>
              <a:t>Κολοσσές</a:t>
            </a:r>
            <a:r>
              <a:rPr lang="el-GR" dirty="0" smtClean="0"/>
              <a:t>, στην </a:t>
            </a:r>
            <a:r>
              <a:rPr lang="el-GR" dirty="0" err="1" smtClean="0"/>
              <a:t>Ιεράπολη</a:t>
            </a:r>
            <a:r>
              <a:rPr lang="el-GR" dirty="0" smtClean="0"/>
              <a:t> και στη Λαοδίκεια. </a:t>
            </a:r>
            <a:endParaRPr lang="el-GR" dirty="0" smtClean="0"/>
          </a:p>
          <a:p>
            <a:endParaRPr lang="el-GR"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4</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a:xfrm>
            <a:off x="4724400" y="1066800"/>
            <a:ext cx="4191000" cy="4906963"/>
          </a:xfrm>
        </p:spPr>
        <p:txBody>
          <a:bodyPr>
            <a:noAutofit/>
          </a:bodyPr>
          <a:lstStyle/>
          <a:p>
            <a:r>
              <a:rPr lang="el-GR" sz="1600" dirty="0" smtClean="0"/>
              <a:t>Ο Παύλος </a:t>
            </a:r>
            <a:r>
              <a:rPr lang="el-GR" sz="1600" dirty="0" smtClean="0"/>
              <a:t>δεν παρέμεινε για πολύ στη Ρώμη, αλλά αναχώρησε με προορισμό την Ιερουσαλήμ. Φθάνοντας όμως στην Κρήτη, ο ίδιος και οι συνεργάτες του πληροφορήθηκαν ότι η κατάσταση στην Ιουδαία και την Ιερουσαλήμ δεν ήταν καλή, αλλά επικρατούσε αναρχία μετά τον ξαφνικό θάνατο του Επιτρόπου </a:t>
            </a:r>
            <a:r>
              <a:rPr lang="el-GR" sz="1600" dirty="0" err="1" smtClean="0"/>
              <a:t>Φήστου</a:t>
            </a:r>
            <a:r>
              <a:rPr lang="el-GR" sz="1600" dirty="0" smtClean="0"/>
              <a:t>. Πράγματι, ο ιστορικός </a:t>
            </a:r>
            <a:r>
              <a:rPr lang="el-GR" sz="1600" dirty="0" err="1" smtClean="0"/>
              <a:t>Ιώσηπος</a:t>
            </a:r>
            <a:r>
              <a:rPr lang="el-GR" sz="1600" dirty="0" smtClean="0"/>
              <a:t>  </a:t>
            </a:r>
            <a:r>
              <a:rPr lang="el-GR" sz="1600" dirty="0" smtClean="0"/>
              <a:t>πληροφορεί για αυτό το γεγονός, το οποίο δημιούργησε ένα κενό Ρωμαϊκής εξουσίας για πολλούς μήνες. Έτσι, όπως γράφει ο </a:t>
            </a:r>
            <a:r>
              <a:rPr lang="el-GR" sz="1600" dirty="0" err="1" smtClean="0"/>
              <a:t>Ιώσηπος</a:t>
            </a:r>
            <a:r>
              <a:rPr lang="el-GR" sz="1600" dirty="0" smtClean="0"/>
              <a:t>, ο νέος επίτροπος, Αλβίνος, όταν ανέλαβε τα καθήκοντά του βρήκε την Ιουδαία σε κατάσταση αταξίας. Με δεδομένη την κατάσταση αυτή, ο Παύλος έκρινε πως δεν ήταν κατάλληλη η στιγμή για μια επίσκεψη στην περιοχή. Βέβαια η εξέλιξη των γεγονότων ήταν τέτοια που δεν θα κατάφερνε ποτέ πια να επισκεφθεί την Ιερουσαλήμ.</a:t>
            </a:r>
            <a:endParaRPr lang="el-GR" sz="1600"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ΤΕΛΟΣ</a:t>
            </a:r>
            <a:endParaRPr lang="el-GR" dirty="0"/>
          </a:p>
        </p:txBody>
      </p:sp>
      <p:sp>
        <p:nvSpPr>
          <p:cNvPr id="3" name="Content Placeholder 2"/>
          <p:cNvSpPr>
            <a:spLocks noGrp="1"/>
          </p:cNvSpPr>
          <p:nvPr>
            <p:ph idx="1"/>
          </p:nvPr>
        </p:nvSpPr>
        <p:spPr/>
        <p:txBody>
          <a:bodyPr/>
          <a:lstStyle/>
          <a:p>
            <a:r>
              <a:rPr lang="el-GR" dirty="0" smtClean="0"/>
              <a:t>ΜΕΛΙΝΑ ΚΑΤΣΙΔΗΜΑ</a:t>
            </a:r>
            <a:endParaRPr lang="el-GR" dirty="0" smtClean="0"/>
          </a:p>
          <a:p>
            <a:r>
              <a:rPr lang="el-GR" dirty="0" smtClean="0"/>
              <a:t>Β1</a:t>
            </a:r>
            <a:endParaRPr lang="el-GR" dirty="0" smtClean="0"/>
          </a:p>
          <a:p>
            <a:r>
              <a:rPr lang="el-GR" dirty="0" smtClean="0"/>
              <a:t>2022-2023</a:t>
            </a:r>
            <a:endParaRPr lang="el-GR" dirty="0" smtClean="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0</TotalTime>
  <Words>3545</Words>
  <Application>WPS Presentation</Application>
  <PresentationFormat>On-screen Show (4:3)</PresentationFormat>
  <Paragraphs>40</Paragraphs>
  <Slides>9</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9</vt:i4>
      </vt:variant>
    </vt:vector>
  </HeadingPairs>
  <TitlesOfParts>
    <vt:vector size="22" baseType="lpstr">
      <vt:lpstr>Arial</vt:lpstr>
      <vt:lpstr>SimSun</vt:lpstr>
      <vt:lpstr>Wingdings</vt:lpstr>
      <vt:lpstr>Wingdings 2</vt:lpstr>
      <vt:lpstr>Wingdings</vt:lpstr>
      <vt:lpstr>Wingdings 3</vt:lpstr>
      <vt:lpstr>Times New Roman</vt:lpstr>
      <vt:lpstr>Microsoft YaHei</vt:lpstr>
      <vt:lpstr>Arial Unicode MS</vt:lpstr>
      <vt:lpstr>Lucida Sans</vt:lpstr>
      <vt:lpstr>Book Antiqua</vt:lpstr>
      <vt:lpstr>Calibri</vt:lpstr>
      <vt:lpstr>Apex</vt:lpstr>
      <vt:lpstr>ΑΠΟΣΤΟΛΟΣ ΠΑΥΛΟΣ </vt:lpstr>
      <vt:lpstr>ΒΙΟΓΡΑΦΙΑ</vt:lpstr>
      <vt:lpstr>ΤΟ ΟΡΑΜΑ</vt:lpstr>
      <vt:lpstr>ΤΟ ΟΡΑΜΑ</vt:lpstr>
      <vt:lpstr> 1Η ΠΕΡΙΟΔΕΙΑ</vt:lpstr>
      <vt:lpstr>2Η ΠΕΡΙΟΔΕΙΑ</vt:lpstr>
      <vt:lpstr>3Η ΠΕΡΙΟΔΕΙΑ</vt:lpstr>
      <vt:lpstr>4Η ΠΕΡΙΟΔΕΙΑ</vt:lpstr>
      <vt:lpstr>ΤΕΛΟΣ</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ΑΠΟΣΤΟΛΟΣ ΠΑΥΛΟΣ</dc:title>
  <dc:creator>ΜΕΛΙΝΑ KATSAS</dc:creator>
  <cp:lastModifiedBy>Paris</cp:lastModifiedBy>
  <cp:revision>4</cp:revision>
  <dcterms:created xsi:type="dcterms:W3CDTF">2023-01-10T16:04:00Z</dcterms:created>
  <dcterms:modified xsi:type="dcterms:W3CDTF">2023-01-10T23:08:29Z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B546BB32DCF14EB790A002716FEA26B3</vt:lpwstr>
  </property>
  <property fmtid="{D5CDD505-2E9C-101B-9397-08002B2CF9AE}" pid="3" name="KSOProductBuildVer">
    <vt:lpwstr>1033-11.2.0.11440</vt:lpwstr>
  </property>
</Properties>
</file>