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1"/>
  </p:notesMasterIdLst>
  <p:sldIdLst>
    <p:sldId id="256" r:id="rId2"/>
    <p:sldId id="314" r:id="rId3"/>
    <p:sldId id="315" r:id="rId4"/>
    <p:sldId id="316" r:id="rId5"/>
    <p:sldId id="317" r:id="rId6"/>
    <p:sldId id="319" r:id="rId7"/>
    <p:sldId id="320" r:id="rId8"/>
    <p:sldId id="323" r:id="rId9"/>
    <p:sldId id="324" r:id="rId10"/>
    <p:sldId id="325" r:id="rId11"/>
    <p:sldId id="321" r:id="rId12"/>
    <p:sldId id="322" r:id="rId13"/>
    <p:sldId id="326" r:id="rId14"/>
    <p:sldId id="327" r:id="rId15"/>
    <p:sldId id="328" r:id="rId16"/>
    <p:sldId id="329" r:id="rId17"/>
    <p:sldId id="330" r:id="rId18"/>
    <p:sldId id="331" r:id="rId19"/>
    <p:sldId id="318" r:id="rId20"/>
  </p:sldIdLst>
  <p:sldSz cx="9144000" cy="5143500" type="screen16x9"/>
  <p:notesSz cx="6858000" cy="9144000"/>
  <p:embeddedFontLst>
    <p:embeddedFont>
      <p:font typeface="Bahnschrift Light" panose="020B0502040204020203" pitchFamily="34" charset="0"/>
      <p:regular r:id="rId22"/>
    </p:embeddedFont>
    <p:embeddedFont>
      <p:font typeface="Barlow SemiBold" panose="00000700000000000000" pitchFamily="2" charset="0"/>
      <p:regular r:id="rId23"/>
      <p:bold r:id="rId24"/>
      <p:italic r:id="rId25"/>
      <p:boldItalic r:id="rId26"/>
    </p:embeddedFont>
    <p:embeddedFont>
      <p:font typeface="Century" panose="02040604050505020304" pitchFamily="18" charset="0"/>
      <p:regular r:id="rId27"/>
    </p:embeddedFont>
    <p:embeddedFont>
      <p:font typeface="Commissioner" panose="020B0604020202020204" charset="0"/>
      <p:regular r:id="rId28"/>
      <p:bold r:id="rId29"/>
    </p:embeddedFont>
    <p:embeddedFont>
      <p:font typeface="Commissioner ExtraBold" charset="0"/>
      <p:bold r:id="rId30"/>
    </p:embeddedFont>
    <p:embeddedFont>
      <p:font typeface="Sitka Banner" pitchFamily="2" charset="0"/>
      <p:regular r:id="rId31"/>
      <p:bold r:id="rId32"/>
      <p:italic r:id="rId33"/>
      <p:boldItalic r:id="rId34"/>
    </p:embeddedFont>
    <p:embeddedFont>
      <p:font typeface="Syne" panose="020B0604020202020204" charset="-95"/>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344D3-905E-4255-BC14-DABB609AB478}">
  <a:tblStyle styleId="{048344D3-905E-4255-BC14-DABB609AB4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7" autoAdjust="0"/>
    <p:restoredTop sz="94660"/>
  </p:normalViewPr>
  <p:slideViewPr>
    <p:cSldViewPr snapToGrid="0">
      <p:cViewPr varScale="1">
        <p:scale>
          <a:sx n="56" d="100"/>
          <a:sy n="56" d="100"/>
        </p:scale>
        <p:origin x="710" y="4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61388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0625" y="4473225"/>
            <a:ext cx="4115987" cy="769394"/>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965275" y="-156625"/>
            <a:ext cx="2453450" cy="158050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36925" y="-5398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995726">
            <a:off x="-130622" y="3655115"/>
            <a:ext cx="2199510" cy="1987525"/>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644234">
            <a:off x="6088289" y="3622766"/>
            <a:ext cx="3520410" cy="1799358"/>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8250" y="-738525"/>
            <a:ext cx="3075543" cy="22228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30479">
            <a:off x="48915" y="-222860"/>
            <a:ext cx="2155859" cy="1948081"/>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98900" y="3115900"/>
            <a:ext cx="2290125" cy="2206451"/>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597000" y="1369050"/>
            <a:ext cx="5115900" cy="19176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SzPts val="5200"/>
              <a:buFont typeface="Commissioner"/>
              <a:buNone/>
              <a:defRPr sz="5000">
                <a:latin typeface="Commissioner ExtraBold"/>
                <a:ea typeface="Commissioner ExtraBold"/>
                <a:cs typeface="Commissioner ExtraBold"/>
                <a:sym typeface="Commissioner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762900" y="3607600"/>
            <a:ext cx="3563100" cy="294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1276825" y="-338425"/>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10800000">
            <a:off x="6888750" y="4295000"/>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758875" y="-493000"/>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7_1">
    <p:spTree>
      <p:nvGrpSpPr>
        <p:cNvPr id="1" name="Shape 284"/>
        <p:cNvGrpSpPr/>
        <p:nvPr/>
      </p:nvGrpSpPr>
      <p:grpSpPr>
        <a:xfrm>
          <a:off x="0" y="0"/>
          <a:ext cx="0" cy="0"/>
          <a:chOff x="0" y="0"/>
          <a:chExt cx="0" cy="0"/>
        </a:xfrm>
      </p:grpSpPr>
      <p:sp>
        <p:nvSpPr>
          <p:cNvPr id="285" name="Google Shape;285;p34"/>
          <p:cNvSpPr/>
          <p:nvPr/>
        </p:nvSpPr>
        <p:spPr>
          <a:xfrm>
            <a:off x="-2872720" y="3172028"/>
            <a:ext cx="6884659" cy="4975843"/>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p:nvPr/>
        </p:nvSpPr>
        <p:spPr>
          <a:xfrm flipH="1">
            <a:off x="4764725" y="-224775"/>
            <a:ext cx="5841347" cy="2519468"/>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4"/>
          <p:cNvSpPr/>
          <p:nvPr/>
        </p:nvSpPr>
        <p:spPr>
          <a:xfrm rot="4500029">
            <a:off x="93659" y="2718207"/>
            <a:ext cx="3543161" cy="3413704"/>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dk2"/>
              </a:buClr>
              <a:buSzPts val="2800"/>
              <a:buFont typeface="Barlow SemiBold"/>
              <a:buNone/>
              <a:defRPr sz="3100">
                <a:solidFill>
                  <a:schemeClr val="dk2"/>
                </a:solidFill>
                <a:latin typeface="Commissioner ExtraBold"/>
                <a:ea typeface="Commissioner ExtraBold"/>
                <a:cs typeface="Commissioner ExtraBold"/>
                <a:sym typeface="Commissioner ExtraBold"/>
              </a:defRPr>
            </a:lvl1pPr>
            <a:lvl2pPr lvl="1">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2pPr>
            <a:lvl3pPr lvl="2">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3pPr>
            <a:lvl4pPr lvl="3">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4pPr>
            <a:lvl5pPr lvl="4">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5pPr>
            <a:lvl6pPr lvl="5">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6pPr>
            <a:lvl7pPr lvl="6">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7pPr>
            <a:lvl8pPr lvl="7">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8pPr>
            <a:lvl9pPr lvl="8">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Syne"/>
              <a:buChar char="●"/>
              <a:defRPr sz="1800">
                <a:solidFill>
                  <a:schemeClr val="dk1"/>
                </a:solidFill>
                <a:latin typeface="Syne"/>
                <a:ea typeface="Syne"/>
                <a:cs typeface="Syne"/>
                <a:sym typeface="Syne"/>
              </a:defRPr>
            </a:lvl1pPr>
            <a:lvl2pPr marL="914400" lvl="1"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2pPr>
            <a:lvl3pPr marL="1371600" lvl="2"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3pPr>
            <a:lvl4pPr marL="1828800" lvl="3"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4pPr>
            <a:lvl5pPr marL="2286000" lvl="4"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5pPr>
            <a:lvl6pPr marL="2743200" lvl="5"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6pPr>
            <a:lvl7pPr marL="3200400" lvl="6"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7pPr>
            <a:lvl8pPr marL="3657600" lvl="7"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8pPr>
            <a:lvl9pPr marL="4114800" lvl="8"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8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el.wikipedia.org/wiki/%CE%A0%CE%BD%CF%8D%CE%BA%CE%B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mn.wiki/el/Conversion_of_Saint_Paul" TargetMode="External"/><Relationship Id="rId2" Type="http://schemas.openxmlformats.org/officeDocument/2006/relationships/hyperlink" Target="https://episkopisyrou.gr/dyo-protypa-ekklisiologias-stis-epistoles-tou-apostolou-pavlou-kai-o-oikoumenikos-dialogos-2/" TargetMode="External"/><Relationship Id="rId1" Type="http://schemas.openxmlformats.org/officeDocument/2006/relationships/slideLayout" Target="../slideLayouts/slideLayout1.xml"/><Relationship Id="rId5" Type="http://schemas.openxmlformats.org/officeDocument/2006/relationships/hyperlink" Target="http://apostolospaulos.pbworks.com/w/page/" TargetMode="External"/><Relationship Id="rId4" Type="http://schemas.openxmlformats.org/officeDocument/2006/relationships/hyperlink" Target="https://urbanlife.gr/urban-city/o-apostolos-pavlos-ke-omilia-tou-ston-ario-pag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C%CE%B5%CF%84%CE%AC%CF%86%CF%81%CE%B1%CF%83%CE%B7_%CF%84%CF%89%CE%BD_%CE%95%CE%B2%CE%B4%CE%BF%CE%BC%CE%AE%CE%BA%CE%BF%CE%BD%CF%84%CE%B1" TargetMode="External"/><Relationship Id="rId3" Type="http://schemas.openxmlformats.org/officeDocument/2006/relationships/hyperlink" Target="https://el.wikipedia.org/wiki/%CE%9A%CE%B9%CE%BB%CE%B9%CE%BA%CE%AF%CE%B1" TargetMode="External"/><Relationship Id="rId7" Type="http://schemas.openxmlformats.org/officeDocument/2006/relationships/hyperlink" Target="https://el.wikipedia.org/wiki/%CE%95%CE%B2%CF%81%CE%B1%CF%8A%CE%BA%CE%AE_%CE%B3%CE%BB%CF%8E%CF%83%CF%83%CE%B1" TargetMode="External"/><Relationship Id="rId2" Type="http://schemas.openxmlformats.org/officeDocument/2006/relationships/hyperlink" Target="https://el.wikipedia.org/wiki/%CE%A4%CE%B1%CF%81%CF%83%CF%8C%CF%82" TargetMode="External"/><Relationship Id="rId1" Type="http://schemas.openxmlformats.org/officeDocument/2006/relationships/slideLayout" Target="../slideLayouts/slideLayout2.xml"/><Relationship Id="rId6" Type="http://schemas.openxmlformats.org/officeDocument/2006/relationships/hyperlink" Target="https://el.wikipedia.org/wiki/%CE%A6%CE%B1%CF%81%CE%B9%CF%83%CE%B1%CE%AF%CE%BF%CF%82" TargetMode="External"/><Relationship Id="rId5" Type="http://schemas.openxmlformats.org/officeDocument/2006/relationships/hyperlink" Target="https://el.wikipedia.org/wiki/%CE%A1%CF%89%CE%BC%CE%B1%CE%AF%CE%BF%CE%B9" TargetMode="External"/><Relationship Id="rId4" Type="http://schemas.openxmlformats.org/officeDocument/2006/relationships/hyperlink" Target="https://el.wikipedia.org/wiki/%CE%99%CE%BF%CF%85%CE%B4%CE%B1%CF%8A%CF%83%CE%BC%CF%8C%CF%8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hmn.wiki/el/Epistle_to_the_Philippians" TargetMode="External"/><Relationship Id="rId3" Type="http://schemas.openxmlformats.org/officeDocument/2006/relationships/hyperlink" Target="https://hmn.wiki/el/Jesus" TargetMode="External"/><Relationship Id="rId7" Type="http://schemas.openxmlformats.org/officeDocument/2006/relationships/hyperlink" Target="https://hmn.wiki/el/Epistle_to_the_Galatians" TargetMode="External"/><Relationship Id="rId2" Type="http://schemas.openxmlformats.org/officeDocument/2006/relationships/hyperlink" Target="https://hmn.wiki/el/New_Testament" TargetMode="External"/><Relationship Id="rId1" Type="http://schemas.openxmlformats.org/officeDocument/2006/relationships/slideLayout" Target="../slideLayouts/slideLayout2.xml"/><Relationship Id="rId6" Type="http://schemas.openxmlformats.org/officeDocument/2006/relationships/hyperlink" Target="https://hmn.wiki/el/Persecution_of_Christians" TargetMode="External"/><Relationship Id="rId5" Type="http://schemas.openxmlformats.org/officeDocument/2006/relationships/hyperlink" Target="https://hmn.wiki/el/Pharisees" TargetMode="External"/><Relationship Id="rId10" Type="http://schemas.openxmlformats.org/officeDocument/2006/relationships/hyperlink" Target="https://hmn.wiki/el/Conversion_of_Saint_Paul#hmn" TargetMode="External"/><Relationship Id="rId4" Type="http://schemas.openxmlformats.org/officeDocument/2006/relationships/hyperlink" Target="https://hmn.wiki/el/Crucifixion" TargetMode="External"/><Relationship Id="rId9" Type="http://schemas.openxmlformats.org/officeDocument/2006/relationships/hyperlink" Target="https://hmn.wiki/el/Saint_Stephen#The_stoning_of_Steph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a:spLocks noGrp="1"/>
          </p:cNvSpPr>
          <p:nvPr>
            <p:ph type="ctrTitle"/>
          </p:nvPr>
        </p:nvSpPr>
        <p:spPr>
          <a:xfrm>
            <a:off x="1074420" y="1369050"/>
            <a:ext cx="6880860" cy="20599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dirty="0">
                <a:latin typeface="Century" panose="02040604050505020304" pitchFamily="18" charset="0"/>
              </a:rPr>
              <a:t>ΕΡΓΑΣΙΑ </a:t>
            </a:r>
            <a:br>
              <a:rPr lang="el-GR" dirty="0">
                <a:latin typeface="Century" panose="02040604050505020304" pitchFamily="18" charset="0"/>
              </a:rPr>
            </a:br>
            <a:r>
              <a:rPr lang="el-GR" dirty="0">
                <a:latin typeface="Century" panose="02040604050505020304" pitchFamily="18" charset="0"/>
              </a:rPr>
              <a:t>ΓΙΑ ΤΟΝ </a:t>
            </a:r>
            <a:br>
              <a:rPr lang="el-GR" dirty="0">
                <a:latin typeface="Century" panose="02040604050505020304" pitchFamily="18" charset="0"/>
              </a:rPr>
            </a:br>
            <a:r>
              <a:rPr lang="el-GR" dirty="0">
                <a:latin typeface="Century" panose="02040604050505020304" pitchFamily="18" charset="0"/>
              </a:rPr>
              <a:t>ΑΠΟΣΤΟΛΟ ΠΑΥΛΟ</a:t>
            </a:r>
            <a:endParaRPr dirty="0">
              <a:latin typeface="Century" panose="02040604050505020304" pitchFamily="18" charset="0"/>
            </a:endParaRPr>
          </a:p>
        </p:txBody>
      </p:sp>
      <p:sp>
        <p:nvSpPr>
          <p:cNvPr id="297" name="Google Shape;297;p37"/>
          <p:cNvSpPr/>
          <p:nvPr/>
        </p:nvSpPr>
        <p:spPr>
          <a:xfrm>
            <a:off x="1597000" y="3549250"/>
            <a:ext cx="3894900" cy="411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txBox="1">
            <a:spLocks noGrp="1"/>
          </p:cNvSpPr>
          <p:nvPr>
            <p:ph type="subTitle" idx="1"/>
          </p:nvPr>
        </p:nvSpPr>
        <p:spPr>
          <a:xfrm>
            <a:off x="1762900" y="3607600"/>
            <a:ext cx="3563100" cy="2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dirty="0">
                <a:latin typeface="Sitka Banner" pitchFamily="2" charset="0"/>
              </a:rPr>
              <a:t>ΚΩΣΤΑΡΙΔΗ ΒΑΣΙΛΙΚΗ ΣΩΤΗΡΙΑ Β΄2</a:t>
            </a:r>
            <a:endParaRPr dirty="0">
              <a:latin typeface="Sitka Banner"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C0A7017-60B6-58D7-B70E-A1FF0381F642}"/>
              </a:ext>
            </a:extLst>
          </p:cNvPr>
          <p:cNvPicPr>
            <a:picLocks noChangeAspect="1"/>
          </p:cNvPicPr>
          <p:nvPr/>
        </p:nvPicPr>
        <p:blipFill>
          <a:blip r:embed="rId2"/>
          <a:stretch>
            <a:fillRect/>
          </a:stretch>
        </p:blipFill>
        <p:spPr>
          <a:xfrm>
            <a:off x="712897" y="2346178"/>
            <a:ext cx="7718205" cy="451143"/>
          </a:xfrm>
          <a:prstGeom prst="rect">
            <a:avLst/>
          </a:prstGeom>
        </p:spPr>
      </p:pic>
      <p:pic>
        <p:nvPicPr>
          <p:cNvPr id="5" name="Εικόνα 4">
            <a:extLst>
              <a:ext uri="{FF2B5EF4-FFF2-40B4-BE49-F238E27FC236}">
                <a16:creationId xmlns:a16="http://schemas.microsoft.com/office/drawing/2014/main" id="{24004D65-C200-5D95-2D82-9053E0BF7822}"/>
              </a:ext>
            </a:extLst>
          </p:cNvPr>
          <p:cNvPicPr>
            <a:picLocks noChangeAspect="1"/>
          </p:cNvPicPr>
          <p:nvPr/>
        </p:nvPicPr>
        <p:blipFill>
          <a:blip r:embed="rId3"/>
          <a:stretch>
            <a:fillRect/>
          </a:stretch>
        </p:blipFill>
        <p:spPr>
          <a:xfrm>
            <a:off x="1357399" y="474361"/>
            <a:ext cx="6133969" cy="4194777"/>
          </a:xfrm>
          <a:prstGeom prst="rect">
            <a:avLst/>
          </a:prstGeom>
        </p:spPr>
      </p:pic>
    </p:spTree>
    <p:extLst>
      <p:ext uri="{BB962C8B-B14F-4D97-AF65-F5344CB8AC3E}">
        <p14:creationId xmlns:p14="http://schemas.microsoft.com/office/powerpoint/2010/main" val="127100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F2104E-0A00-31F8-339C-B496A3A69663}"/>
              </a:ext>
            </a:extLst>
          </p:cNvPr>
          <p:cNvSpPr>
            <a:spLocks noGrp="1"/>
          </p:cNvSpPr>
          <p:nvPr>
            <p:ph type="ctrTitle"/>
          </p:nvPr>
        </p:nvSpPr>
        <p:spPr>
          <a:xfrm>
            <a:off x="1099440" y="656250"/>
            <a:ext cx="8188560" cy="668550"/>
          </a:xfrm>
        </p:spPr>
        <p:txBody>
          <a:bodyPr/>
          <a:lstStyle/>
          <a:p>
            <a:r>
              <a:rPr lang="el-GR" sz="3100" dirty="0">
                <a:latin typeface="Century" panose="02040604050505020304" pitchFamily="18" charset="0"/>
              </a:rPr>
              <a:t>~ ΟΜΙΛΙΑ ΣΤΟΝ ΑΡΕΙΟ ΠΑΓΟ ~</a:t>
            </a:r>
          </a:p>
        </p:txBody>
      </p:sp>
      <p:pic>
        <p:nvPicPr>
          <p:cNvPr id="4" name="Εικόνα 3">
            <a:extLst>
              <a:ext uri="{FF2B5EF4-FFF2-40B4-BE49-F238E27FC236}">
                <a16:creationId xmlns:a16="http://schemas.microsoft.com/office/drawing/2014/main" id="{BA959C1F-2F63-6EDF-C1B6-22D1880F9379}"/>
              </a:ext>
            </a:extLst>
          </p:cNvPr>
          <p:cNvPicPr>
            <a:picLocks noChangeAspect="1"/>
          </p:cNvPicPr>
          <p:nvPr/>
        </p:nvPicPr>
        <p:blipFill>
          <a:blip r:embed="rId2"/>
          <a:stretch>
            <a:fillRect/>
          </a:stretch>
        </p:blipFill>
        <p:spPr>
          <a:xfrm>
            <a:off x="2131489" y="1493856"/>
            <a:ext cx="4395154" cy="2453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0846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BB956-2F1B-4427-6253-51C76169E431}"/>
              </a:ext>
            </a:extLst>
          </p:cNvPr>
          <p:cNvSpPr txBox="1"/>
          <p:nvPr/>
        </p:nvSpPr>
        <p:spPr>
          <a:xfrm>
            <a:off x="633984" y="309592"/>
            <a:ext cx="8180832" cy="4247317"/>
          </a:xfrm>
          <a:prstGeom prst="rect">
            <a:avLst/>
          </a:prstGeom>
          <a:noFill/>
        </p:spPr>
        <p:txBody>
          <a:bodyPr wrap="square" rtlCol="0">
            <a:spAutoFit/>
          </a:bodyPr>
          <a:lstStyle/>
          <a:p>
            <a:r>
              <a:rPr lang="el-GR" sz="1800" dirty="0">
                <a:latin typeface="Bahnschrift Light" panose="020B0502040204020203" pitchFamily="34" charset="0"/>
              </a:rPr>
              <a:t>Η  ομιλία του Αποστόλου Παύλου μετέδιδε νοήματα αμιγώς βιβλικά, ο Παύλος δεν τα υποστήριξε με παραθέματα από την Παλαιά Διαθήκη, κάτι που συνήθιζε να κάνει διαλεγόμενος με Ιουδαίους, άλλα </a:t>
            </a:r>
            <a:r>
              <a:rPr lang="el-GR" sz="1800" u="sng" dirty="0">
                <a:latin typeface="Bahnschrift Light" panose="020B0502040204020203" pitchFamily="34" charset="0"/>
              </a:rPr>
              <a:t>χρησιμοποίησε στοιχεία γνωστά και σεβαστά στους Αθηναίους</a:t>
            </a:r>
            <a:r>
              <a:rPr lang="el-GR" sz="1800" dirty="0">
                <a:latin typeface="Bahnschrift Light" panose="020B0502040204020203" pitchFamily="34" charset="0"/>
              </a:rPr>
              <a:t>. Επρόκειτο για </a:t>
            </a:r>
            <a:r>
              <a:rPr lang="el-GR" sz="1800" b="1" dirty="0">
                <a:latin typeface="Bahnschrift Light" panose="020B0502040204020203" pitchFamily="34" charset="0"/>
              </a:rPr>
              <a:t>μια </a:t>
            </a:r>
            <a:r>
              <a:rPr lang="el-GR" sz="1800" b="1" dirty="0" err="1">
                <a:latin typeface="Bahnschrift Light" panose="020B0502040204020203" pitchFamily="34" charset="0"/>
              </a:rPr>
              <a:t>επιχειρηματολογική</a:t>
            </a:r>
            <a:r>
              <a:rPr lang="el-GR" sz="1800" b="1" dirty="0">
                <a:latin typeface="Bahnschrift Light" panose="020B0502040204020203" pitchFamily="34" charset="0"/>
              </a:rPr>
              <a:t> ευελιξία </a:t>
            </a:r>
            <a:r>
              <a:rPr lang="el-GR" sz="1800" dirty="0">
                <a:latin typeface="Bahnschrift Light" panose="020B0502040204020203" pitchFamily="34" charset="0"/>
              </a:rPr>
              <a:t>η οποία συνοψίζεται με την κατακλείδα του: «Στους πάντες έγινα τα πάντα, ώστε με κάθε τρόπο να σώσω μερικούς».</a:t>
            </a:r>
          </a:p>
          <a:p>
            <a:endParaRPr lang="el-GR" sz="1800" dirty="0">
              <a:latin typeface="Bahnschrift Light" panose="020B0502040204020203" pitchFamily="34" charset="0"/>
            </a:endParaRPr>
          </a:p>
          <a:p>
            <a:r>
              <a:rPr lang="el-GR" sz="1800" dirty="0">
                <a:latin typeface="Bahnschrift Light" panose="020B0502040204020203" pitchFamily="34" charset="0"/>
              </a:rPr>
              <a:t>Χαρακτηριστική λοιπόν ήταν η αναφορά του Παύλου στον βωμό του </a:t>
            </a:r>
            <a:r>
              <a:rPr lang="el-GR" sz="1800" b="1" dirty="0">
                <a:latin typeface="Bahnschrift Light" panose="020B0502040204020203" pitchFamily="34" charset="0"/>
              </a:rPr>
              <a:t>«αγνώστου θεού»</a:t>
            </a:r>
            <a:r>
              <a:rPr lang="el-GR" sz="1800" dirty="0">
                <a:latin typeface="Bahnschrift Light" panose="020B0502040204020203" pitchFamily="34" charset="0"/>
              </a:rPr>
              <a:t>, που φαίνεται να υπήρχαν αρκετοί εκείνη την εποχή στην Αθήνα, τον οποίο υποστήριξε ότι πρεσβεύει.</a:t>
            </a:r>
          </a:p>
          <a:p>
            <a:endParaRPr lang="el-GR" sz="1800" b="0" i="0" dirty="0">
              <a:solidFill>
                <a:srgbClr val="444444"/>
              </a:solidFill>
              <a:effectLst/>
              <a:latin typeface="Bahnschrift Light" panose="020B0502040204020203" pitchFamily="34" charset="0"/>
            </a:endParaRPr>
          </a:p>
          <a:p>
            <a:r>
              <a:rPr lang="el-GR" sz="1800" b="0" i="0" dirty="0">
                <a:solidFill>
                  <a:srgbClr val="444444"/>
                </a:solidFill>
                <a:effectLst/>
                <a:latin typeface="Bahnschrift Light" panose="020B0502040204020203" pitchFamily="34" charset="0"/>
              </a:rPr>
              <a:t>Ο συγγραφέας των </a:t>
            </a:r>
            <a:r>
              <a:rPr lang="el-GR" sz="1800" b="0" i="1" dirty="0">
                <a:solidFill>
                  <a:srgbClr val="444444"/>
                </a:solidFill>
                <a:effectLst/>
                <a:latin typeface="Bahnschrift Light" panose="020B0502040204020203" pitchFamily="34" charset="0"/>
              </a:rPr>
              <a:t>Πράξεων</a:t>
            </a:r>
            <a:r>
              <a:rPr lang="el-GR" sz="1800" b="0" i="0" dirty="0">
                <a:solidFill>
                  <a:srgbClr val="444444"/>
                </a:solidFill>
                <a:effectLst/>
                <a:latin typeface="Bahnschrift Light" panose="020B0502040204020203" pitchFamily="34" charset="0"/>
              </a:rPr>
              <a:t> παραθέτει ομιλία του Παύλου στην </a:t>
            </a:r>
            <a:r>
              <a:rPr lang="el-GR" sz="1800" b="1" i="0" dirty="0">
                <a:solidFill>
                  <a:srgbClr val="114488"/>
                </a:solidFill>
                <a:effectLst/>
                <a:latin typeface="Bahnschrift Light" panose="020B0502040204020203" pitchFamily="34" charset="0"/>
                <a:hlinkClick r:id="rId2" tooltip="Πνύκα"/>
              </a:rPr>
              <a:t>Πνύκα</a:t>
            </a:r>
            <a:r>
              <a:rPr lang="el-GR" sz="1800" b="0" i="0" dirty="0">
                <a:solidFill>
                  <a:srgbClr val="444444"/>
                </a:solidFill>
                <a:effectLst/>
                <a:latin typeface="Bahnschrift Light" panose="020B0502040204020203" pitchFamily="34" charset="0"/>
              </a:rPr>
              <a:t> και αναφέρει δύο ονόματα, </a:t>
            </a:r>
            <a:r>
              <a:rPr lang="el-GR" sz="1800" b="1" i="0" dirty="0">
                <a:solidFill>
                  <a:srgbClr val="444444"/>
                </a:solidFill>
                <a:effectLst/>
                <a:latin typeface="Bahnschrift Light" panose="020B0502040204020203" pitchFamily="34" charset="0"/>
              </a:rPr>
              <a:t>τον Διονύσιο Αρεοπαγίτη και τη </a:t>
            </a:r>
            <a:r>
              <a:rPr lang="el-GR" sz="1800" b="1" i="0" dirty="0" err="1">
                <a:solidFill>
                  <a:srgbClr val="444444"/>
                </a:solidFill>
                <a:effectLst/>
                <a:latin typeface="Bahnschrift Light" panose="020B0502040204020203" pitchFamily="34" charset="0"/>
              </a:rPr>
              <a:t>Δάμαρι</a:t>
            </a:r>
            <a:r>
              <a:rPr lang="el-GR" sz="1800" b="0" i="0" dirty="0">
                <a:solidFill>
                  <a:srgbClr val="444444"/>
                </a:solidFill>
                <a:effectLst/>
                <a:latin typeface="Bahnschrift Light" panose="020B0502040204020203" pitchFamily="34" charset="0"/>
              </a:rPr>
              <a:t> μεταξύ των πενιχρών καρπών της επισκέψεως αυτής. H ιεραποστολική δράση του Παύλου στην Αθήνα δεν μπορεί να χαρακτηριστεί ως επιτυχία</a:t>
            </a:r>
            <a:r>
              <a:rPr lang="el-GR" sz="1600" b="0" i="0" dirty="0">
                <a:solidFill>
                  <a:srgbClr val="444444"/>
                </a:solidFill>
                <a:effectLst/>
                <a:latin typeface="Bahnschrift Light" panose="020B0502040204020203" pitchFamily="34" charset="0"/>
              </a:rPr>
              <a:t>. </a:t>
            </a:r>
            <a:endParaRPr lang="el-GR" sz="1600" dirty="0">
              <a:latin typeface="Bahnschrift Light" panose="020B0502040204020203" pitchFamily="34" charset="0"/>
            </a:endParaRPr>
          </a:p>
        </p:txBody>
      </p:sp>
    </p:spTree>
    <p:extLst>
      <p:ext uri="{BB962C8B-B14F-4D97-AF65-F5344CB8AC3E}">
        <p14:creationId xmlns:p14="http://schemas.microsoft.com/office/powerpoint/2010/main" val="3127762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131289-4C13-D921-88F9-BA82CF4B28D4}"/>
              </a:ext>
            </a:extLst>
          </p:cNvPr>
          <p:cNvSpPr txBox="1"/>
          <p:nvPr/>
        </p:nvSpPr>
        <p:spPr>
          <a:xfrm>
            <a:off x="554081" y="324510"/>
            <a:ext cx="7776595" cy="584775"/>
          </a:xfrm>
          <a:prstGeom prst="rect">
            <a:avLst/>
          </a:prstGeom>
          <a:noFill/>
        </p:spPr>
        <p:txBody>
          <a:bodyPr wrap="square" rtlCol="0">
            <a:spAutoFit/>
          </a:bodyPr>
          <a:lstStyle/>
          <a:p>
            <a:pPr algn="ctr"/>
            <a:r>
              <a:rPr lang="en-US" sz="3200" dirty="0">
                <a:latin typeface="Century" panose="02040604050505020304" pitchFamily="18" charset="0"/>
              </a:rPr>
              <a:t>~ </a:t>
            </a:r>
            <a:r>
              <a:rPr lang="el-GR" sz="3200" dirty="0">
                <a:latin typeface="Century" panose="02040604050505020304" pitchFamily="18" charset="0"/>
              </a:rPr>
              <a:t>ΕΔΑΦΙΑ~</a:t>
            </a:r>
          </a:p>
        </p:txBody>
      </p:sp>
      <p:pic>
        <p:nvPicPr>
          <p:cNvPr id="5" name="Εικόνα 4">
            <a:extLst>
              <a:ext uri="{FF2B5EF4-FFF2-40B4-BE49-F238E27FC236}">
                <a16:creationId xmlns:a16="http://schemas.microsoft.com/office/drawing/2014/main" id="{0B498EBE-29AB-134E-1A96-4279C84360A8}"/>
              </a:ext>
            </a:extLst>
          </p:cNvPr>
          <p:cNvPicPr>
            <a:picLocks noChangeAspect="1"/>
          </p:cNvPicPr>
          <p:nvPr/>
        </p:nvPicPr>
        <p:blipFill>
          <a:blip r:embed="rId2"/>
          <a:stretch>
            <a:fillRect/>
          </a:stretch>
        </p:blipFill>
        <p:spPr>
          <a:xfrm>
            <a:off x="2947034" y="1419735"/>
            <a:ext cx="3663149" cy="2304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216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95AE17-7D8B-CCF8-13F0-9CA3F9654E8E}"/>
              </a:ext>
            </a:extLst>
          </p:cNvPr>
          <p:cNvSpPr>
            <a:spLocks noGrp="1"/>
          </p:cNvSpPr>
          <p:nvPr>
            <p:ph type="title"/>
          </p:nvPr>
        </p:nvSpPr>
        <p:spPr/>
        <p:txBody>
          <a:bodyPr/>
          <a:lstStyle/>
          <a:p>
            <a:r>
              <a:rPr lang="el-GR" dirty="0">
                <a:latin typeface="Century" panose="02040604050505020304" pitchFamily="18" charset="0"/>
              </a:rPr>
              <a:t>ΠΡΟΣ ΓΑΛΑΤΑΣ 5.1</a:t>
            </a:r>
          </a:p>
        </p:txBody>
      </p:sp>
      <p:sp>
        <p:nvSpPr>
          <p:cNvPr id="4" name="TextBox 3">
            <a:extLst>
              <a:ext uri="{FF2B5EF4-FFF2-40B4-BE49-F238E27FC236}">
                <a16:creationId xmlns:a16="http://schemas.microsoft.com/office/drawing/2014/main" id="{02C4222A-2926-755D-5AEF-0D2B4CB6F1D5}"/>
              </a:ext>
            </a:extLst>
          </p:cNvPr>
          <p:cNvSpPr txBox="1"/>
          <p:nvPr/>
        </p:nvSpPr>
        <p:spPr>
          <a:xfrm>
            <a:off x="2009254" y="1555272"/>
            <a:ext cx="5868138" cy="1569660"/>
          </a:xfrm>
          <a:prstGeom prst="rect">
            <a:avLst/>
          </a:prstGeom>
          <a:noFill/>
        </p:spPr>
        <p:txBody>
          <a:bodyPr wrap="square">
            <a:spAutoFit/>
          </a:bodyPr>
          <a:lstStyle/>
          <a:p>
            <a:r>
              <a:rPr lang="el-GR" sz="2400" dirty="0">
                <a:latin typeface="Bahnschrift Light" panose="020B0502040204020203" pitchFamily="34" charset="0"/>
              </a:rPr>
              <a:t>Ο Χριστός μάς απελευθέρωσε για να είμαστε ελεύθεροι. Παραμένετε, λοιπόν, σταθεροί στην ελευθερία και μην ξαναμπαίνετε κάτω από ζυγό δουλείας.</a:t>
            </a:r>
          </a:p>
        </p:txBody>
      </p:sp>
    </p:spTree>
    <p:extLst>
      <p:ext uri="{BB962C8B-B14F-4D97-AF65-F5344CB8AC3E}">
        <p14:creationId xmlns:p14="http://schemas.microsoft.com/office/powerpoint/2010/main" val="10795735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ABF862-3DA1-05B5-0DC6-6796AAE2088A}"/>
              </a:ext>
            </a:extLst>
          </p:cNvPr>
          <p:cNvSpPr>
            <a:spLocks noGrp="1"/>
          </p:cNvSpPr>
          <p:nvPr>
            <p:ph type="title"/>
          </p:nvPr>
        </p:nvSpPr>
        <p:spPr/>
        <p:txBody>
          <a:bodyPr/>
          <a:lstStyle/>
          <a:p>
            <a:r>
              <a:rPr lang="el-GR" dirty="0">
                <a:latin typeface="Century" panose="02040604050505020304" pitchFamily="18" charset="0"/>
              </a:rPr>
              <a:t>ΠΡΟΣ ΚΟΡΙΝΘΙΟΥΣ Β΄ 6.14 </a:t>
            </a:r>
          </a:p>
        </p:txBody>
      </p:sp>
      <p:sp>
        <p:nvSpPr>
          <p:cNvPr id="4" name="TextBox 3">
            <a:extLst>
              <a:ext uri="{FF2B5EF4-FFF2-40B4-BE49-F238E27FC236}">
                <a16:creationId xmlns:a16="http://schemas.microsoft.com/office/drawing/2014/main" id="{2C2690DD-4A4A-CAB7-BF66-CF73D5E66275}"/>
              </a:ext>
            </a:extLst>
          </p:cNvPr>
          <p:cNvSpPr txBox="1"/>
          <p:nvPr/>
        </p:nvSpPr>
        <p:spPr>
          <a:xfrm>
            <a:off x="2057400" y="1504147"/>
            <a:ext cx="5870448" cy="1446550"/>
          </a:xfrm>
          <a:prstGeom prst="rect">
            <a:avLst/>
          </a:prstGeom>
          <a:noFill/>
        </p:spPr>
        <p:txBody>
          <a:bodyPr wrap="square">
            <a:spAutoFit/>
          </a:bodyPr>
          <a:lstStyle/>
          <a:p>
            <a:r>
              <a:rPr lang="el-GR" sz="2200" dirty="0">
                <a:latin typeface="Bahnschrift Light" panose="020B0502040204020203" pitchFamily="34" charset="0"/>
              </a:rPr>
              <a:t>Μην κάνετε αταίριαστους δεσμούς με απίστους. Γιατί ποια σχέση μπορεί να έχει η δικαιοσύνη με την ανομία; ή τι κοινό υπάρχει ανάμεσα στο φως και στο σκοτάδι</a:t>
            </a:r>
          </a:p>
        </p:txBody>
      </p:sp>
    </p:spTree>
    <p:extLst>
      <p:ext uri="{BB962C8B-B14F-4D97-AF65-F5344CB8AC3E}">
        <p14:creationId xmlns:p14="http://schemas.microsoft.com/office/powerpoint/2010/main" val="14275415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6AF385-EE7D-2230-A7BE-AAFF9CEF5E5C}"/>
              </a:ext>
            </a:extLst>
          </p:cNvPr>
          <p:cNvSpPr>
            <a:spLocks noGrp="1"/>
          </p:cNvSpPr>
          <p:nvPr>
            <p:ph type="title"/>
          </p:nvPr>
        </p:nvSpPr>
        <p:spPr>
          <a:xfrm>
            <a:off x="1060722" y="519377"/>
            <a:ext cx="7717500" cy="453900"/>
          </a:xfrm>
        </p:spPr>
        <p:txBody>
          <a:bodyPr/>
          <a:lstStyle/>
          <a:p>
            <a:r>
              <a:rPr lang="el-GR" dirty="0">
                <a:latin typeface="Century" panose="02040604050505020304" pitchFamily="18" charset="0"/>
              </a:rPr>
              <a:t>ΠΡΟΣ ΚΟΡΙΝΘΙΟΥΣ Α΄ 13.1</a:t>
            </a:r>
            <a:br>
              <a:rPr lang="el-GR" dirty="0"/>
            </a:br>
            <a:endParaRPr lang="el-GR" dirty="0"/>
          </a:p>
        </p:txBody>
      </p:sp>
      <p:sp>
        <p:nvSpPr>
          <p:cNvPr id="4" name="TextBox 3">
            <a:extLst>
              <a:ext uri="{FF2B5EF4-FFF2-40B4-BE49-F238E27FC236}">
                <a16:creationId xmlns:a16="http://schemas.microsoft.com/office/drawing/2014/main" id="{3887093B-D694-8007-495D-C4E044E6DC91}"/>
              </a:ext>
            </a:extLst>
          </p:cNvPr>
          <p:cNvSpPr txBox="1"/>
          <p:nvPr/>
        </p:nvSpPr>
        <p:spPr>
          <a:xfrm>
            <a:off x="1984248" y="1347657"/>
            <a:ext cx="5870448" cy="2000548"/>
          </a:xfrm>
          <a:prstGeom prst="rect">
            <a:avLst/>
          </a:prstGeom>
          <a:noFill/>
        </p:spPr>
        <p:txBody>
          <a:bodyPr wrap="square">
            <a:spAutoFit/>
          </a:bodyPr>
          <a:lstStyle/>
          <a:p>
            <a:endParaRPr lang="el-GR" dirty="0"/>
          </a:p>
          <a:p>
            <a:r>
              <a:rPr lang="el-GR" sz="2200" dirty="0">
                <a:latin typeface="Bahnschrift Light" panose="020B0502040204020203" pitchFamily="34" charset="0"/>
              </a:rPr>
              <a:t>Αν μπορώ να λαλώ όλες τις γλώσσες των ανθρώπων, ακόμα και των αγγέλων, αλλά δεν έχω αγάπη για τους άλλους, οι λόγοι μου ακούγονται σαν ήχος χάλκινης καμπάνας ή σαν κυμβάλου αλαλαγμός.</a:t>
            </a:r>
          </a:p>
        </p:txBody>
      </p:sp>
    </p:spTree>
    <p:extLst>
      <p:ext uri="{BB962C8B-B14F-4D97-AF65-F5344CB8AC3E}">
        <p14:creationId xmlns:p14="http://schemas.microsoft.com/office/powerpoint/2010/main" val="34682742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9"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742B50-2C27-8947-BC97-C454F5DF57CF}"/>
              </a:ext>
            </a:extLst>
          </p:cNvPr>
          <p:cNvSpPr>
            <a:spLocks noGrp="1"/>
          </p:cNvSpPr>
          <p:nvPr>
            <p:ph type="title"/>
          </p:nvPr>
        </p:nvSpPr>
        <p:spPr/>
        <p:txBody>
          <a:bodyPr/>
          <a:lstStyle/>
          <a:p>
            <a:r>
              <a:rPr lang="el-GR" dirty="0">
                <a:latin typeface="Century" panose="02040604050505020304" pitchFamily="18" charset="0"/>
              </a:rPr>
              <a:t>ΠΡΟΣ ΕΦΕΣΙΟΥΣ 6.12</a:t>
            </a:r>
            <a:br>
              <a:rPr lang="el-GR" dirty="0"/>
            </a:br>
            <a:endParaRPr lang="el-GR" dirty="0"/>
          </a:p>
        </p:txBody>
      </p:sp>
      <p:sp>
        <p:nvSpPr>
          <p:cNvPr id="4" name="TextBox 3">
            <a:extLst>
              <a:ext uri="{FF2B5EF4-FFF2-40B4-BE49-F238E27FC236}">
                <a16:creationId xmlns:a16="http://schemas.microsoft.com/office/drawing/2014/main" id="{D8B55B63-AFFB-4F82-0E23-EDF3AC078ABF}"/>
              </a:ext>
            </a:extLst>
          </p:cNvPr>
          <p:cNvSpPr txBox="1"/>
          <p:nvPr/>
        </p:nvSpPr>
        <p:spPr>
          <a:xfrm>
            <a:off x="1496568" y="1509921"/>
            <a:ext cx="5870448" cy="2123658"/>
          </a:xfrm>
          <a:prstGeom prst="rect">
            <a:avLst/>
          </a:prstGeom>
          <a:noFill/>
        </p:spPr>
        <p:txBody>
          <a:bodyPr wrap="square">
            <a:spAutoFit/>
          </a:bodyPr>
          <a:lstStyle/>
          <a:p>
            <a:r>
              <a:rPr lang="el-GR" sz="2200" dirty="0" err="1">
                <a:latin typeface="Bahnschrift Light" panose="020B0502040204020203" pitchFamily="34" charset="0"/>
              </a:rPr>
              <a:t>διοτι</a:t>
            </a:r>
            <a:r>
              <a:rPr lang="el-GR" sz="2200" dirty="0">
                <a:latin typeface="Bahnschrift Light" panose="020B0502040204020203" pitchFamily="34" charset="0"/>
              </a:rPr>
              <a:t> δεν είναι η πάλη ημών εναντίον εις αίμα και σάρκα, αλλ' εναντίον εις τας αρχάς, εναντίον εις τας εξουσίας, εναντίον εις τους κοσμοκράτορας του σκότους του αιώνος τούτου· εναντίον εις τα πνεύματα της πονηρίας εν τοις </a:t>
            </a:r>
            <a:r>
              <a:rPr lang="el-GR" sz="2200" dirty="0" err="1">
                <a:latin typeface="Bahnschrift Light" panose="020B0502040204020203" pitchFamily="34" charset="0"/>
              </a:rPr>
              <a:t>επουρανιοις</a:t>
            </a:r>
            <a:r>
              <a:rPr lang="el-GR" sz="2200" dirty="0">
                <a:latin typeface="Bahnschrift Light" panose="020B0502040204020203" pitchFamily="34" charset="0"/>
              </a:rPr>
              <a:t>.</a:t>
            </a:r>
          </a:p>
        </p:txBody>
      </p:sp>
    </p:spTree>
    <p:extLst>
      <p:ext uri="{BB962C8B-B14F-4D97-AF65-F5344CB8AC3E}">
        <p14:creationId xmlns:p14="http://schemas.microsoft.com/office/powerpoint/2010/main" val="2791645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74C750-133A-301D-F2B5-3A2B8A6B64BA}"/>
              </a:ext>
            </a:extLst>
          </p:cNvPr>
          <p:cNvSpPr>
            <a:spLocks noGrp="1"/>
          </p:cNvSpPr>
          <p:nvPr>
            <p:ph type="title"/>
          </p:nvPr>
        </p:nvSpPr>
        <p:spPr/>
        <p:txBody>
          <a:bodyPr/>
          <a:lstStyle/>
          <a:p>
            <a:r>
              <a:rPr lang="el-GR" dirty="0">
                <a:latin typeface="Century" panose="02040604050505020304" pitchFamily="18" charset="0"/>
              </a:rPr>
              <a:t>ΠΡΟΣ ΡΩΜΑΙΟΥΣ 12.12 </a:t>
            </a:r>
          </a:p>
        </p:txBody>
      </p:sp>
      <p:sp>
        <p:nvSpPr>
          <p:cNvPr id="4" name="TextBox 3">
            <a:extLst>
              <a:ext uri="{FF2B5EF4-FFF2-40B4-BE49-F238E27FC236}">
                <a16:creationId xmlns:a16="http://schemas.microsoft.com/office/drawing/2014/main" id="{5ADE582C-5292-41FF-D5A8-D46C4652C9CB}"/>
              </a:ext>
            </a:extLst>
          </p:cNvPr>
          <p:cNvSpPr txBox="1"/>
          <p:nvPr/>
        </p:nvSpPr>
        <p:spPr>
          <a:xfrm>
            <a:off x="2051304" y="1825281"/>
            <a:ext cx="5870448" cy="1200329"/>
          </a:xfrm>
          <a:prstGeom prst="rect">
            <a:avLst/>
          </a:prstGeom>
          <a:noFill/>
        </p:spPr>
        <p:txBody>
          <a:bodyPr wrap="square">
            <a:spAutoFit/>
          </a:bodyPr>
          <a:lstStyle/>
          <a:p>
            <a:r>
              <a:rPr lang="el-GR" sz="2400" dirty="0">
                <a:latin typeface="Bahnschrift Light" panose="020B0502040204020203" pitchFamily="34" charset="0"/>
              </a:rPr>
              <a:t>Η ελπίδα να σας δίνει χαρά. Να έχετε υπομονή στις δοκιμασίες. Να επιμένετε στην προσευχή.</a:t>
            </a:r>
          </a:p>
        </p:txBody>
      </p:sp>
    </p:spTree>
    <p:extLst>
      <p:ext uri="{BB962C8B-B14F-4D97-AF65-F5344CB8AC3E}">
        <p14:creationId xmlns:p14="http://schemas.microsoft.com/office/powerpoint/2010/main" val="2339747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dissolv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C0C25-D28A-398C-9335-0820A2CAACBD}"/>
              </a:ext>
            </a:extLst>
          </p:cNvPr>
          <p:cNvSpPr txBox="1"/>
          <p:nvPr/>
        </p:nvSpPr>
        <p:spPr>
          <a:xfrm>
            <a:off x="1104181" y="1035170"/>
            <a:ext cx="7142672" cy="2677656"/>
          </a:xfrm>
          <a:prstGeom prst="rect">
            <a:avLst/>
          </a:prstGeom>
          <a:noFill/>
        </p:spPr>
        <p:txBody>
          <a:bodyPr wrap="square" rtlCol="0">
            <a:spAutoFit/>
          </a:bodyPr>
          <a:lstStyle/>
          <a:p>
            <a:r>
              <a:rPr lang="en-US" dirty="0">
                <a:latin typeface="Bahnschrift Light" panose="020B0502040204020203" pitchFamily="34" charset="0"/>
                <a:hlinkClick r:id="rId2"/>
              </a:rPr>
              <a:t>https://episkopisyrou.gr/dyo-protypa-ekklisiologias-stis-epistoles-tou-apostolou-pavlou-kai-o-oikoumenikos-dialogos-2/</a:t>
            </a:r>
            <a:endParaRPr lang="el-GR" dirty="0">
              <a:latin typeface="Bahnschrift Light" panose="020B0502040204020203" pitchFamily="34" charset="0"/>
            </a:endParaRPr>
          </a:p>
          <a:p>
            <a:endParaRPr lang="en-US" dirty="0">
              <a:latin typeface="Bahnschrift Light" panose="020B0502040204020203" pitchFamily="34" charset="0"/>
              <a:hlinkClick r:id="rId3"/>
            </a:endParaRPr>
          </a:p>
          <a:p>
            <a:r>
              <a:rPr lang="en-US" dirty="0">
                <a:latin typeface="Bahnschrift Light" panose="020B0502040204020203" pitchFamily="34" charset="0"/>
                <a:hlinkClick r:id="rId3"/>
              </a:rPr>
              <a:t>https://hmn.wiki/el/Conversion_of_Saint_Paul</a:t>
            </a:r>
            <a:endParaRPr lang="el-GR" dirty="0">
              <a:latin typeface="Bahnschrift Light" panose="020B0502040204020203" pitchFamily="34" charset="0"/>
            </a:endParaRPr>
          </a:p>
          <a:p>
            <a:endParaRPr lang="el-GR" dirty="0">
              <a:latin typeface="Bahnschrift Light" panose="020B0502040204020203" pitchFamily="34" charset="0"/>
            </a:endParaRPr>
          </a:p>
          <a:p>
            <a:r>
              <a:rPr lang="en-US" dirty="0">
                <a:hlinkClick r:id="rId4"/>
              </a:rPr>
              <a:t>https://urbanlife.gr/urban-city/o-apostolos-pavlos-ke-omilia-tou-ston-ario-pago/</a:t>
            </a:r>
            <a:r>
              <a:rPr lang="el-GR" dirty="0"/>
              <a:t> </a:t>
            </a:r>
          </a:p>
          <a:p>
            <a:endParaRPr lang="el-GR" dirty="0"/>
          </a:p>
          <a:p>
            <a:r>
              <a:rPr lang="en-US" dirty="0">
                <a:hlinkClick r:id="rId5"/>
              </a:rPr>
              <a:t>http://apostolospaulos.pbworks.com/w/page/</a:t>
            </a:r>
            <a:endParaRPr lang="el-GR" dirty="0"/>
          </a:p>
          <a:p>
            <a:endParaRPr lang="el-GR" dirty="0"/>
          </a:p>
          <a:p>
            <a:endParaRPr lang="el-GR" dirty="0"/>
          </a:p>
          <a:p>
            <a:endParaRPr lang="el-GR" dirty="0"/>
          </a:p>
          <a:p>
            <a:endParaRPr lang="el-GR" dirty="0"/>
          </a:p>
        </p:txBody>
      </p:sp>
      <p:sp>
        <p:nvSpPr>
          <p:cNvPr id="2" name="TextBox 1">
            <a:extLst>
              <a:ext uri="{FF2B5EF4-FFF2-40B4-BE49-F238E27FC236}">
                <a16:creationId xmlns:a16="http://schemas.microsoft.com/office/drawing/2014/main" id="{BD0F07AB-9812-2604-640A-72DC5726D355}"/>
              </a:ext>
            </a:extLst>
          </p:cNvPr>
          <p:cNvSpPr txBox="1"/>
          <p:nvPr/>
        </p:nvSpPr>
        <p:spPr>
          <a:xfrm>
            <a:off x="1988598" y="230212"/>
            <a:ext cx="4554244" cy="584775"/>
          </a:xfrm>
          <a:prstGeom prst="rect">
            <a:avLst/>
          </a:prstGeom>
          <a:noFill/>
        </p:spPr>
        <p:txBody>
          <a:bodyPr wrap="square" rtlCol="0">
            <a:spAutoFit/>
          </a:bodyPr>
          <a:lstStyle/>
          <a:p>
            <a:pPr algn="ctr"/>
            <a:r>
              <a:rPr lang="el-GR" sz="3200" dirty="0">
                <a:latin typeface="Century" panose="02040604050505020304" pitchFamily="18" charset="0"/>
              </a:rPr>
              <a:t>~ ΠΗΓΕΣ ~</a:t>
            </a:r>
          </a:p>
        </p:txBody>
      </p:sp>
    </p:spTree>
    <p:extLst>
      <p:ext uri="{BB962C8B-B14F-4D97-AF65-F5344CB8AC3E}">
        <p14:creationId xmlns:p14="http://schemas.microsoft.com/office/powerpoint/2010/main" val="23728369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2">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5">
                                            <p:txEl>
                                              <p:pRg st="0" end="0"/>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5">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5">
                                            <p:txEl>
                                              <p:pRg st="4" end="4"/>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E31EBF-C704-BB6E-63D9-0FA6563C3AAA}"/>
              </a:ext>
            </a:extLst>
          </p:cNvPr>
          <p:cNvSpPr>
            <a:spLocks noGrp="1"/>
          </p:cNvSpPr>
          <p:nvPr>
            <p:ph type="title"/>
          </p:nvPr>
        </p:nvSpPr>
        <p:spPr/>
        <p:txBody>
          <a:bodyPr/>
          <a:lstStyle/>
          <a:p>
            <a:r>
              <a:rPr lang="el-GR" dirty="0">
                <a:latin typeface="Century" panose="02040604050505020304" pitchFamily="18" charset="0"/>
              </a:rPr>
              <a:t>~ΚΑΤΑΓΩΓΗ ΚΑΙ ΠΑΙΔΕΙΑ ~</a:t>
            </a:r>
          </a:p>
        </p:txBody>
      </p:sp>
      <p:pic>
        <p:nvPicPr>
          <p:cNvPr id="3" name="Εικόνα 2">
            <a:extLst>
              <a:ext uri="{FF2B5EF4-FFF2-40B4-BE49-F238E27FC236}">
                <a16:creationId xmlns:a16="http://schemas.microsoft.com/office/drawing/2014/main" id="{B8889FAB-E9AF-6C5D-C4E2-3E6424B04382}"/>
              </a:ext>
            </a:extLst>
          </p:cNvPr>
          <p:cNvPicPr>
            <a:picLocks noChangeAspect="1"/>
          </p:cNvPicPr>
          <p:nvPr/>
        </p:nvPicPr>
        <p:blipFill>
          <a:blip r:embed="rId2"/>
          <a:stretch>
            <a:fillRect/>
          </a:stretch>
        </p:blipFill>
        <p:spPr>
          <a:xfrm>
            <a:off x="2684144" y="1291589"/>
            <a:ext cx="3655695" cy="2678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78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7B7B98-6CA0-EDD2-49B2-7498B3CD2BE6}"/>
              </a:ext>
            </a:extLst>
          </p:cNvPr>
          <p:cNvSpPr txBox="1"/>
          <p:nvPr/>
        </p:nvSpPr>
        <p:spPr>
          <a:xfrm>
            <a:off x="499110" y="599598"/>
            <a:ext cx="8145780" cy="4708981"/>
          </a:xfrm>
          <a:prstGeom prst="rect">
            <a:avLst/>
          </a:prstGeom>
          <a:noFill/>
        </p:spPr>
        <p:txBody>
          <a:bodyPr wrap="square" rtlCol="0">
            <a:spAutoFit/>
          </a:bodyPr>
          <a:lstStyle/>
          <a:p>
            <a:pPr marL="285750" indent="-285750">
              <a:buFont typeface="Arial" panose="020B0604020202020204" pitchFamily="34" charset="0"/>
              <a:buChar char="•"/>
            </a:pPr>
            <a:r>
              <a:rPr lang="el-GR" sz="1600" b="0" i="0" dirty="0">
                <a:solidFill>
                  <a:srgbClr val="202122"/>
                </a:solidFill>
                <a:effectLst/>
                <a:latin typeface="Bahnschrift Light" panose="020B0502040204020203" pitchFamily="34" charset="0"/>
              </a:rPr>
              <a:t> Ο </a:t>
            </a:r>
            <a:r>
              <a:rPr lang="el-GR" sz="1600" dirty="0">
                <a:solidFill>
                  <a:srgbClr val="202122"/>
                </a:solidFill>
                <a:latin typeface="Bahnschrift Light" panose="020B0502040204020203" pitchFamily="34" charset="0"/>
              </a:rPr>
              <a:t>Α</a:t>
            </a:r>
            <a:r>
              <a:rPr lang="el-GR" sz="1600" b="0" i="0" dirty="0">
                <a:solidFill>
                  <a:srgbClr val="202122"/>
                </a:solidFill>
                <a:effectLst/>
                <a:latin typeface="Bahnschrift Light" panose="020B0502040204020203" pitchFamily="34" charset="0"/>
              </a:rPr>
              <a:t>πόστολος Παύλος γεννήθηκε στην</a:t>
            </a:r>
            <a:r>
              <a:rPr lang="el-GR" sz="1600" b="1" i="0" dirty="0">
                <a:solidFill>
                  <a:srgbClr val="202122"/>
                </a:solidFill>
                <a:effectLst/>
                <a:latin typeface="Bahnschrift Light" panose="020B0502040204020203" pitchFamily="34" charset="0"/>
              </a:rPr>
              <a:t> </a:t>
            </a:r>
            <a:r>
              <a:rPr lang="el-GR" sz="1600" b="1" i="0" u="none" strike="noStrike" dirty="0">
                <a:solidFill>
                  <a:srgbClr val="3366CC"/>
                </a:solidFill>
                <a:effectLst/>
                <a:latin typeface="Bahnschrift Light" panose="020B0502040204020203" pitchFamily="34" charset="0"/>
                <a:hlinkClick r:id="rId2" tooltip="Ταρσός"/>
              </a:rPr>
              <a:t>Ταρσό</a:t>
            </a:r>
            <a:r>
              <a:rPr lang="el-GR" sz="1600" b="1" i="0" dirty="0">
                <a:solidFill>
                  <a:srgbClr val="202122"/>
                </a:solidFill>
                <a:effectLst/>
                <a:latin typeface="Bahnschrift Light" panose="020B0502040204020203" pitchFamily="34" charset="0"/>
              </a:rPr>
              <a:t> της </a:t>
            </a:r>
            <a:r>
              <a:rPr lang="el-GR" sz="1600" b="1" i="0" u="none" strike="noStrike" dirty="0">
                <a:solidFill>
                  <a:srgbClr val="3366CC"/>
                </a:solidFill>
                <a:effectLst/>
                <a:latin typeface="Bahnschrift Light" panose="020B0502040204020203" pitchFamily="34" charset="0"/>
                <a:hlinkClick r:id="rId3" tooltip="Κιλικία"/>
              </a:rPr>
              <a:t>Κιλικίας</a:t>
            </a:r>
            <a:r>
              <a:rPr lang="el-GR" sz="1600" b="0" i="0" dirty="0">
                <a:solidFill>
                  <a:srgbClr val="202122"/>
                </a:solidFill>
                <a:effectLst/>
                <a:latin typeface="Bahnschrift Light" panose="020B0502040204020203" pitchFamily="34" charset="0"/>
              </a:rPr>
              <a:t>, από γονείς </a:t>
            </a:r>
            <a:r>
              <a:rPr lang="el-GR" sz="1600" b="0" i="0" u="none" strike="noStrike" dirty="0">
                <a:solidFill>
                  <a:srgbClr val="3366CC"/>
                </a:solidFill>
                <a:effectLst/>
                <a:latin typeface="Bahnschrift Light" panose="020B0502040204020203" pitchFamily="34" charset="0"/>
                <a:hlinkClick r:id="rId4" tooltip="Ιουδαϊσμός"/>
              </a:rPr>
              <a:t>ιουδαίους</a:t>
            </a:r>
            <a:r>
              <a:rPr lang="el-GR" sz="1600" b="0" i="0" dirty="0">
                <a:solidFill>
                  <a:srgbClr val="202122"/>
                </a:solidFill>
                <a:effectLst/>
                <a:latin typeface="Bahnschrift Light" panose="020B0502040204020203" pitchFamily="34" charset="0"/>
              </a:rPr>
              <a:t> της φυλής </a:t>
            </a:r>
            <a:r>
              <a:rPr lang="el-GR" sz="1600" b="1" i="0" dirty="0">
                <a:solidFill>
                  <a:srgbClr val="202122"/>
                </a:solidFill>
                <a:effectLst/>
                <a:latin typeface="Bahnschrift Light" panose="020B0502040204020203" pitchFamily="34" charset="0"/>
              </a:rPr>
              <a:t>Βενιαμίν</a:t>
            </a:r>
            <a:r>
              <a:rPr lang="el-GR" sz="1600" b="0" i="0" dirty="0">
                <a:solidFill>
                  <a:srgbClr val="202122"/>
                </a:solidFill>
                <a:effectLst/>
                <a:latin typeface="Bahnschrift Light" panose="020B0502040204020203" pitchFamily="34" charset="0"/>
              </a:rPr>
              <a:t> . Ο πατέρας του ήταν </a:t>
            </a:r>
            <a:r>
              <a:rPr lang="el-GR" sz="1600" b="1" i="0" u="none" strike="noStrike" dirty="0">
                <a:solidFill>
                  <a:srgbClr val="3366CC"/>
                </a:solidFill>
                <a:effectLst/>
                <a:latin typeface="Bahnschrift Light" panose="020B0502040204020203" pitchFamily="34" charset="0"/>
                <a:hlinkClick r:id="rId5" tooltip="Ρωμαίοι"/>
              </a:rPr>
              <a:t>Ρωμαίος</a:t>
            </a:r>
            <a:r>
              <a:rPr lang="el-GR" sz="1600" b="1" i="0" dirty="0">
                <a:solidFill>
                  <a:srgbClr val="202122"/>
                </a:solidFill>
                <a:effectLst/>
                <a:latin typeface="Bahnschrift Light" panose="020B0502040204020203" pitchFamily="34" charset="0"/>
              </a:rPr>
              <a:t> </a:t>
            </a:r>
            <a:r>
              <a:rPr lang="el-GR" sz="1600" b="0" i="0" dirty="0">
                <a:solidFill>
                  <a:srgbClr val="202122"/>
                </a:solidFill>
                <a:effectLst/>
                <a:latin typeface="Bahnschrift Light" panose="020B0502040204020203" pitchFamily="34" charset="0"/>
              </a:rPr>
              <a:t>πολίτης το οποίο μπορεί να σημαίνει ότι προερχόταν από τα ανώτερα στρώματα του πληθυσμού της Κιλικίας και ίσως ήταν </a:t>
            </a:r>
            <a:r>
              <a:rPr lang="el-GR" sz="1600" b="1" i="0" u="none" strike="noStrike" dirty="0">
                <a:solidFill>
                  <a:srgbClr val="3366CC"/>
                </a:solidFill>
                <a:effectLst/>
                <a:latin typeface="Bahnschrift Light" panose="020B0502040204020203" pitchFamily="34" charset="0"/>
                <a:hlinkClick r:id="rId6" tooltip="Φαρισαίος"/>
              </a:rPr>
              <a:t>φαρισαίος</a:t>
            </a:r>
            <a:r>
              <a:rPr lang="el-GR" sz="1600" b="0" i="0" dirty="0">
                <a:solidFill>
                  <a:srgbClr val="202122"/>
                </a:solidFill>
                <a:effectLst/>
                <a:latin typeface="Bahnschrift Light" panose="020B0502040204020203" pitchFamily="34" charset="0"/>
              </a:rPr>
              <a:t> ως προς τις θρησκευτικές προτιμήσεις.</a:t>
            </a:r>
          </a:p>
          <a:p>
            <a:pPr marL="285750" indent="-285750">
              <a:buFont typeface="Arial" panose="020B0604020202020204" pitchFamily="34" charset="0"/>
              <a:buChar char="•"/>
            </a:pPr>
            <a:endParaRPr lang="el-GR" sz="1600" dirty="0">
              <a:solidFill>
                <a:srgbClr val="202122"/>
              </a:solidFill>
              <a:latin typeface="Bahnschrift Light" panose="020B0502040204020203" pitchFamily="34" charset="0"/>
            </a:endParaRPr>
          </a:p>
          <a:p>
            <a:pPr marL="285750" indent="-285750">
              <a:buFont typeface="Arial" panose="020B0604020202020204" pitchFamily="34" charset="0"/>
              <a:buChar char="•"/>
            </a:pPr>
            <a:r>
              <a:rPr lang="el-GR" sz="1600" b="0" i="0" dirty="0">
                <a:solidFill>
                  <a:srgbClr val="202122"/>
                </a:solidFill>
                <a:effectLst/>
                <a:latin typeface="Bahnschrift Light" panose="020B0502040204020203" pitchFamily="34" charset="0"/>
              </a:rPr>
              <a:t>Η εκπαίδευση και η ανατροφή του υπήρξε αυστηρά </a:t>
            </a:r>
            <a:r>
              <a:rPr lang="el-GR" sz="1600" b="0" i="0" dirty="0" err="1">
                <a:solidFill>
                  <a:srgbClr val="202122"/>
                </a:solidFill>
                <a:effectLst/>
                <a:latin typeface="Bahnschrift Light" panose="020B0502040204020203" pitchFamily="34" charset="0"/>
              </a:rPr>
              <a:t>ραββινική</a:t>
            </a:r>
            <a:r>
              <a:rPr lang="el-GR" sz="1600" b="0" i="0" dirty="0">
                <a:solidFill>
                  <a:srgbClr val="202122"/>
                </a:solidFill>
                <a:effectLst/>
                <a:latin typeface="Bahnschrift Light" panose="020B0502040204020203" pitchFamily="34" charset="0"/>
              </a:rPr>
              <a:t> και εβραϊκή. Η κοινή </a:t>
            </a:r>
            <a:r>
              <a:rPr lang="el-GR" sz="1600" b="1" i="0" u="none" strike="noStrike" dirty="0">
                <a:solidFill>
                  <a:srgbClr val="3366CC"/>
                </a:solidFill>
                <a:effectLst/>
                <a:latin typeface="Bahnschrift Light" panose="020B0502040204020203" pitchFamily="34" charset="0"/>
                <a:hlinkClick r:id="rId7" tooltip="Εβραϊκή γλώσσα"/>
              </a:rPr>
              <a:t>Εβραϊκή</a:t>
            </a:r>
            <a:r>
              <a:rPr lang="el-GR" sz="1600" b="1" i="0" dirty="0">
                <a:solidFill>
                  <a:srgbClr val="202122"/>
                </a:solidFill>
                <a:effectLst/>
                <a:latin typeface="Bahnschrift Light" panose="020B0502040204020203" pitchFamily="34" charset="0"/>
              </a:rPr>
              <a:t> </a:t>
            </a:r>
            <a:r>
              <a:rPr lang="el-GR" sz="1600" b="0" i="0" dirty="0">
                <a:solidFill>
                  <a:srgbClr val="202122"/>
                </a:solidFill>
                <a:effectLst/>
                <a:latin typeface="Bahnschrift Light" panose="020B0502040204020203" pitchFamily="34" charset="0"/>
              </a:rPr>
              <a:t>ήταν η γλώσσα που μιλούσαν στο σπίτι του. Αλλά και οι παραθέσεις που κάνει στις επιστολές του, μολονότι βασίζονται στη </a:t>
            </a:r>
            <a:r>
              <a:rPr lang="el-GR" sz="1600" b="0" i="0" u="none" strike="noStrike" dirty="0">
                <a:solidFill>
                  <a:srgbClr val="3366CC"/>
                </a:solidFill>
                <a:effectLst/>
                <a:latin typeface="Bahnschrift Light" panose="020B0502040204020203" pitchFamily="34" charset="0"/>
                <a:hlinkClick r:id="rId8" tooltip="Μετάφραση των Εβδομήκοντα"/>
              </a:rPr>
              <a:t>μετάφραση των Εβδομήκοντα</a:t>
            </a:r>
            <a:r>
              <a:rPr lang="el-GR" sz="1600" b="0" i="0" dirty="0">
                <a:solidFill>
                  <a:srgbClr val="202122"/>
                </a:solidFill>
                <a:effectLst/>
                <a:latin typeface="Bahnschrift Light" panose="020B0502040204020203" pitchFamily="34" charset="0"/>
              </a:rPr>
              <a:t>, δείχνουν γνώση και του Εβραϊκού κειμένου, άρα και της αρχαίας Εβραϊκής.</a:t>
            </a:r>
          </a:p>
          <a:p>
            <a:pPr marL="285750" indent="-285750">
              <a:buFont typeface="Arial" panose="020B0604020202020204" pitchFamily="34" charset="0"/>
              <a:buChar char="•"/>
            </a:pPr>
            <a:endParaRPr lang="el-GR" sz="1600" dirty="0">
              <a:solidFill>
                <a:srgbClr val="202122"/>
              </a:solidFill>
              <a:latin typeface="Bahnschrift Light" panose="020B0502040204020203" pitchFamily="34" charset="0"/>
            </a:endParaRPr>
          </a:p>
          <a:p>
            <a:pPr marL="285750" indent="-285750">
              <a:buFont typeface="Arial" panose="020B0604020202020204" pitchFamily="34" charset="0"/>
              <a:buChar char="•"/>
            </a:pPr>
            <a:r>
              <a:rPr lang="el-GR" sz="1600" dirty="0">
                <a:latin typeface="Bahnschrift Light" panose="020B0502040204020203" pitchFamily="34" charset="0"/>
              </a:rPr>
              <a:t>Μαθήτευσε κοντά στον </a:t>
            </a:r>
            <a:r>
              <a:rPr lang="el-GR" sz="1600" b="1" dirty="0">
                <a:latin typeface="Bahnschrift Light" panose="020B0502040204020203" pitchFamily="34" charset="0"/>
              </a:rPr>
              <a:t>Γαμαλιήλ</a:t>
            </a:r>
            <a:r>
              <a:rPr lang="el-GR" sz="1600" dirty="0">
                <a:latin typeface="Bahnschrift Light" panose="020B0502040204020203" pitchFamily="34" charset="0"/>
              </a:rPr>
              <a:t>, έγινε κάτοχος, όσο λίγοι, της Ιουδαϊκής θεολογίας, ενώ το ύφος του, η θεολογική του μέθοδος και η χρήση της Γραφής παρουσιάζουν τον Παύλο ως αυστηρό αλλά και αγνό, </a:t>
            </a:r>
            <a:r>
              <a:rPr lang="el-GR" sz="1600" dirty="0" err="1">
                <a:latin typeface="Bahnschrift Light" panose="020B0502040204020203" pitchFamily="34" charset="0"/>
              </a:rPr>
              <a:t>ραββίνο</a:t>
            </a:r>
            <a:r>
              <a:rPr lang="el-GR" sz="1600" dirty="0">
                <a:latin typeface="Bahnschrift Light" panose="020B0502040204020203" pitchFamily="34" charset="0"/>
              </a:rPr>
              <a:t>, γνώστη όλων των επίμαχων ζητημάτων του ιουδαϊκού Νόμου και ικανό χειριστή της </a:t>
            </a:r>
            <a:r>
              <a:rPr lang="el-GR" sz="1600" dirty="0" err="1">
                <a:latin typeface="Bahnschrift Light" panose="020B0502040204020203" pitchFamily="34" charset="0"/>
              </a:rPr>
              <a:t>ραββινικής</a:t>
            </a:r>
            <a:r>
              <a:rPr lang="el-GR" sz="1600" dirty="0">
                <a:latin typeface="Bahnschrift Light" panose="020B0502040204020203" pitchFamily="34" charset="0"/>
              </a:rPr>
              <a:t> διαλεκτικής.</a:t>
            </a:r>
          </a:p>
          <a:p>
            <a:pPr marL="285750" indent="-285750">
              <a:buFont typeface="Arial" panose="020B0604020202020204" pitchFamily="34" charset="0"/>
              <a:buChar char="•"/>
            </a:pPr>
            <a:endParaRPr lang="el-GR" dirty="0">
              <a:latin typeface="Bahnschrift Light" panose="020B0502040204020203" pitchFamily="34" charset="0"/>
            </a:endParaRP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6397368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EC0152-A954-F74D-026A-435319D8A3D4}"/>
              </a:ext>
            </a:extLst>
          </p:cNvPr>
          <p:cNvSpPr>
            <a:spLocks noGrp="1"/>
          </p:cNvSpPr>
          <p:nvPr>
            <p:ph type="title"/>
          </p:nvPr>
        </p:nvSpPr>
        <p:spPr/>
        <p:txBody>
          <a:bodyPr/>
          <a:lstStyle/>
          <a:p>
            <a:r>
              <a:rPr lang="el-GR" dirty="0">
                <a:latin typeface="Century" panose="02040604050505020304" pitchFamily="18" charset="0"/>
              </a:rPr>
              <a:t>~ΑΝΤΙΛΗΨΕΙΣ ~</a:t>
            </a:r>
          </a:p>
        </p:txBody>
      </p:sp>
      <p:pic>
        <p:nvPicPr>
          <p:cNvPr id="3" name="Εικόνα 2">
            <a:extLst>
              <a:ext uri="{FF2B5EF4-FFF2-40B4-BE49-F238E27FC236}">
                <a16:creationId xmlns:a16="http://schemas.microsoft.com/office/drawing/2014/main" id="{0EAEDF36-C506-6C79-60A2-A63026775D9B}"/>
              </a:ext>
            </a:extLst>
          </p:cNvPr>
          <p:cNvPicPr>
            <a:picLocks noChangeAspect="1"/>
          </p:cNvPicPr>
          <p:nvPr/>
        </p:nvPicPr>
        <p:blipFill>
          <a:blip r:embed="rId2"/>
          <a:stretch>
            <a:fillRect/>
          </a:stretch>
        </p:blipFill>
        <p:spPr>
          <a:xfrm>
            <a:off x="3315562" y="1397857"/>
            <a:ext cx="2512875" cy="3442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6762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A143D-C15F-15C2-F537-6A02DC54065A}"/>
              </a:ext>
            </a:extLst>
          </p:cNvPr>
          <p:cNvSpPr txBox="1"/>
          <p:nvPr/>
        </p:nvSpPr>
        <p:spPr>
          <a:xfrm>
            <a:off x="836762" y="992038"/>
            <a:ext cx="7582619" cy="4524315"/>
          </a:xfrm>
          <a:prstGeom prst="rect">
            <a:avLst/>
          </a:prstGeom>
          <a:noFill/>
        </p:spPr>
        <p:txBody>
          <a:bodyPr wrap="square" rtlCol="0">
            <a:spAutoFit/>
          </a:bodyPr>
          <a:lstStyle/>
          <a:p>
            <a:r>
              <a:rPr lang="el-GR" sz="1800" dirty="0">
                <a:latin typeface="Bahnschrift Light" panose="020B0502040204020203" pitchFamily="34" charset="0"/>
              </a:rPr>
              <a:t>          Ο Παύλος όντας στο παρελθόν διώκτης χριστιανών  και ιουδαίος </a:t>
            </a:r>
            <a:r>
              <a:rPr lang="el-GR" sz="1800" u="sng" dirty="0">
                <a:latin typeface="Bahnschrift Light" panose="020B0502040204020203" pitchFamily="34" charset="0"/>
              </a:rPr>
              <a:t>με </a:t>
            </a:r>
            <a:r>
              <a:rPr lang="el-GR" sz="1800" u="sng" dirty="0" err="1">
                <a:latin typeface="Bahnschrift Light" panose="020B0502040204020203" pitchFamily="34" charset="0"/>
              </a:rPr>
              <a:t>ρωμαΪκή</a:t>
            </a:r>
            <a:r>
              <a:rPr lang="el-GR" sz="1800" u="sng" dirty="0">
                <a:latin typeface="Bahnschrift Light" panose="020B0502040204020203" pitchFamily="34" charset="0"/>
              </a:rPr>
              <a:t>  υπηκοότητα</a:t>
            </a:r>
            <a:r>
              <a:rPr lang="el-GR" sz="1800" dirty="0">
                <a:latin typeface="Bahnschrift Light" panose="020B0502040204020203" pitchFamily="34" charset="0"/>
              </a:rPr>
              <a:t> παρέμενε  πιστός στις θρησκευτικές αντιλήψεις  της τότε κοινωνίας. Συγκεκριμένα τ</a:t>
            </a:r>
            <a:r>
              <a:rPr lang="el-GR" sz="1800" b="0" i="0" dirty="0">
                <a:solidFill>
                  <a:srgbClr val="363636"/>
                </a:solidFill>
                <a:effectLst/>
                <a:latin typeface="Bahnschrift Light" panose="020B0502040204020203" pitchFamily="34" charset="0"/>
              </a:rPr>
              <a:t>ο ρωμαϊκό δίκαιο, θεωρούσε ότι </a:t>
            </a:r>
            <a:r>
              <a:rPr lang="el-GR" sz="1800" b="0" i="0" u="sng" dirty="0">
                <a:solidFill>
                  <a:srgbClr val="363636"/>
                </a:solidFill>
                <a:effectLst/>
                <a:latin typeface="Bahnschrift Light" panose="020B0502040204020203" pitchFamily="34" charset="0"/>
              </a:rPr>
              <a:t>μόνο τα φυσικά πρόσωπα </a:t>
            </a:r>
            <a:r>
              <a:rPr lang="el-GR" sz="1800" b="0" i="0" dirty="0">
                <a:solidFill>
                  <a:srgbClr val="363636"/>
                </a:solidFill>
                <a:effectLst/>
                <a:latin typeface="Bahnschrift Light" panose="020B0502040204020203" pitchFamily="34" charset="0"/>
              </a:rPr>
              <a:t>μπορούσαν να έχουν δικαιώματα, έτσι με την αντίληψη αυτή είχε δημιουργήσει το ατομικό και ιδιωτικό δίκαιο.</a:t>
            </a:r>
          </a:p>
          <a:p>
            <a:endParaRPr lang="el-GR" sz="1800" dirty="0">
              <a:solidFill>
                <a:srgbClr val="363636"/>
              </a:solidFill>
              <a:latin typeface="Bahnschrift Light" panose="020B0502040204020203" pitchFamily="34" charset="0"/>
            </a:endParaRPr>
          </a:p>
          <a:p>
            <a:r>
              <a:rPr lang="el-GR" sz="1800" b="0" i="0" dirty="0">
                <a:solidFill>
                  <a:srgbClr val="363636"/>
                </a:solidFill>
                <a:effectLst/>
                <a:latin typeface="Bahnschrift Light" panose="020B0502040204020203" pitchFamily="34" charset="0"/>
              </a:rPr>
              <a:t>          Αντίθετα οι χριστιανοί, ενωμένοι ως μέλη </a:t>
            </a:r>
            <a:r>
              <a:rPr lang="el-GR" sz="1800" b="0" i="0" u="sng" dirty="0">
                <a:solidFill>
                  <a:srgbClr val="363636"/>
                </a:solidFill>
                <a:effectLst/>
                <a:latin typeface="Bahnschrift Light" panose="020B0502040204020203" pitchFamily="34" charset="0"/>
              </a:rPr>
              <a:t>με το Χριστό κεφαλή</a:t>
            </a:r>
            <a:r>
              <a:rPr lang="el-GR" sz="1800" b="0" i="0" dirty="0">
                <a:solidFill>
                  <a:srgbClr val="363636"/>
                </a:solidFill>
                <a:effectLst/>
                <a:latin typeface="Bahnschrift Light" panose="020B0502040204020203" pitchFamily="34" charset="0"/>
              </a:rPr>
              <a:t>, σχηματίζουν ένα μοναδικό σώμα, κι’ αυτό δεν έχει μία απλή μεταφορική έννοια, αλλά είναι ένα αληθινό και πραγματικό ον, ζωντανό και ενεργητικό, που από το κέντρο, την Κεφαλή δέχεται το ζωοποιό  Πνεύμα, το οποίο διαχέεται σε κάθε μέλος ξεχωριστά και σε όλο το Σώμα γενικά.</a:t>
            </a:r>
          </a:p>
          <a:p>
            <a:endParaRPr lang="el-GR" sz="1800" dirty="0">
              <a:solidFill>
                <a:srgbClr val="363636"/>
              </a:solidFill>
              <a:latin typeface="Bahnschrift Light" panose="020B0502040204020203" pitchFamily="34" charset="0"/>
            </a:endParaRPr>
          </a:p>
          <a:p>
            <a:endParaRPr lang="el-GR" sz="1800" b="0" i="0" dirty="0">
              <a:solidFill>
                <a:srgbClr val="363636"/>
              </a:solidFill>
              <a:effectLst/>
              <a:latin typeface="Bahnschrift Light" panose="020B0502040204020203" pitchFamily="34" charset="0"/>
            </a:endParaRPr>
          </a:p>
          <a:p>
            <a:r>
              <a:rPr lang="el-GR" sz="1800" b="0" i="0" dirty="0">
                <a:solidFill>
                  <a:srgbClr val="363636"/>
                </a:solidFill>
                <a:effectLst/>
                <a:latin typeface="Bahnschrift Light" panose="020B0502040204020203" pitchFamily="34" charset="0"/>
              </a:rPr>
              <a:t> </a:t>
            </a:r>
            <a:endParaRPr lang="el-GR" sz="1800" dirty="0">
              <a:latin typeface="Bahnschrift Light" panose="020B0502040204020203" pitchFamily="34" charset="0"/>
            </a:endParaRPr>
          </a:p>
        </p:txBody>
      </p:sp>
    </p:spTree>
    <p:extLst>
      <p:ext uri="{BB962C8B-B14F-4D97-AF65-F5344CB8AC3E}">
        <p14:creationId xmlns:p14="http://schemas.microsoft.com/office/powerpoint/2010/main" val="21650508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1C901B-9D02-0EC6-BEB2-B14453AA79DF}"/>
              </a:ext>
            </a:extLst>
          </p:cNvPr>
          <p:cNvSpPr>
            <a:spLocks noGrp="1"/>
          </p:cNvSpPr>
          <p:nvPr>
            <p:ph type="title" idx="4294967295"/>
          </p:nvPr>
        </p:nvSpPr>
        <p:spPr>
          <a:xfrm>
            <a:off x="275897" y="260216"/>
            <a:ext cx="8347841" cy="454025"/>
          </a:xfrm>
        </p:spPr>
        <p:txBody>
          <a:bodyPr/>
          <a:lstStyle/>
          <a:p>
            <a:r>
              <a:rPr lang="el-GR" dirty="0">
                <a:latin typeface="Century" panose="02040604050505020304" pitchFamily="18" charset="0"/>
              </a:rPr>
              <a:t> ~ΜΕΤΑΣΤΡΟΦΗ ΑΠΟΣΤΟΛΟΥ ΠΑΥΛΟΥ~</a:t>
            </a:r>
          </a:p>
        </p:txBody>
      </p:sp>
      <p:pic>
        <p:nvPicPr>
          <p:cNvPr id="3" name="Εικόνα 2">
            <a:extLst>
              <a:ext uri="{FF2B5EF4-FFF2-40B4-BE49-F238E27FC236}">
                <a16:creationId xmlns:a16="http://schemas.microsoft.com/office/drawing/2014/main" id="{EEF87251-9AB2-8E4A-812F-4B7B0F24CDC7}"/>
              </a:ext>
            </a:extLst>
          </p:cNvPr>
          <p:cNvPicPr>
            <a:picLocks noChangeAspect="1"/>
          </p:cNvPicPr>
          <p:nvPr/>
        </p:nvPicPr>
        <p:blipFill>
          <a:blip r:embed="rId2"/>
          <a:stretch>
            <a:fillRect/>
          </a:stretch>
        </p:blipFill>
        <p:spPr>
          <a:xfrm>
            <a:off x="3549310" y="1038520"/>
            <a:ext cx="2206943" cy="3256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8492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30EFA-D6AE-5074-A766-00DDA57DF328}"/>
              </a:ext>
            </a:extLst>
          </p:cNvPr>
          <p:cNvSpPr txBox="1"/>
          <p:nvPr/>
        </p:nvSpPr>
        <p:spPr>
          <a:xfrm>
            <a:off x="1032641" y="678924"/>
            <a:ext cx="7078717" cy="4031873"/>
          </a:xfrm>
          <a:prstGeom prst="rect">
            <a:avLst/>
          </a:prstGeom>
          <a:noFill/>
        </p:spPr>
        <p:txBody>
          <a:bodyPr wrap="square" rtlCol="0">
            <a:spAutoFit/>
          </a:bodyPr>
          <a:lstStyle/>
          <a:p>
            <a:pPr algn="l"/>
            <a:r>
              <a:rPr lang="el-GR" b="0" i="0" dirty="0">
                <a:solidFill>
                  <a:srgbClr val="212529"/>
                </a:solidFill>
                <a:effectLst/>
                <a:latin typeface="system-ui"/>
              </a:rPr>
              <a:t>	</a:t>
            </a:r>
            <a:r>
              <a:rPr lang="el-GR" sz="1600" b="0" i="0" dirty="0">
                <a:solidFill>
                  <a:srgbClr val="212529"/>
                </a:solidFill>
                <a:effectLst/>
                <a:latin typeface="Bahnschrift Light" panose="020B0502040204020203" pitchFamily="34" charset="0"/>
              </a:rPr>
              <a:t>Η </a:t>
            </a:r>
            <a:r>
              <a:rPr lang="el-GR" sz="1600" b="1" i="0" dirty="0" err="1">
                <a:solidFill>
                  <a:srgbClr val="212529"/>
                </a:solidFill>
                <a:effectLst/>
                <a:latin typeface="Bahnschrift Light" panose="020B0502040204020203" pitchFamily="34" charset="0"/>
              </a:rPr>
              <a:t>μετστροφή</a:t>
            </a:r>
            <a:r>
              <a:rPr lang="el-GR" sz="1600" b="1" i="0" dirty="0">
                <a:solidFill>
                  <a:srgbClr val="212529"/>
                </a:solidFill>
                <a:effectLst/>
                <a:latin typeface="Bahnschrift Light" panose="020B0502040204020203" pitchFamily="34" charset="0"/>
              </a:rPr>
              <a:t> του Αποστόλου Παύλου</a:t>
            </a:r>
            <a:r>
              <a:rPr lang="el-GR" sz="1600" b="0" i="0" dirty="0">
                <a:solidFill>
                  <a:srgbClr val="212529"/>
                </a:solidFill>
                <a:effectLst/>
                <a:latin typeface="Bahnschrift Light" panose="020B0502040204020203" pitchFamily="34" charset="0"/>
              </a:rPr>
              <a:t>  ήταν, σύμφωνα με την </a:t>
            </a:r>
            <a:r>
              <a:rPr lang="el-GR" sz="1600" b="0" i="0" u="sng" dirty="0">
                <a:solidFill>
                  <a:srgbClr val="0D6EFD"/>
                </a:solidFill>
                <a:effectLst/>
                <a:latin typeface="Bahnschrift Light" panose="020B0502040204020203" pitchFamily="34" charset="0"/>
                <a:hlinkClick r:id="rId2" tooltip="Καινή Διαθήκη"/>
              </a:rPr>
              <a:t>Καινή Διαθήκη</a:t>
            </a:r>
            <a:r>
              <a:rPr lang="el-GR" sz="1600" b="0" i="0" dirty="0">
                <a:solidFill>
                  <a:srgbClr val="212529"/>
                </a:solidFill>
                <a:effectLst/>
                <a:latin typeface="Bahnschrift Light" panose="020B0502040204020203" pitchFamily="34" charset="0"/>
              </a:rPr>
              <a:t> , ένα γεγονός στη ζωή του Σαούλ / </a:t>
            </a:r>
            <a:r>
              <a:rPr lang="el-GR" sz="1600" b="1" i="0" dirty="0">
                <a:solidFill>
                  <a:srgbClr val="212529"/>
                </a:solidFill>
                <a:effectLst/>
                <a:latin typeface="Bahnschrift Light" panose="020B0502040204020203" pitchFamily="34" charset="0"/>
              </a:rPr>
              <a:t>Αποστόλου Πα</a:t>
            </a:r>
            <a:r>
              <a:rPr lang="el-GR" sz="1600" b="1" dirty="0">
                <a:solidFill>
                  <a:srgbClr val="212529"/>
                </a:solidFill>
                <a:latin typeface="Bahnschrift Light" panose="020B0502040204020203" pitchFamily="34" charset="0"/>
              </a:rPr>
              <a:t>ύλ</a:t>
            </a:r>
            <a:r>
              <a:rPr lang="el-GR" sz="1600" b="1" i="0" dirty="0">
                <a:solidFill>
                  <a:srgbClr val="212529"/>
                </a:solidFill>
                <a:effectLst/>
                <a:latin typeface="Bahnschrift Light" panose="020B0502040204020203" pitchFamily="34" charset="0"/>
              </a:rPr>
              <a:t>ου </a:t>
            </a:r>
            <a:r>
              <a:rPr lang="el-GR" sz="1600" b="0" i="0" dirty="0">
                <a:solidFill>
                  <a:srgbClr val="212529"/>
                </a:solidFill>
                <a:effectLst/>
                <a:latin typeface="Bahnschrift Light" panose="020B0502040204020203" pitchFamily="34" charset="0"/>
              </a:rPr>
              <a:t>τον οδήγησαν να σταματήσει διώκοντας τους </a:t>
            </a:r>
            <a:r>
              <a:rPr lang="el-GR" sz="1600" b="1" i="0" dirty="0">
                <a:solidFill>
                  <a:srgbClr val="212529"/>
                </a:solidFill>
                <a:effectLst/>
                <a:latin typeface="Bahnschrift Light" panose="020B0502040204020203" pitchFamily="34" charset="0"/>
              </a:rPr>
              <a:t>  πρώτους </a:t>
            </a:r>
            <a:r>
              <a:rPr lang="el-GR" sz="1600" b="1" dirty="0">
                <a:solidFill>
                  <a:srgbClr val="212529"/>
                </a:solidFill>
                <a:latin typeface="Bahnschrift Light" panose="020B0502040204020203" pitchFamily="34" charset="0"/>
              </a:rPr>
              <a:t>χριστιανούς </a:t>
            </a:r>
            <a:r>
              <a:rPr lang="el-GR" sz="1600" b="0" i="0" dirty="0">
                <a:solidFill>
                  <a:srgbClr val="212529"/>
                </a:solidFill>
                <a:effectLst/>
                <a:latin typeface="Bahnschrift Light" panose="020B0502040204020203" pitchFamily="34" charset="0"/>
              </a:rPr>
              <a:t>και να </a:t>
            </a:r>
            <a:r>
              <a:rPr lang="el-GR" sz="1600" dirty="0">
                <a:solidFill>
                  <a:srgbClr val="212529"/>
                </a:solidFill>
                <a:latin typeface="Bahnschrift Light" panose="020B0502040204020203" pitchFamily="34" charset="0"/>
              </a:rPr>
              <a:t>γίνει </a:t>
            </a:r>
            <a:r>
              <a:rPr lang="el-GR" sz="1600" b="0" i="0" dirty="0">
                <a:solidFill>
                  <a:srgbClr val="212529"/>
                </a:solidFill>
                <a:effectLst/>
                <a:latin typeface="Bahnschrift Light" panose="020B0502040204020203" pitchFamily="34" charset="0"/>
              </a:rPr>
              <a:t>οπαδός του </a:t>
            </a:r>
            <a:r>
              <a:rPr lang="el-GR" sz="1600" b="0" i="0" u="sng" dirty="0">
                <a:solidFill>
                  <a:srgbClr val="0D6EFD"/>
                </a:solidFill>
                <a:effectLst/>
                <a:latin typeface="Bahnschrift Light" panose="020B0502040204020203" pitchFamily="34" charset="0"/>
                <a:hlinkClick r:id="rId3" tooltip="Ιησούς"/>
              </a:rPr>
              <a:t>Ιησού</a:t>
            </a:r>
            <a:r>
              <a:rPr lang="el-GR" sz="1600" b="0" i="0" dirty="0">
                <a:solidFill>
                  <a:srgbClr val="212529"/>
                </a:solidFill>
                <a:effectLst/>
                <a:latin typeface="Bahnschrift Light" panose="020B0502040204020203" pitchFamily="34" charset="0"/>
              </a:rPr>
              <a:t> .  Χρονολογείται στο 34–37 μ.Χ., δηλαδή 4-7 χρόνια μετά τη </a:t>
            </a:r>
            <a:r>
              <a:rPr lang="el-GR" sz="1600" b="1" i="0" u="sng" dirty="0">
                <a:solidFill>
                  <a:srgbClr val="0D6EFD"/>
                </a:solidFill>
                <a:effectLst/>
                <a:latin typeface="Bahnschrift Light" panose="020B0502040204020203" pitchFamily="34" charset="0"/>
                <a:hlinkClick r:id="rId4" tooltip="Σταύρωση"/>
              </a:rPr>
              <a:t>Σταύρωση </a:t>
            </a:r>
            <a:r>
              <a:rPr lang="el-GR" sz="1600" b="0" i="0" u="sng" dirty="0">
                <a:solidFill>
                  <a:srgbClr val="0D6EFD"/>
                </a:solidFill>
                <a:effectLst/>
                <a:latin typeface="Bahnschrift Light" panose="020B0502040204020203" pitchFamily="34" charset="0"/>
                <a:hlinkClick r:id="rId4" tooltip="Σταύρωση"/>
              </a:rPr>
              <a:t>του</a:t>
            </a:r>
            <a:r>
              <a:rPr lang="el-GR" sz="1600" b="0" i="0" dirty="0">
                <a:solidFill>
                  <a:srgbClr val="212529"/>
                </a:solidFill>
                <a:effectLst/>
                <a:latin typeface="Bahnschrift Light" panose="020B0502040204020203" pitchFamily="34" charset="0"/>
              </a:rPr>
              <a:t> Ιησού.  </a:t>
            </a:r>
          </a:p>
          <a:p>
            <a:pPr algn="l"/>
            <a:r>
              <a:rPr lang="el-GR" sz="1600" b="0" i="0" dirty="0">
                <a:solidFill>
                  <a:srgbClr val="212529"/>
                </a:solidFill>
                <a:effectLst/>
                <a:latin typeface="Bahnschrift Light" panose="020B0502040204020203" pitchFamily="34" charset="0"/>
              </a:rPr>
              <a:t>   	Πριν από τη μεταστροφή του, ο Παύλος ήταν γνωστός ως Σαούλ και ήταν </a:t>
            </a:r>
            <a:r>
              <a:rPr lang="el-GR" sz="1600" b="1" i="0" dirty="0">
                <a:solidFill>
                  <a:srgbClr val="212529"/>
                </a:solidFill>
                <a:effectLst/>
                <a:latin typeface="Bahnschrift Light" panose="020B0502040204020203" pitchFamily="34" charset="0"/>
              </a:rPr>
              <a:t>«Φαρισαίος </a:t>
            </a:r>
            <a:r>
              <a:rPr lang="el-GR" sz="1600" b="1" i="0" u="sng" dirty="0">
                <a:solidFill>
                  <a:srgbClr val="0D6EFD"/>
                </a:solidFill>
                <a:effectLst/>
                <a:latin typeface="Bahnschrift Light" panose="020B0502040204020203" pitchFamily="34" charset="0"/>
                <a:hlinkClick r:id="rId5" tooltip="Φαρισαίοι"/>
              </a:rPr>
              <a:t>Φαρισαίων</a:t>
            </a:r>
            <a:r>
              <a:rPr lang="el-GR" sz="1600" b="1" i="0" dirty="0">
                <a:solidFill>
                  <a:srgbClr val="212529"/>
                </a:solidFill>
                <a:effectLst/>
                <a:latin typeface="Bahnschrift Light" panose="020B0502040204020203" pitchFamily="34" charset="0"/>
              </a:rPr>
              <a:t> </a:t>
            </a:r>
            <a:r>
              <a:rPr lang="el-GR" sz="1600" b="0" i="0" dirty="0">
                <a:solidFill>
                  <a:srgbClr val="212529"/>
                </a:solidFill>
                <a:effectLst/>
                <a:latin typeface="Bahnschrift Light" panose="020B0502040204020203" pitchFamily="34" charset="0"/>
              </a:rPr>
              <a:t>», ο οποίος « </a:t>
            </a:r>
            <a:r>
              <a:rPr lang="el-GR" sz="1600" b="1" i="0" u="sng" dirty="0">
                <a:solidFill>
                  <a:srgbClr val="0D6EFD"/>
                </a:solidFill>
                <a:effectLst/>
                <a:latin typeface="Bahnschrift Light" panose="020B0502040204020203" pitchFamily="34" charset="0"/>
                <a:hlinkClick r:id="rId6" tooltip="Διώξεις χριστιανών"/>
              </a:rPr>
              <a:t>καταδίωκε έντονα</a:t>
            </a:r>
            <a:r>
              <a:rPr lang="el-GR" sz="1600" b="1" i="0" dirty="0">
                <a:solidFill>
                  <a:srgbClr val="212529"/>
                </a:solidFill>
                <a:effectLst/>
                <a:latin typeface="Bahnschrift Light" panose="020B0502040204020203" pitchFamily="34" charset="0"/>
              </a:rPr>
              <a:t> </a:t>
            </a:r>
            <a:r>
              <a:rPr lang="el-GR" sz="1600" b="0" i="0" dirty="0">
                <a:solidFill>
                  <a:srgbClr val="212529"/>
                </a:solidFill>
                <a:effectLst/>
                <a:latin typeface="Bahnschrift Light" panose="020B0502040204020203" pitchFamily="34" charset="0"/>
              </a:rPr>
              <a:t>» τους οπαδούς του Ιησού. Λέει ο Παύλος στην </a:t>
            </a:r>
            <a:r>
              <a:rPr lang="el-GR" sz="1600" b="1" i="0" u="sng" dirty="0">
                <a:solidFill>
                  <a:srgbClr val="0D6EFD"/>
                </a:solidFill>
                <a:effectLst/>
                <a:latin typeface="Bahnschrift Light" panose="020B0502040204020203" pitchFamily="34" charset="0"/>
                <a:hlinkClick r:id="rId7" tooltip="Επιστολή προς Γαλάτες"/>
              </a:rPr>
              <a:t>Επιστολή του προς </a:t>
            </a:r>
            <a:r>
              <a:rPr lang="el-GR" sz="1600" b="1" i="0" u="sng" dirty="0" err="1">
                <a:solidFill>
                  <a:srgbClr val="0D6EFD"/>
                </a:solidFill>
                <a:effectLst/>
                <a:latin typeface="Bahnschrift Light" panose="020B0502040204020203" pitchFamily="34" charset="0"/>
                <a:hlinkClick r:id="rId7" tooltip="Επιστολή προς Γαλάτες"/>
              </a:rPr>
              <a:t>Γαλάτες</a:t>
            </a:r>
            <a:r>
              <a:rPr lang="el-GR" sz="1600" b="1" i="0" dirty="0">
                <a:solidFill>
                  <a:srgbClr val="212529"/>
                </a:solidFill>
                <a:effectLst/>
                <a:latin typeface="Bahnschrift Light" panose="020B0502040204020203" pitchFamily="34" charset="0"/>
              </a:rPr>
              <a:t> </a:t>
            </a:r>
            <a:r>
              <a:rPr lang="el-GR" sz="1600" b="0" i="0" dirty="0">
                <a:solidFill>
                  <a:srgbClr val="212529"/>
                </a:solidFill>
                <a:effectLst/>
                <a:latin typeface="Bahnschrift Light" panose="020B0502040204020203" pitchFamily="34" charset="0"/>
              </a:rPr>
              <a:t>: «Διότι έχετε ακούσει για τον προηγούμενο τρόπο ζωής μου στον Ιουδαϊσμό, πόσο έντονα καταδίωξα την εκκλησία του Θεού και προσπάθησα να την καταστρέψω. Προχωρούσα στον Ιουδαϊσμό πέρα ​​από πολλούς από την ηλικία μου. ανθρώπους και ήμουν εξαιρετικά ζηλωτής για τις παραδόσεις των πατέρων μου</a:t>
            </a:r>
          </a:p>
          <a:p>
            <a:pPr algn="l"/>
            <a:r>
              <a:rPr lang="el-GR" sz="1600" b="0" i="0" dirty="0">
                <a:solidFill>
                  <a:srgbClr val="212529"/>
                </a:solidFill>
                <a:effectLst/>
                <a:latin typeface="Bahnschrift Light" panose="020B0502040204020203" pitchFamily="34" charset="0"/>
              </a:rPr>
              <a:t>	Ο Παύλος συζητά επίσης τη ζωή του πριν από τη μετα</a:t>
            </a:r>
            <a:r>
              <a:rPr lang="el-GR" sz="1600" dirty="0">
                <a:solidFill>
                  <a:srgbClr val="212529"/>
                </a:solidFill>
                <a:latin typeface="Bahnschrift Light" panose="020B0502040204020203" pitchFamily="34" charset="0"/>
              </a:rPr>
              <a:t>στροφή</a:t>
            </a:r>
            <a:r>
              <a:rPr lang="el-GR" sz="1600" b="0" i="0" dirty="0">
                <a:solidFill>
                  <a:srgbClr val="212529"/>
                </a:solidFill>
                <a:effectLst/>
                <a:latin typeface="Bahnschrift Light" panose="020B0502040204020203" pitchFamily="34" charset="0"/>
              </a:rPr>
              <a:t> στο έργο του</a:t>
            </a:r>
            <a:r>
              <a:rPr lang="el-GR" sz="1600" b="1" i="0" dirty="0">
                <a:solidFill>
                  <a:srgbClr val="212529"/>
                </a:solidFill>
                <a:effectLst/>
                <a:latin typeface="Bahnschrift Light" panose="020B0502040204020203" pitchFamily="34" charset="0"/>
              </a:rPr>
              <a:t> </a:t>
            </a:r>
            <a:r>
              <a:rPr lang="el-GR" sz="1600" b="1" i="0" u="sng" dirty="0">
                <a:solidFill>
                  <a:srgbClr val="0D6EFD"/>
                </a:solidFill>
                <a:effectLst/>
                <a:latin typeface="Bahnschrift Light" panose="020B0502040204020203" pitchFamily="34" charset="0"/>
                <a:hlinkClick r:id="rId8" tooltip="Επιστολή προς Φιλιππησίους"/>
              </a:rPr>
              <a:t>Επιστολή προς τους </a:t>
            </a:r>
            <a:r>
              <a:rPr lang="el-GR" sz="1600" b="1" i="0" u="sng" dirty="0" err="1">
                <a:solidFill>
                  <a:srgbClr val="0D6EFD"/>
                </a:solidFill>
                <a:effectLst/>
                <a:latin typeface="Bahnschrift Light" panose="020B0502040204020203" pitchFamily="34" charset="0"/>
                <a:hlinkClick r:id="rId8" tooltip="Επιστολή προς Φιλιππησίους"/>
              </a:rPr>
              <a:t>Φιλιππησίους</a:t>
            </a:r>
            <a:r>
              <a:rPr lang="el-GR" sz="1600" b="1" i="0" dirty="0">
                <a:solidFill>
                  <a:srgbClr val="212529"/>
                </a:solidFill>
                <a:effectLst/>
                <a:latin typeface="Bahnschrift Light" panose="020B0502040204020203" pitchFamily="34" charset="0"/>
              </a:rPr>
              <a:t> </a:t>
            </a:r>
            <a:r>
              <a:rPr lang="el-GR" sz="1600" b="0" i="0" dirty="0">
                <a:solidFill>
                  <a:srgbClr val="212529"/>
                </a:solidFill>
                <a:effectLst/>
                <a:latin typeface="Bahnschrift Light" panose="020B0502040204020203" pitchFamily="34" charset="0"/>
              </a:rPr>
              <a:t>,  και η συμμετοχή του στο </a:t>
            </a:r>
            <a:r>
              <a:rPr lang="el-GR" sz="1600" b="1" i="0" u="sng" dirty="0">
                <a:solidFill>
                  <a:srgbClr val="0A58CA"/>
                </a:solidFill>
                <a:effectLst/>
                <a:latin typeface="Bahnschrift Light" panose="020B0502040204020203" pitchFamily="34" charset="0"/>
                <a:hlinkClick r:id="rId9" tooltip="Άγιος Στέφανος"/>
              </a:rPr>
              <a:t>λιθοβολισμό του Στεφάνου</a:t>
            </a:r>
            <a:r>
              <a:rPr lang="el-GR" sz="1600" b="1" i="0" dirty="0">
                <a:solidFill>
                  <a:srgbClr val="212529"/>
                </a:solidFill>
                <a:effectLst/>
                <a:latin typeface="Bahnschrift Light" panose="020B0502040204020203" pitchFamily="34" charset="0"/>
              </a:rPr>
              <a:t> </a:t>
            </a:r>
            <a:r>
              <a:rPr lang="el-GR" sz="1600" b="0" i="0" dirty="0">
                <a:solidFill>
                  <a:srgbClr val="212529"/>
                </a:solidFill>
                <a:effectLst/>
                <a:latin typeface="Bahnschrift Light" panose="020B0502040204020203" pitchFamily="34" charset="0"/>
              </a:rPr>
              <a:t>περιγράφεται στο </a:t>
            </a:r>
            <a:r>
              <a:rPr lang="el-GR" sz="1600" b="0" i="0" u="sng" dirty="0">
                <a:solidFill>
                  <a:srgbClr val="0D6EFD"/>
                </a:solidFill>
                <a:effectLst/>
                <a:latin typeface="Bahnschrift Light" panose="020B0502040204020203" pitchFamily="34" charset="0"/>
                <a:hlinkClick r:id="rId10"/>
              </a:rPr>
              <a:t>Πράξεις 7: 57-8: 3</a:t>
            </a:r>
            <a:r>
              <a:rPr lang="el-GR" sz="1600" b="0" i="0" dirty="0">
                <a:solidFill>
                  <a:srgbClr val="212529"/>
                </a:solidFill>
                <a:effectLst/>
                <a:latin typeface="Bahnschrift Light" panose="020B0502040204020203" pitchFamily="34" charset="0"/>
              </a:rPr>
              <a:t> .</a:t>
            </a:r>
          </a:p>
        </p:txBody>
      </p:sp>
    </p:spTree>
    <p:extLst>
      <p:ext uri="{BB962C8B-B14F-4D97-AF65-F5344CB8AC3E}">
        <p14:creationId xmlns:p14="http://schemas.microsoft.com/office/powerpoint/2010/main" val="13065523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08A828-5802-8097-2745-34A234C9494D}"/>
              </a:ext>
            </a:extLst>
          </p:cNvPr>
          <p:cNvSpPr>
            <a:spLocks noGrp="1"/>
          </p:cNvSpPr>
          <p:nvPr>
            <p:ph type="title"/>
          </p:nvPr>
        </p:nvSpPr>
        <p:spPr/>
        <p:txBody>
          <a:bodyPr/>
          <a:lstStyle/>
          <a:p>
            <a:r>
              <a:rPr lang="el-GR" dirty="0">
                <a:latin typeface="Century" panose="02040604050505020304" pitchFamily="18" charset="0"/>
              </a:rPr>
              <a:t>~ ΟΙ ΠΕΡΙΟΔΕΙΕΣ ΤΟΥ Α.ΠΑΥΛΟΥ~</a:t>
            </a:r>
          </a:p>
        </p:txBody>
      </p:sp>
      <p:pic>
        <p:nvPicPr>
          <p:cNvPr id="3" name="Εικόνα 2">
            <a:extLst>
              <a:ext uri="{FF2B5EF4-FFF2-40B4-BE49-F238E27FC236}">
                <a16:creationId xmlns:a16="http://schemas.microsoft.com/office/drawing/2014/main" id="{1C028AB7-4D1D-C9AA-7048-CC2892A5C5AF}"/>
              </a:ext>
            </a:extLst>
          </p:cNvPr>
          <p:cNvPicPr>
            <a:picLocks noChangeAspect="1"/>
          </p:cNvPicPr>
          <p:nvPr/>
        </p:nvPicPr>
        <p:blipFill>
          <a:blip r:embed="rId2"/>
          <a:stretch>
            <a:fillRect/>
          </a:stretch>
        </p:blipFill>
        <p:spPr>
          <a:xfrm>
            <a:off x="2556138" y="1433574"/>
            <a:ext cx="4031724" cy="2687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150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9B74C44-9343-153F-4809-7AA193D864FC}"/>
              </a:ext>
            </a:extLst>
          </p:cNvPr>
          <p:cNvPicPr>
            <a:picLocks noChangeAspect="1"/>
          </p:cNvPicPr>
          <p:nvPr/>
        </p:nvPicPr>
        <p:blipFill rotWithShape="1">
          <a:blip r:embed="rId2"/>
          <a:srcRect l="17398" t="14102" r="14635" b="10099"/>
          <a:stretch/>
        </p:blipFill>
        <p:spPr>
          <a:xfrm>
            <a:off x="1120413" y="406498"/>
            <a:ext cx="6903174" cy="4330504"/>
          </a:xfrm>
          <a:prstGeom prst="rect">
            <a:avLst/>
          </a:prstGeom>
        </p:spPr>
      </p:pic>
    </p:spTree>
    <p:extLst>
      <p:ext uri="{BB962C8B-B14F-4D97-AF65-F5344CB8AC3E}">
        <p14:creationId xmlns:p14="http://schemas.microsoft.com/office/powerpoint/2010/main" val="3014128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d Energy Supplier Pitch Deck by Slidesgo">
  <a:themeElements>
    <a:clrScheme name="Simple Light">
      <a:dk1>
        <a:srgbClr val="2E3338"/>
      </a:dk1>
      <a:lt1>
        <a:srgbClr val="F6EFDC"/>
      </a:lt1>
      <a:dk2>
        <a:srgbClr val="164A4A"/>
      </a:dk2>
      <a:lt2>
        <a:srgbClr val="3F4853"/>
      </a:lt2>
      <a:accent1>
        <a:srgbClr val="81B5A8"/>
      </a:accent1>
      <a:accent2>
        <a:srgbClr val="ADDBD0"/>
      </a:accent2>
      <a:accent3>
        <a:srgbClr val="454318"/>
      </a:accent3>
      <a:accent4>
        <a:srgbClr val="FFFFFF"/>
      </a:accent4>
      <a:accent5>
        <a:srgbClr val="FFFFFF"/>
      </a:accent5>
      <a:accent6>
        <a:srgbClr val="FFFFFF"/>
      </a:accent6>
      <a:hlink>
        <a:srgbClr val="2E3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861</Words>
  <Application>Microsoft Office PowerPoint</Application>
  <PresentationFormat>Προβολή στην οθόνη (16:9)</PresentationFormat>
  <Paragraphs>48</Paragraphs>
  <Slides>19</Slides>
  <Notes>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19</vt:i4>
      </vt:variant>
    </vt:vector>
  </HeadingPairs>
  <TitlesOfParts>
    <vt:vector size="29" baseType="lpstr">
      <vt:lpstr>Syne</vt:lpstr>
      <vt:lpstr>Commissioner ExtraBold</vt:lpstr>
      <vt:lpstr>Century</vt:lpstr>
      <vt:lpstr>Barlow SemiBold</vt:lpstr>
      <vt:lpstr>system-ui</vt:lpstr>
      <vt:lpstr>Commissioner</vt:lpstr>
      <vt:lpstr>Arial</vt:lpstr>
      <vt:lpstr>Sitka Banner</vt:lpstr>
      <vt:lpstr>Bahnschrift Light</vt:lpstr>
      <vt:lpstr>Wind Energy Supplier Pitch Deck by Slidesgo</vt:lpstr>
      <vt:lpstr>ΕΡΓΑΣΙΑ  ΓΙΑ ΤΟΝ  ΑΠΟΣΤΟΛΟ ΠΑΥΛΟ</vt:lpstr>
      <vt:lpstr>~ΚΑΤΑΓΩΓΗ ΚΑΙ ΠΑΙΔΕΙΑ ~</vt:lpstr>
      <vt:lpstr>Παρουσίαση του PowerPoint</vt:lpstr>
      <vt:lpstr>~ΑΝΤΙΛΗΨΕΙΣ ~</vt:lpstr>
      <vt:lpstr>Παρουσίαση του PowerPoint</vt:lpstr>
      <vt:lpstr> ~ΜΕΤΑΣΤΡΟΦΗ ΑΠΟΣΤΟΛΟΥ ΠΑΥΛΟΥ~</vt:lpstr>
      <vt:lpstr>Παρουσίαση του PowerPoint</vt:lpstr>
      <vt:lpstr>~ ΟΙ ΠΕΡΙΟΔΕΙΕΣ ΤΟΥ Α.ΠΑΥΛΟΥ~</vt:lpstr>
      <vt:lpstr>Παρουσίαση του PowerPoint</vt:lpstr>
      <vt:lpstr>Παρουσίαση του PowerPoint</vt:lpstr>
      <vt:lpstr>~ ΟΜΙΛΙΑ ΣΤΟΝ ΑΡΕΙΟ ΠΑΓΟ ~</vt:lpstr>
      <vt:lpstr>Παρουσίαση του PowerPoint</vt:lpstr>
      <vt:lpstr>Παρουσίαση του PowerPoint</vt:lpstr>
      <vt:lpstr>ΠΡΟΣ ΓΑΛΑΤΑΣ 5.1</vt:lpstr>
      <vt:lpstr>ΠΡΟΣ ΚΟΡΙΝΘΙΟΥΣ Β΄ 6.14 </vt:lpstr>
      <vt:lpstr>ΠΡΟΣ ΚΟΡΙΝΘΙΟΥΣ Α΄ 13.1 </vt:lpstr>
      <vt:lpstr>ΠΡΟΣ ΕΦΕΣΙΟΥΣ 6.12 </vt:lpstr>
      <vt:lpstr>ΠΡΟΣ ΡΩΜΑΙΟΥΣ 12.12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ΓΙΑ ΤΟΝ  ΑΠΟΣΤΟΛΟ ΠΑΥΛΟ</dc:title>
  <dc:creator>xrysa vasia kostaridi</dc:creator>
  <cp:lastModifiedBy>xrysa vasia kostaridi</cp:lastModifiedBy>
  <cp:revision>15</cp:revision>
  <dcterms:modified xsi:type="dcterms:W3CDTF">2022-12-28T16:52:59Z</dcterms:modified>
</cp:coreProperties>
</file>