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C21592-4325-441B-AE1C-B023275FC85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4B2AA5-0A46-440F-8EAE-FBD2CA8E56D1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ΑΠΟΣΤΟΛΟΣ ΠΑΥΛΟΣ</a:t>
            </a:r>
            <a:endParaRPr lang="el-GR" sz="6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51012" y="3741490"/>
            <a:ext cx="4070948" cy="1516309"/>
          </a:xfrm>
        </p:spPr>
        <p:txBody>
          <a:bodyPr>
            <a:normAutofit/>
          </a:bodyPr>
          <a:lstStyle/>
          <a:p>
            <a:r>
              <a:rPr lang="el-GR" sz="1200" dirty="0">
                <a:latin typeface="Arial Black" panose="020B0A04020102020204" pitchFamily="34" charset="0"/>
              </a:rPr>
              <a:t>Μ</a:t>
            </a:r>
            <a:r>
              <a:rPr lang="en-US" sz="1200" dirty="0">
                <a:latin typeface="Arial Black" panose="020B0A04020102020204" pitchFamily="34" charset="0"/>
              </a:rPr>
              <a:t>αθητρια: νεφελη αλουση</a:t>
            </a:r>
            <a:endParaRPr lang="en-US" sz="1200" dirty="0">
              <a:latin typeface="Arial Black" panose="020B0A04020102020204" pitchFamily="34" charset="0"/>
            </a:endParaRPr>
          </a:p>
          <a:p>
            <a:r>
              <a:rPr lang="el-GR" sz="1200" dirty="0">
                <a:latin typeface="Arial Black" panose="020B0A04020102020204" pitchFamily="34" charset="0"/>
              </a:rPr>
              <a:t>Μ</a:t>
            </a:r>
            <a:r>
              <a:rPr lang="en-US" sz="1200" dirty="0">
                <a:latin typeface="Arial Black" panose="020B0A04020102020204" pitchFamily="34" charset="0"/>
              </a:rPr>
              <a:t>αθημα: θρησκευτικα</a:t>
            </a:r>
            <a:endParaRPr lang="el-GR" sz="1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>
                <a:solidFill>
                  <a:schemeClr val="bg2">
                    <a:lumMod val="75000"/>
                  </a:schemeClr>
                </a:solidFill>
              </a:rPr>
              <a:t>Τ</a:t>
            </a:r>
            <a:r>
              <a:rPr lang="en-US" u="sng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οπ0σ γεννησησ</a:t>
            </a:r>
            <a:endParaRPr lang="el-GR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47288" y="2367093"/>
            <a:ext cx="10430939" cy="3807204"/>
          </a:xfrm>
        </p:spPr>
        <p:txBody>
          <a:bodyPr>
            <a:normAutofit/>
          </a:bodyPr>
          <a:lstStyle/>
          <a:p>
            <a:r>
              <a:rPr lang="el-GR" sz="1800" dirty="0">
                <a:latin typeface="Bodoni MT Black" panose="02070A03080606020203" pitchFamily="18" charset="0"/>
              </a:rPr>
              <a:t>Τ</a:t>
            </a:r>
            <a:r>
              <a:rPr lang="en-US" sz="1800" dirty="0">
                <a:latin typeface="Bodoni MT Black" panose="02070A03080606020203" pitchFamily="18" charset="0"/>
              </a:rPr>
              <a:t>αρσοσ τησ κιλικιασ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(5-15 μ.χ)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ο εβραικο ονομα του ηταν σαουλ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u="sng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Κ</a:t>
            </a:r>
            <a:r>
              <a:rPr lang="en-US" sz="2800" u="sng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αταγωγη</a:t>
            </a:r>
            <a:endParaRPr lang="en-US" sz="2800" u="sng" dirty="0">
              <a:solidFill>
                <a:schemeClr val="bg2">
                  <a:lumMod val="75000"/>
                </a:schemeClr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  <a:p>
            <a:r>
              <a:rPr lang="el-GR" dirty="0">
                <a:latin typeface="Bell MT" panose="02020503060305020303" pitchFamily="18" charset="0"/>
                <a:cs typeface="Arial" panose="020B0604020202020204" pitchFamily="34" charset="0"/>
              </a:rPr>
              <a:t>Ε</a:t>
            </a:r>
            <a:r>
              <a:rPr lang="en-US" dirty="0">
                <a:latin typeface="Bell MT" panose="02020503060305020303" pitchFamily="18" charset="0"/>
                <a:cs typeface="Arial" panose="020B0604020202020204" pitchFamily="34" charset="0"/>
              </a:rPr>
              <a:t>βραικη η ιουδαικημε ρωμαικη υπηκοοτητα</a:t>
            </a:r>
            <a:r>
              <a:rPr lang="el-GR" dirty="0">
                <a:latin typeface="Bell MT" panose="02020503060305020303" pitchFamily="18" charset="0"/>
                <a:cs typeface="Arial" panose="020B0604020202020204" pitchFamily="34" charset="0"/>
              </a:rPr>
              <a:t>ο </a:t>
            </a:r>
            <a:endParaRPr lang="en-US" dirty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r>
              <a:rPr lang="el-GR" sz="1600" dirty="0">
                <a:latin typeface="Bell MT" panose="02020503060305020303" pitchFamily="18" charset="0"/>
                <a:cs typeface="Arial" panose="020B0604020202020204" pitchFamily="34" charset="0"/>
              </a:rPr>
              <a:t>Απόστολος Παύλος</a:t>
            </a:r>
            <a:r>
              <a:rPr lang="en-US" sz="1600" dirty="0">
                <a:latin typeface="Bell MT" panose="02020503060305020303" pitchFamily="18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Bell MT" panose="02020503060305020303" pitchFamily="18" charset="0"/>
                <a:cs typeface="Arial" panose="020B0604020202020204" pitchFamily="34" charset="0"/>
              </a:rPr>
              <a:t>γεννήθηκε στην Ταρσό της Κιλικίας, από γονείς ιουδαίους της φυλής Βενιαμίν </a:t>
            </a:r>
            <a:r>
              <a:rPr lang="en-US" sz="1600" dirty="0">
                <a:latin typeface="Bell MT" panose="02020503060305020303" pitchFamily="18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Bell MT" panose="02020503060305020303" pitchFamily="18" charset="0"/>
                <a:cs typeface="Arial" panose="020B0604020202020204" pitchFamily="34" charset="0"/>
              </a:rPr>
              <a:t>Ο πατέρας του ήταν Ρωμαίος πολίτης το οποίο μπορεί να σημαίνει ότι προερχόταν από τα ανώτερα στρώματα του πληθυσμού της Κιλικίας και ίσως ήταν φαρισαίος ως προς τις θρησκευτικές προτιμήσεις</a:t>
            </a:r>
            <a:endParaRPr lang="en-US" sz="1600" dirty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3018" y="1794195"/>
            <a:ext cx="184785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830" y="2484974"/>
            <a:ext cx="3291281" cy="226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σπουδεσ</a:t>
            </a:r>
            <a:endParaRPr lang="el-GR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Ε</a:t>
            </a:r>
            <a:r>
              <a:rPr lang="en-US" sz="1600" dirty="0">
                <a:latin typeface="Bell MT" panose="02020503060305020303" pitchFamily="18" charset="0"/>
              </a:rPr>
              <a:t>λληνικη παιδεια στην ταρσο (και συγκεκριμενα στωικη φιλοσοφια, ελληνικοσ τροποσ σκεψησ), ιουδαικη στα ιεροσολυμα</a:t>
            </a:r>
            <a:endParaRPr lang="en-US" sz="1600" dirty="0">
              <a:latin typeface="Bell MT" panose="02020503060305020303" pitchFamily="18" charset="0"/>
            </a:endParaRPr>
          </a:p>
          <a:p>
            <a:r>
              <a:rPr lang="el-GR" sz="3200" u="sng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Α</a:t>
            </a:r>
            <a:r>
              <a:rPr lang="en-US" sz="3200" u="sng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νατροφη</a:t>
            </a:r>
            <a:endParaRPr lang="en-US" sz="2800" u="sng" dirty="0">
              <a:solidFill>
                <a:schemeClr val="bg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r>
              <a:rPr lang="el-GR" sz="1600" dirty="0">
                <a:latin typeface="Bell MT" panose="02020503060305020303" pitchFamily="18" charset="0"/>
              </a:rPr>
              <a:t>Σ</a:t>
            </a:r>
            <a:r>
              <a:rPr lang="en-US" sz="1600" dirty="0">
                <a:latin typeface="Bell MT" panose="02020503060305020303" pitchFamily="18" charset="0"/>
              </a:rPr>
              <a:t>υμφωνη με τισ ιουδαικεσ παραδοσεισ </a:t>
            </a:r>
            <a:endParaRPr lang="en-US" sz="1600" dirty="0">
              <a:latin typeface="Bell MT" panose="02020503060305020303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632" y="2820247"/>
            <a:ext cx="3464653" cy="357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Α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Bell MT" panose="02020503060305020303" pitchFamily="18" charset="0"/>
              </a:rPr>
              <a:t>ντιληψεισ του αποστολου παυλου (π.χ)</a:t>
            </a:r>
            <a:endParaRPr lang="el-GR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600" dirty="0"/>
              <a:t>Α</a:t>
            </a:r>
            <a:r>
              <a:rPr lang="en-US" sz="1600" dirty="0">
                <a:latin typeface="Bell MT" panose="02020503060305020303" pitchFamily="18" charset="0"/>
              </a:rPr>
              <a:t>.  </a:t>
            </a:r>
            <a:r>
              <a:rPr lang="el-GR" sz="1600" dirty="0"/>
              <a:t>Π</a:t>
            </a:r>
            <a:r>
              <a:rPr lang="en-US" sz="1600" dirty="0">
                <a:latin typeface="Bell MT" panose="02020503060305020303" pitchFamily="18" charset="0"/>
              </a:rPr>
              <a:t>ιστευει στον εαυτο του , στην καταγωγη του, στην μορφοση του, στον νομο και στισ παραδοσεισ</a:t>
            </a:r>
            <a:endParaRPr lang="en-US" sz="1600" dirty="0">
              <a:latin typeface="Bell MT" panose="02020503060305020303" pitchFamily="18" charset="0"/>
            </a:endParaRPr>
          </a:p>
          <a:p>
            <a:endParaRPr lang="en-US" sz="1600" dirty="0">
              <a:latin typeface="Bell MT" panose="02020503060305020303" pitchFamily="18" charset="0"/>
            </a:endParaRPr>
          </a:p>
          <a:p>
            <a:r>
              <a:rPr lang="en-US" sz="1600" dirty="0">
                <a:latin typeface="Bell MT" panose="02020503060305020303" pitchFamily="18" charset="0"/>
              </a:rPr>
              <a:t>β.  </a:t>
            </a:r>
            <a:r>
              <a:rPr lang="el-GR" sz="1600" dirty="0"/>
              <a:t>Δ</a:t>
            </a:r>
            <a:r>
              <a:rPr lang="en-US" sz="1600" dirty="0">
                <a:latin typeface="Bell MT" panose="02020503060305020303" pitchFamily="18" charset="0"/>
              </a:rPr>
              <a:t>εν μπορει να καταλαβει το κηρυγμα του στεφανου για τον μεσια </a:t>
            </a:r>
            <a:endParaRPr lang="en-US" sz="1600" dirty="0">
              <a:latin typeface="Bell MT" panose="02020503060305020303" pitchFamily="18" charset="0"/>
            </a:endParaRPr>
          </a:p>
          <a:p>
            <a:endParaRPr lang="en-US" sz="1600" dirty="0">
              <a:latin typeface="Bell MT" panose="02020503060305020303" pitchFamily="18" charset="0"/>
            </a:endParaRPr>
          </a:p>
          <a:p>
            <a:r>
              <a:rPr lang="el-GR" sz="1600" dirty="0"/>
              <a:t>Γ</a:t>
            </a:r>
            <a:r>
              <a:rPr lang="en-US" sz="1600" dirty="0">
                <a:latin typeface="Bell MT" panose="02020503060305020303" pitchFamily="18" charset="0"/>
              </a:rPr>
              <a:t>.  </a:t>
            </a:r>
            <a:r>
              <a:rPr lang="el-GR" sz="1600" dirty="0"/>
              <a:t>Θ</a:t>
            </a:r>
            <a:r>
              <a:rPr lang="en-US" sz="1600" dirty="0">
                <a:latin typeface="Bell MT" panose="02020503060305020303" pitchFamily="18" charset="0"/>
              </a:rPr>
              <a:t>ελει να συντρηψει τουσ χριστιαννουσ ωσ επικινδυνουσγια την θρησκεια του και το εθνοσ του</a:t>
            </a:r>
            <a:endParaRPr lang="en-US" sz="1600" dirty="0">
              <a:latin typeface="Bell MT" panose="02020503060305020303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</a:t>
            </a:r>
            <a:r>
              <a:rPr lang="en-US" sz="4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ντιληψεισ του αποστολου παυλου(μ.χ)</a:t>
            </a:r>
            <a:endParaRPr lang="el-GR" sz="40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Α</a:t>
            </a:r>
            <a:r>
              <a:rPr lang="en-US" sz="1600" dirty="0">
                <a:latin typeface="Bell MT" panose="02020503060305020303" pitchFamily="18" charset="0"/>
              </a:rPr>
              <a:t>.  </a:t>
            </a:r>
            <a:r>
              <a:rPr lang="el-GR" sz="1600" dirty="0"/>
              <a:t>Χ</a:t>
            </a:r>
            <a:r>
              <a:rPr lang="en-US" sz="1600" dirty="0">
                <a:latin typeface="Bell MT" panose="02020503060305020303" pitchFamily="18" charset="0"/>
              </a:rPr>
              <a:t>ανει ολεσ τισ βεβαιοτητεσ που ειχε για τον εαυτο του,τον νομο, τισ παραδοσεισ των πατερων</a:t>
            </a:r>
            <a:endParaRPr lang="en-US" sz="1600" dirty="0">
              <a:latin typeface="Bell MT" panose="02020503060305020303" pitchFamily="18" charset="0"/>
            </a:endParaRPr>
          </a:p>
          <a:p>
            <a:r>
              <a:rPr lang="en-US" sz="1600" dirty="0">
                <a:latin typeface="Bell MT" panose="02020503060305020303" pitchFamily="18" charset="0"/>
              </a:rPr>
              <a:t> </a:t>
            </a:r>
            <a:endParaRPr lang="en-US" sz="1600" dirty="0">
              <a:latin typeface="Bell MT" panose="02020503060305020303" pitchFamily="18" charset="0"/>
            </a:endParaRPr>
          </a:p>
          <a:p>
            <a:r>
              <a:rPr lang="el-GR" sz="1600" dirty="0"/>
              <a:t>Β</a:t>
            </a:r>
            <a:r>
              <a:rPr lang="en-US" sz="1600" dirty="0">
                <a:latin typeface="Bell MT" panose="02020503060305020303" pitchFamily="18" charset="0"/>
              </a:rPr>
              <a:t>.  </a:t>
            </a:r>
            <a:r>
              <a:rPr lang="el-GR" sz="1600" dirty="0"/>
              <a:t>Δ</a:t>
            </a:r>
            <a:r>
              <a:rPr lang="en-US" sz="1600" dirty="0">
                <a:latin typeface="Bell MT" panose="02020503060305020303" pitchFamily="18" charset="0"/>
              </a:rPr>
              <a:t>ικαιωνει μεσα του τον στεφανο: ο χριστοσ ειναι ο μεσιασ</a:t>
            </a:r>
            <a:endParaRPr lang="en-US" sz="1600" dirty="0">
              <a:latin typeface="Bell MT" panose="02020503060305020303" pitchFamily="18" charset="0"/>
            </a:endParaRPr>
          </a:p>
          <a:p>
            <a:endParaRPr lang="en-US" sz="1600" dirty="0">
              <a:latin typeface="Bell MT" panose="02020503060305020303" pitchFamily="18" charset="0"/>
            </a:endParaRPr>
          </a:p>
          <a:p>
            <a:r>
              <a:rPr lang="el-GR" sz="1600" dirty="0"/>
              <a:t>Γ</a:t>
            </a:r>
            <a:r>
              <a:rPr lang="en-US" sz="1600" dirty="0">
                <a:latin typeface="Bell MT" panose="02020503060305020303" pitchFamily="18" charset="0"/>
              </a:rPr>
              <a:t>.  </a:t>
            </a:r>
            <a:r>
              <a:rPr lang="el-GR" sz="1600" dirty="0"/>
              <a:t>Α</a:t>
            </a:r>
            <a:r>
              <a:rPr lang="en-US" sz="1600" dirty="0">
                <a:latin typeface="Bell MT" panose="02020503060305020303" pitchFamily="18" charset="0"/>
              </a:rPr>
              <a:t>πο διωκτησ  γινεται αποστολοσ των εθνων</a:t>
            </a:r>
            <a:endParaRPr lang="en-US" sz="1600" dirty="0">
              <a:latin typeface="Bell MT" panose="02020503060305020303" pitchFamily="18" charset="0"/>
            </a:endParaRPr>
          </a:p>
          <a:p>
            <a:endParaRPr lang="en-US" sz="1600" dirty="0">
              <a:latin typeface="Bell MT" panose="02020503060305020303" pitchFamily="18" charset="0"/>
            </a:endParaRPr>
          </a:p>
          <a:p>
            <a:r>
              <a:rPr lang="el-GR" sz="1600" dirty="0"/>
              <a:t>Δ</a:t>
            </a:r>
            <a:r>
              <a:rPr lang="en-US" sz="1600" dirty="0">
                <a:latin typeface="Bell MT" panose="02020503060305020303" pitchFamily="18" charset="0"/>
              </a:rPr>
              <a:t>.  </a:t>
            </a:r>
            <a:r>
              <a:rPr lang="el-GR" sz="1600" dirty="0"/>
              <a:t>Τ</a:t>
            </a:r>
            <a:r>
              <a:rPr lang="en-US" sz="1600" dirty="0">
                <a:latin typeface="Bell MT" panose="02020503060305020303" pitchFamily="18" charset="0"/>
              </a:rPr>
              <a:t>ο κεντρο του κοσμου του τωρα ειναι η αγαπη του χριστου και η οικουμενη</a:t>
            </a:r>
            <a:endParaRPr lang="el-GR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58467" y="695429"/>
            <a:ext cx="8315683" cy="1389745"/>
          </a:xfrm>
        </p:spPr>
        <p:txBody>
          <a:bodyPr>
            <a:normAutofit/>
          </a:bodyPr>
          <a:lstStyle/>
          <a:p>
            <a:r>
              <a:rPr lang="el-GR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</a:t>
            </a: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α βασικα σημεια του κηρυγματοσ του αποστολου παυλου(50μ.χ)</a:t>
            </a:r>
            <a:endParaRPr lang="el-GR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2011" y="2085174"/>
            <a:ext cx="10468597" cy="4772826"/>
          </a:xfrm>
        </p:spPr>
        <p:txBody>
          <a:bodyPr anchor="t">
            <a:normAutofit fontScale="85000" lnSpcReduction="20000"/>
          </a:bodyPr>
          <a:lstStyle/>
          <a:p>
            <a:r>
              <a:rPr lang="el-GR" sz="1600" dirty="0"/>
              <a:t>Α</a:t>
            </a:r>
            <a:r>
              <a:rPr lang="en-US" sz="1600" dirty="0">
                <a:latin typeface="Bell MT" panose="02020503060305020303" pitchFamily="18" charset="0"/>
              </a:rPr>
              <a:t>.  </a:t>
            </a:r>
            <a:r>
              <a:rPr lang="el-GR" sz="1600" dirty="0"/>
              <a:t>Ο</a:t>
            </a:r>
            <a:r>
              <a:rPr lang="en-US" sz="1600" dirty="0">
                <a:latin typeface="Bell MT" panose="02020503060305020303" pitchFamily="18" charset="0"/>
              </a:rPr>
              <a:t>ι αθηναιοι ειναι ευσεβοισ-βωμοσ στον αγνωστο θεο-ειχαν</a:t>
            </a:r>
            <a:endParaRPr lang="en-US" sz="1600" dirty="0">
              <a:latin typeface="Bell MT" panose="02020503060305020303" pitchFamily="18" charset="0"/>
            </a:endParaRPr>
          </a:p>
          <a:p>
            <a:r>
              <a:rPr lang="en-US" sz="1600" dirty="0">
                <a:latin typeface="Bell MT" panose="02020503060305020303" pitchFamily="18" charset="0"/>
              </a:rPr>
              <a:t> ανεκπληρωτεσ θρησκευτικεσ αναζητησεισ</a:t>
            </a:r>
            <a:endParaRPr lang="en-US" sz="1600" dirty="0">
              <a:latin typeface="Bell MT" panose="02020503060305020303" pitchFamily="18" charset="0"/>
            </a:endParaRPr>
          </a:p>
          <a:p>
            <a:endParaRPr lang="en-US" sz="1600" dirty="0">
              <a:latin typeface="Bell MT" panose="02020503060305020303" pitchFamily="18" charset="0"/>
            </a:endParaRPr>
          </a:p>
          <a:p>
            <a:r>
              <a:rPr lang="el-GR" sz="1600" dirty="0"/>
              <a:t>Β</a:t>
            </a:r>
            <a:r>
              <a:rPr lang="en-US" sz="1600" dirty="0">
                <a:latin typeface="Bell MT" panose="02020503060305020303" pitchFamily="18" charset="0"/>
              </a:rPr>
              <a:t>.  </a:t>
            </a:r>
            <a:r>
              <a:rPr lang="el-GR" sz="1600" dirty="0"/>
              <a:t>Ο</a:t>
            </a:r>
            <a:r>
              <a:rPr lang="en-US" sz="1600" dirty="0">
                <a:latin typeface="Bell MT" panose="02020503060305020303" pitchFamily="18" charset="0"/>
              </a:rPr>
              <a:t> θεοσ ειναι δημιουργοσ του κοσμου και ολων των ανθρωπων, ρυθμιστησ </a:t>
            </a:r>
            <a:endParaRPr lang="en-US" sz="1600" dirty="0">
              <a:latin typeface="Bell MT" panose="02020503060305020303" pitchFamily="18" charset="0"/>
            </a:endParaRPr>
          </a:p>
          <a:p>
            <a:r>
              <a:rPr lang="en-US" sz="1600" dirty="0">
                <a:latin typeface="Bell MT" panose="02020503060305020303" pitchFamily="18" charset="0"/>
              </a:rPr>
              <a:t>τησ ζωησ τουσ-ο ανθρωποσ ειχε θεικη καταγωγη</a:t>
            </a:r>
            <a:endParaRPr lang="en-US" sz="1600" dirty="0">
              <a:latin typeface="Bell MT" panose="02020503060305020303" pitchFamily="18" charset="0"/>
            </a:endParaRPr>
          </a:p>
          <a:p>
            <a:endParaRPr lang="en-US" sz="1600" dirty="0">
              <a:latin typeface="Bell MT" panose="02020503060305020303" pitchFamily="18" charset="0"/>
            </a:endParaRPr>
          </a:p>
          <a:p>
            <a:r>
              <a:rPr lang="el-GR" sz="1600" dirty="0"/>
              <a:t>Γ</a:t>
            </a:r>
            <a:r>
              <a:rPr lang="en-US" sz="1600" dirty="0">
                <a:latin typeface="Bell MT" panose="02020503060305020303" pitchFamily="18" charset="0"/>
              </a:rPr>
              <a:t>.  </a:t>
            </a:r>
            <a:r>
              <a:rPr lang="el-GR" sz="1600" dirty="0"/>
              <a:t>Ο</a:t>
            </a:r>
            <a:r>
              <a:rPr lang="en-US" sz="1600" dirty="0">
                <a:latin typeface="Bell MT" panose="02020503060305020303" pitchFamily="18" charset="0"/>
              </a:rPr>
              <a:t> θεοσ ειναι πνευματικοσ-δεν ειναι υπαρξη υλικη</a:t>
            </a:r>
            <a:endParaRPr lang="en-US" sz="1600" dirty="0">
              <a:latin typeface="Bell MT" panose="02020503060305020303" pitchFamily="18" charset="0"/>
            </a:endParaRPr>
          </a:p>
          <a:p>
            <a:r>
              <a:rPr lang="en-US" sz="1600" dirty="0">
                <a:latin typeface="Bell MT" panose="02020503060305020303" pitchFamily="18" charset="0"/>
              </a:rPr>
              <a:t> και δεν παριστανετεμε ειδωλα</a:t>
            </a:r>
            <a:endParaRPr lang="en-US" sz="1600" dirty="0">
              <a:latin typeface="Bell MT" panose="02020503060305020303" pitchFamily="18" charset="0"/>
            </a:endParaRPr>
          </a:p>
          <a:p>
            <a:endParaRPr lang="en-US" sz="1600" dirty="0">
              <a:latin typeface="Bell MT" panose="02020503060305020303" pitchFamily="18" charset="0"/>
            </a:endParaRPr>
          </a:p>
          <a:p>
            <a:r>
              <a:rPr lang="en-US" sz="1600" dirty="0">
                <a:latin typeface="Bell MT" panose="02020503060305020303" pitchFamily="18" charset="0"/>
              </a:rPr>
              <a:t>δ.  </a:t>
            </a:r>
            <a:r>
              <a:rPr lang="el-GR" sz="1600" dirty="0"/>
              <a:t>Ο</a:t>
            </a:r>
            <a:r>
              <a:rPr lang="en-US" sz="1600" dirty="0">
                <a:latin typeface="Bell MT" panose="02020503060305020303" pitchFamily="18" charset="0"/>
              </a:rPr>
              <a:t> θεοσ επεμβαινει στην ανθρωπινη ιστορια-καλεισε μετανιαγια</a:t>
            </a:r>
            <a:endParaRPr lang="en-US" sz="1600" dirty="0">
              <a:latin typeface="Bell MT" panose="02020503060305020303" pitchFamily="18" charset="0"/>
            </a:endParaRPr>
          </a:p>
          <a:p>
            <a:r>
              <a:rPr lang="en-US" sz="1600" dirty="0">
                <a:latin typeface="Bell MT" panose="02020503060305020303" pitchFamily="18" charset="0"/>
              </a:rPr>
              <a:t> να ειναι ετοιμοι την ημερα τησ κρισεωσ</a:t>
            </a:r>
            <a:endParaRPr lang="en-US" sz="1600" dirty="0">
              <a:latin typeface="Bell MT" panose="02020503060305020303" pitchFamily="18" charset="0"/>
            </a:endParaRPr>
          </a:p>
          <a:p>
            <a:endParaRPr lang="en-US" sz="1600" dirty="0">
              <a:latin typeface="Bell MT" panose="02020503060305020303" pitchFamily="18" charset="0"/>
            </a:endParaRPr>
          </a:p>
          <a:p>
            <a:r>
              <a:rPr lang="el-GR" sz="1600" dirty="0"/>
              <a:t>Ε</a:t>
            </a:r>
            <a:r>
              <a:rPr lang="en-US" sz="1600" dirty="0">
                <a:latin typeface="Bell MT" panose="02020503060305020303" pitchFamily="18" charset="0"/>
              </a:rPr>
              <a:t>.  </a:t>
            </a:r>
            <a:r>
              <a:rPr lang="el-GR" sz="1600" dirty="0"/>
              <a:t>Ο</a:t>
            </a:r>
            <a:r>
              <a:rPr lang="en-US" sz="1600" dirty="0">
                <a:latin typeface="Bell MT" panose="02020503060305020303" pitchFamily="18" charset="0"/>
              </a:rPr>
              <a:t> θεοσ νικησε τον θανατο με την ανασταση του-εκεινοσ</a:t>
            </a:r>
            <a:endParaRPr lang="en-US" sz="1600" dirty="0">
              <a:latin typeface="Bell MT" panose="02020503060305020303" pitchFamily="18" charset="0"/>
            </a:endParaRPr>
          </a:p>
          <a:p>
            <a:r>
              <a:rPr lang="en-US" sz="1600" dirty="0">
                <a:latin typeface="Bell MT" panose="02020503060305020303" pitchFamily="18" charset="0"/>
              </a:rPr>
              <a:t> θα αναστησει τουσ ανθρωπουσ για την κριση</a:t>
            </a:r>
            <a:endParaRPr lang="en-US" sz="16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sz="1600" dirty="0">
              <a:latin typeface="Bell MT" panose="02020503060305020303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4608" y="2701256"/>
            <a:ext cx="4245381" cy="271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Light SemiCondensed" panose="020B0502040204020203" pitchFamily="34" charset="0"/>
                <a:cs typeface="Arial" panose="020B0604020202020204" pitchFamily="34" charset="0"/>
              </a:rPr>
              <a:t>Ε</a:t>
            </a: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πιστολεσ αποστολου παυλου</a:t>
            </a:r>
            <a:endParaRPr lang="el-GR" u="sng" dirty="0">
              <a:solidFill>
                <a:schemeClr val="accent1">
                  <a:lumMod val="60000"/>
                  <a:lumOff val="40000"/>
                </a:schemeClr>
              </a:solidFill>
              <a:latin typeface="Bahnschrift SemiLigh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3673" y="1719743"/>
            <a:ext cx="10724554" cy="5066951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1. Α΄ ΠΡΟΣ ΚΟΡΙΝΘΙΟΥΣ        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7. Α’ ΠΡΟΣ ΘΕΣΣΑΛΛΟΝΙΚΕΙΣ</a:t>
            </a:r>
            <a:r>
              <a:rPr lang="en-US" sz="2800" dirty="0"/>
              <a:t>                 </a:t>
            </a:r>
            <a:endParaRPr lang="en-US" sz="2800" dirty="0"/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2. Β’ ΠΡΟΣ ΚΟΡΙΝΘΙΟΥΣ        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8. Β’ ΠΡΟΣ ΘΕΣΣΑΛΟΝΙΚΕΙΣ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3. ΠΡΟΣ ΡΩΜΑΙΟΥΣ              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9. Α΄ ΠΡΟΣ ΤΙΜΟΘΕΟΝ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4. ΠΡΟΣ ΓΑΛΑΤΑΣ                 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10. Β’ ΠΡΟΣ ΤΙΜΟΘΕΟΝ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5. ΠΡΟΣ ΕΦΕΣΙΟΥΣ                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11. ΠΡΟΣ ΤΙΤΟΝ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6. ΠΡΟΣ ΦΙΛΙΠΠΗΣΙΟΥΣ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Ο</a:t>
            </a:r>
            <a:r>
              <a:rPr lang="en-US" sz="40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ι περιοδειεσ του αποστολου παυλου</a:t>
            </a:r>
            <a:endParaRPr lang="el-GR" sz="40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79880" y="2079782"/>
            <a:ext cx="6832239" cy="3841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Σταγονίδιο">
  <a:themeElements>
    <a:clrScheme name="Σταγονίδιο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Σταγονίδιο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ταγονίδιο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0</TotalTime>
  <Words>2138</Words>
  <Application>WPS Presentation</Application>
  <PresentationFormat>Ευρεία οθόνη</PresentationFormat>
  <Paragraphs>69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Arial Black</vt:lpstr>
      <vt:lpstr>Bell MT</vt:lpstr>
      <vt:lpstr>Bodoni MT Black</vt:lpstr>
      <vt:lpstr>Bahnschrift SemiLight SemiCondensed</vt:lpstr>
      <vt:lpstr>Tw Cen MT</vt:lpstr>
      <vt:lpstr>Microsoft YaHei</vt:lpstr>
      <vt:lpstr>Arial Unicode MS</vt:lpstr>
      <vt:lpstr>Calibri</vt:lpstr>
      <vt:lpstr>Σταγονίδιο</vt:lpstr>
      <vt:lpstr>ΑΠΟΣΤΟΛΟΣ ΠΑΥΛΟΣ</vt:lpstr>
      <vt:lpstr>Τοπ0σ γεννησησ</vt:lpstr>
      <vt:lpstr>σπουδεσ</vt:lpstr>
      <vt:lpstr>Αντιληψεισ του αποστολου παυλου (π.χ)</vt:lpstr>
      <vt:lpstr>Αντιληψεισ του αποστολου παυλου(μ.χ)</vt:lpstr>
      <vt:lpstr>Τα βασικα σημεια του κηρυγματοσ του αποστολου παυλου(50μ.χ)</vt:lpstr>
      <vt:lpstr>Επιστολεσ αποστολου παυλου</vt:lpstr>
      <vt:lpstr>Οι περιοδειεσ του αποστολου παυλου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ΑΠΟΣΤΟΛΟΣ ΠΑΥΛΟΣ</dc:title>
  <dc:creator>BEN ALLUSHI</dc:creator>
  <cp:lastModifiedBy>Paris</cp:lastModifiedBy>
  <cp:revision>5</cp:revision>
  <dcterms:created xsi:type="dcterms:W3CDTF">2023-01-06T15:50:00Z</dcterms:created>
  <dcterms:modified xsi:type="dcterms:W3CDTF">2023-02-01T21:25:27Z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DA3AC6DC210C443BA69D8CB6F96642AF</vt:lpwstr>
  </property>
  <property fmtid="{D5CDD505-2E9C-101B-9397-08002B2CF9AE}" pid="3" name="KSOProductBuildVer">
    <vt:lpwstr>1033-11.2.0.11440</vt:lpwstr>
  </property>
</Properties>
</file>