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 id="266" r:id="rId12"/>
    <p:sldId id="267" r:id="rId13"/>
    <p:sldId id="264"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3" autoAdjust="0"/>
    <p:restoredTop sz="94660"/>
  </p:normalViewPr>
  <p:slideViewPr>
    <p:cSldViewPr>
      <p:cViewPr varScale="1">
        <p:scale>
          <a:sx n="74" d="100"/>
          <a:sy n="74" d="100"/>
        </p:scale>
        <p:origin x="-99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650B84-73D0-4F11-8B0B-94837907AFB4}" type="datetimeFigureOut">
              <a:rPr lang="el-GR" smtClean="0"/>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0A255249-5FE5-4EA8-AA70-A877D35D7EB3}" type="slidenum">
              <a:rPr lang="el-GR" smtClean="0"/>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025"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70650B84-73D0-4F11-8B0B-94837907AFB4}"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0A255249-5FE5-4EA8-AA70-A877D35D7EB3}"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50B84-73D0-4F11-8B0B-94837907AFB4}"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650B84-73D0-4F11-8B0B-94837907AFB4}"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650B84-73D0-4F11-8B0B-94837907AFB4}"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50B84-73D0-4F11-8B0B-94837907AFB4}"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50B84-73D0-4F11-8B0B-94837907AFB4}"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70650B84-73D0-4F11-8B0B-94837907AFB4}"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255249-5FE5-4EA8-AA70-A877D35D7EB3}" type="slidenum">
              <a:rPr lang="el-GR" smtClean="0"/>
            </a:fld>
            <a:endParaRPr lang="el-G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650B84-73D0-4F11-8B0B-94837907AFB4}" type="datetimeFigureOut">
              <a:rPr lang="el-GR" smtClean="0"/>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A255249-5FE5-4EA8-AA70-A877D35D7EB3}"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panose="05020102010507070707"/>
        <a:buChar char=""/>
        <a:defRPr kumimoji="0" sz="2800" kern="1200">
          <a:solidFill>
            <a:schemeClr val="tx1"/>
          </a:solidFill>
          <a:latin typeface="+mn-lt"/>
          <a:ea typeface="+mn-ea"/>
          <a:cs typeface="+mn-cs"/>
        </a:defRPr>
      </a:lvl1pPr>
      <a:lvl2pPr marL="868680" indent="-283210" algn="l" rtl="0" eaLnBrk="1" latinLnBrk="0" hangingPunct="1">
        <a:spcBef>
          <a:spcPct val="20000"/>
        </a:spcBef>
        <a:buClr>
          <a:schemeClr val="tx1"/>
        </a:buClr>
        <a:buSzPct val="80000"/>
        <a:buFont typeface="Wingdings 2" panose="05020102010507070707"/>
        <a:buChar char=""/>
        <a:defRPr kumimoji="0" sz="2400" kern="1200">
          <a:solidFill>
            <a:schemeClr val="tx1"/>
          </a:solidFill>
          <a:latin typeface="+mn-lt"/>
          <a:ea typeface="+mn-ea"/>
          <a:cs typeface="+mn-cs"/>
        </a:defRPr>
      </a:lvl2pPr>
      <a:lvl3pPr marL="1134110" indent="-228600" algn="l" rtl="0" eaLnBrk="1" latinLnBrk="0" hangingPunct="1">
        <a:spcBef>
          <a:spcPct val="20000"/>
        </a:spcBef>
        <a:buClr>
          <a:schemeClr val="tx1"/>
        </a:buClr>
        <a:buSzPct val="95000"/>
        <a:buFont typeface="Wingdings" panose="05000000000000000000"/>
        <a:buChar char=""/>
        <a:defRPr kumimoji="0" sz="2200" kern="1200">
          <a:solidFill>
            <a:schemeClr val="tx1"/>
          </a:solidFill>
          <a:latin typeface="+mn-lt"/>
          <a:ea typeface="+mn-ea"/>
          <a:cs typeface="+mn-cs"/>
        </a:defRPr>
      </a:lvl3pPr>
      <a:lvl4pPr marL="1353185" indent="-182880" algn="l" rtl="0" eaLnBrk="1" latinLnBrk="0" hangingPunct="1">
        <a:spcBef>
          <a:spcPct val="20000"/>
        </a:spcBef>
        <a:buClr>
          <a:schemeClr val="tx1"/>
        </a:buClr>
        <a:buSzPct val="100000"/>
        <a:buFont typeface="Wingdings 3" panose="05040102010807070707"/>
        <a:buChar char=""/>
        <a:defRPr kumimoji="0" sz="2000" kern="1200">
          <a:solidFill>
            <a:schemeClr val="tx1"/>
          </a:solidFill>
          <a:latin typeface="+mn-lt"/>
          <a:ea typeface="+mn-ea"/>
          <a:cs typeface="+mn-cs"/>
        </a:defRPr>
      </a:lvl4pPr>
      <a:lvl5pPr marL="1545590" indent="-182880" algn="l" rtl="0" eaLnBrk="1" latinLnBrk="0" hangingPunct="1">
        <a:spcBef>
          <a:spcPct val="20000"/>
        </a:spcBef>
        <a:buClr>
          <a:schemeClr val="tx1"/>
        </a:buClr>
        <a:buFont typeface="Wingdings 2" panose="05020102010507070707"/>
        <a:buChar char=""/>
        <a:defRPr kumimoji="0" sz="2000" kern="1200">
          <a:solidFill>
            <a:schemeClr val="tx1"/>
          </a:solidFill>
          <a:latin typeface="+mn-lt"/>
          <a:ea typeface="+mn-ea"/>
          <a:cs typeface="+mn-cs"/>
        </a:defRPr>
      </a:lvl5pPr>
      <a:lvl6pPr marL="1764665" indent="-182880" algn="l" rtl="0" eaLnBrk="1" latinLnBrk="0" hangingPunct="1">
        <a:spcBef>
          <a:spcPct val="20000"/>
        </a:spcBef>
        <a:buClr>
          <a:schemeClr val="tx1"/>
        </a:buClr>
        <a:buFont typeface="Wingdings 3" panose="05040102010807070707"/>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panose="05020102010507070707"/>
        <a:buChar char=""/>
        <a:defRPr kumimoji="0" sz="1600" kern="1200">
          <a:solidFill>
            <a:schemeClr val="tx1"/>
          </a:solidFill>
          <a:latin typeface="+mn-lt"/>
          <a:ea typeface="+mn-ea"/>
          <a:cs typeface="+mn-cs"/>
        </a:defRPr>
      </a:lvl7pPr>
      <a:lvl8pPr marL="2167255" indent="-182880" algn="l" rtl="0" eaLnBrk="1" latinLnBrk="0" hangingPunct="1">
        <a:spcBef>
          <a:spcPct val="20000"/>
        </a:spcBef>
        <a:buClr>
          <a:schemeClr val="tx1"/>
        </a:buClr>
        <a:buFont typeface="Wingdings 2" panose="05020102010507070707"/>
        <a:buChar char=""/>
        <a:defRPr kumimoji="0" sz="1400" kern="1200">
          <a:solidFill>
            <a:schemeClr val="tx1"/>
          </a:solidFill>
          <a:latin typeface="+mn-lt"/>
          <a:ea typeface="+mn-ea"/>
          <a:cs typeface="+mn-cs"/>
        </a:defRPr>
      </a:lvl8pPr>
      <a:lvl9pPr marL="2368550" indent="-182880" algn="l" rtl="0" eaLnBrk="1" latinLnBrk="0" hangingPunct="1">
        <a:spcBef>
          <a:spcPct val="20000"/>
        </a:spcBef>
        <a:buClr>
          <a:schemeClr val="tx1"/>
        </a:buClr>
        <a:buFont typeface="Wingdings 2" panose="05020102010507070707"/>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ΑΠΟΣΤΟΛΟΣ ΠΑΥΛΟΣ </a:t>
            </a:r>
            <a:endParaRPr lang="el-GR" dirty="0"/>
          </a:p>
        </p:txBody>
      </p:sp>
      <p:sp>
        <p:nvSpPr>
          <p:cNvPr id="3" name="Subtitle 2"/>
          <p:cNvSpPr>
            <a:spLocks noGrp="1"/>
          </p:cNvSpPr>
          <p:nvPr>
            <p:ph type="subTitle" idx="1"/>
          </p:nvPr>
        </p:nvSpPr>
        <p:spPr>
          <a:xfrm>
            <a:off x="1371600" y="3962400"/>
            <a:ext cx="6400800" cy="1752600"/>
          </a:xfrm>
        </p:spPr>
        <p:txBody>
          <a:bodyPr>
            <a:normAutofit/>
          </a:bodyPr>
          <a:lstStyle/>
          <a:p>
            <a:r>
              <a:rPr lang="el-GR" sz="2000" dirty="0" smtClean="0"/>
              <a:t>ΜΕΛΙΝΑ ΚΑΤΣΙΔΗΜΑ Β1</a:t>
            </a:r>
            <a:endParaRPr lang="el-GR" sz="2000" dirty="0"/>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ΕΠΙΣΤΟΛΕΣ</a:t>
            </a:r>
            <a:endParaRPr lang="el-GR" dirty="0"/>
          </a:p>
        </p:txBody>
      </p:sp>
      <p:sp>
        <p:nvSpPr>
          <p:cNvPr id="3" name="Content Placeholder 2"/>
          <p:cNvSpPr>
            <a:spLocks noGrp="1"/>
          </p:cNvSpPr>
          <p:nvPr>
            <p:ph idx="1"/>
          </p:nvPr>
        </p:nvSpPr>
        <p:spPr/>
        <p:txBody>
          <a:bodyPr>
            <a:normAutofit fontScale="55000" lnSpcReduction="20000"/>
          </a:bodyPr>
          <a:lstStyle/>
          <a:p>
            <a:r>
              <a:rPr lang="el-GR" dirty="0" smtClean="0"/>
              <a:t>Οι 14 </a:t>
            </a:r>
            <a:r>
              <a:rPr lang="el-GR" dirty="0" err="1" smtClean="0"/>
              <a:t>Παύλειες</a:t>
            </a:r>
            <a:r>
              <a:rPr lang="el-GR" dirty="0" smtClean="0"/>
              <a:t> Επιστολές, για τις οποίες οι Πράξεις των Αποστόλων δίνουν ένα πολύτιμο ιστορικό πλαίσιο, αποτελούν ένα μεγάλο τμήμα της Καινής Διαθήκης. Οι Επιστολές αυτές σημαδεύουν το Αποστολικό έργο του Παύλου στην «ειδωλολατρική» γη. </a:t>
            </a:r>
            <a:endParaRPr lang="el-GR" dirty="0" smtClean="0"/>
          </a:p>
          <a:p>
            <a:r>
              <a:rPr lang="el-GR" dirty="0" smtClean="0"/>
              <a:t>Η χρονολογική τοποθέτηση των Επιστολών του Παύλου στη διάρκεια της ζωής και της Ιεραποστολικής του δράσης είναι δυνατή από τις πληροφορίες των ίδιων των Επιστολών σε </a:t>
            </a:r>
            <a:r>
              <a:rPr lang="el-GR" dirty="0" err="1" smtClean="0"/>
              <a:t>συνδυαομό</a:t>
            </a:r>
            <a:r>
              <a:rPr lang="el-GR" dirty="0" smtClean="0"/>
              <a:t> προς αντίστοιχες πληροφορίες των Πράξεων ή από τη συσχέτιση τους με γεγονότα της ιστορίας: </a:t>
            </a:r>
            <a:endParaRPr lang="el-GR" dirty="0" smtClean="0"/>
          </a:p>
          <a:p>
            <a:r>
              <a:rPr lang="el-GR" dirty="0" smtClean="0"/>
              <a:t>Οι Α΄ και Β΄ Επιστολές προς </a:t>
            </a:r>
            <a:r>
              <a:rPr lang="el-GR" dirty="0" err="1" smtClean="0"/>
              <a:t>Θεσσαλονικεις</a:t>
            </a:r>
            <a:r>
              <a:rPr lang="el-GR" dirty="0" smtClean="0"/>
              <a:t> </a:t>
            </a:r>
            <a:r>
              <a:rPr lang="el-GR" dirty="0" smtClean="0"/>
              <a:t>γράφτηκαν στην Κόρινθο περίπου από το 50-52 </a:t>
            </a:r>
            <a:r>
              <a:rPr lang="el-GR" dirty="0" err="1" smtClean="0"/>
              <a:t>μ.Χ</a:t>
            </a:r>
            <a:r>
              <a:rPr lang="el-GR" dirty="0" smtClean="0"/>
              <a:t> σύμφωνα με τους υπολογισμούς των μελετητών.</a:t>
            </a:r>
            <a:endParaRPr lang="el-GR" dirty="0" smtClean="0"/>
          </a:p>
          <a:p>
            <a:r>
              <a:rPr lang="el-GR" dirty="0" smtClean="0"/>
              <a:t>Η Επιστολή προς </a:t>
            </a:r>
            <a:r>
              <a:rPr lang="el-GR" dirty="0" err="1" smtClean="0"/>
              <a:t>Φιλιππησίους</a:t>
            </a:r>
            <a:r>
              <a:rPr lang="el-GR" dirty="0" smtClean="0"/>
              <a:t> γράφτηκε στην Έφεσο γύρω στο 52-56, ενώ κατ' άλλους στη Ρώμη γύρω </a:t>
            </a:r>
            <a:r>
              <a:rPr lang="el-GR" dirty="0" err="1" smtClean="0"/>
              <a:t>στό</a:t>
            </a:r>
            <a:r>
              <a:rPr lang="el-GR" dirty="0" smtClean="0"/>
              <a:t> 60-62 </a:t>
            </a:r>
            <a:r>
              <a:rPr lang="el-GR" dirty="0" err="1" smtClean="0"/>
              <a:t>μ.Χ</a:t>
            </a:r>
            <a:r>
              <a:rPr lang="el-GR" dirty="0" smtClean="0"/>
              <a:t>.</a:t>
            </a:r>
            <a:endParaRPr lang="el-GR" dirty="0" smtClean="0"/>
          </a:p>
          <a:p>
            <a:r>
              <a:rPr lang="el-GR" dirty="0" smtClean="0"/>
              <a:t>Η Επιστολή προς </a:t>
            </a:r>
            <a:r>
              <a:rPr lang="el-GR" dirty="0" err="1" smtClean="0"/>
              <a:t>Γαλάτας</a:t>
            </a:r>
            <a:r>
              <a:rPr lang="el-GR" dirty="0" smtClean="0"/>
              <a:t> γράφτηκε στην Έφεσο κάπου ανάμεσα στο 52 έως το 55 </a:t>
            </a:r>
            <a:r>
              <a:rPr lang="el-GR" dirty="0" err="1" smtClean="0"/>
              <a:t>μ.Χ</a:t>
            </a:r>
            <a:r>
              <a:rPr lang="el-GR" dirty="0" smtClean="0"/>
              <a:t>.</a:t>
            </a:r>
            <a:endParaRPr lang="el-GR" dirty="0" smtClean="0"/>
          </a:p>
          <a:p>
            <a:r>
              <a:rPr lang="el-GR" dirty="0" smtClean="0"/>
              <a:t>Οι επιστολές Α΄ και Β΄ προς Κορινθίους, γράφτηκαν, η </a:t>
            </a:r>
            <a:r>
              <a:rPr lang="el-GR" b="1" dirty="0" smtClean="0"/>
              <a:t>«Α΄»</a:t>
            </a:r>
            <a:r>
              <a:rPr lang="el-GR" dirty="0" smtClean="0"/>
              <a:t> στην Έφεσο (ομοφωνία απόψεων) και </a:t>
            </a:r>
            <a:r>
              <a:rPr lang="el-GR" b="1" dirty="0" smtClean="0"/>
              <a:t>«Β΄»</a:t>
            </a:r>
            <a:r>
              <a:rPr lang="el-GR" dirty="0" smtClean="0"/>
              <a:t> στη Μακεδονία ή στους Φιλίππους ή στην Έφεσο, από το 55-57 </a:t>
            </a:r>
            <a:r>
              <a:rPr lang="el-GR" dirty="0" err="1" smtClean="0"/>
              <a:t>μ.Χ</a:t>
            </a:r>
            <a:r>
              <a:rPr lang="el-GR" dirty="0" smtClean="0"/>
              <a:t>.</a:t>
            </a:r>
            <a:endParaRPr lang="el-GR" dirty="0" smtClean="0"/>
          </a:p>
          <a:p>
            <a:r>
              <a:rPr lang="el-GR" dirty="0" smtClean="0"/>
              <a:t>Η Επιστολή προς Ρωμαίους γράφτηκε στην Κόρινθο το 57 </a:t>
            </a:r>
            <a:r>
              <a:rPr lang="el-GR" dirty="0" err="1" smtClean="0"/>
              <a:t>μ.Χ</a:t>
            </a:r>
            <a:r>
              <a:rPr lang="el-GR" dirty="0" smtClean="0"/>
              <a:t>.</a:t>
            </a:r>
            <a:endParaRPr lang="el-GR" dirty="0" smtClean="0"/>
          </a:p>
          <a:p>
            <a:r>
              <a:rPr lang="el-GR" dirty="0" smtClean="0"/>
              <a:t>Η Επιστολή προς </a:t>
            </a:r>
            <a:r>
              <a:rPr lang="el-GR" dirty="0" err="1" smtClean="0"/>
              <a:t>Κολοσσαείς</a:t>
            </a:r>
            <a:r>
              <a:rPr lang="el-GR" dirty="0" smtClean="0"/>
              <a:t> γράφτηκε στην Έφεσο κατά το 52-55 ή στη Ρώμη το 60-62 </a:t>
            </a:r>
            <a:r>
              <a:rPr lang="el-GR" dirty="0" err="1" smtClean="0"/>
              <a:t>μ.Χ</a:t>
            </a:r>
            <a:r>
              <a:rPr lang="el-GR" dirty="0" smtClean="0"/>
              <a:t>.</a:t>
            </a:r>
            <a:endParaRPr lang="el-GR" dirty="0" smtClean="0"/>
          </a:p>
          <a:p>
            <a:r>
              <a:rPr lang="el-GR" dirty="0" smtClean="0"/>
              <a:t>Η Επιστολές προς Φιλήμονα γράφτηκε στην Έφεσο κατά το 52-55 ή στη Ρώμη το 60-62 </a:t>
            </a:r>
            <a:r>
              <a:rPr lang="el-GR" dirty="0" err="1" smtClean="0"/>
              <a:t>μ.Χ</a:t>
            </a:r>
            <a:r>
              <a:rPr lang="el-GR" dirty="0" smtClean="0"/>
              <a:t>.</a:t>
            </a:r>
            <a:endParaRPr lang="el-GR" dirty="0" smtClean="0"/>
          </a:p>
          <a:p>
            <a:r>
              <a:rPr lang="el-GR" dirty="0" smtClean="0"/>
              <a:t>Η Επιστολή προς </a:t>
            </a:r>
            <a:r>
              <a:rPr lang="el-GR" dirty="0" err="1" smtClean="0"/>
              <a:t>Εφεσίους</a:t>
            </a:r>
            <a:r>
              <a:rPr lang="el-GR" dirty="0" smtClean="0"/>
              <a:t> γράφτηκε στην Έφεσο το 54-55 ή στη Ρώμη το 60-62 </a:t>
            </a:r>
            <a:r>
              <a:rPr lang="el-GR" dirty="0" err="1" smtClean="0"/>
              <a:t>μ.Χ</a:t>
            </a:r>
            <a:r>
              <a:rPr lang="el-GR" dirty="0" smtClean="0"/>
              <a:t>.</a:t>
            </a:r>
            <a:endParaRPr lang="el-GR" dirty="0" smtClean="0"/>
          </a:p>
          <a:p>
            <a:r>
              <a:rPr lang="el-GR" dirty="0" smtClean="0"/>
              <a:t>Οι Α' και Β' επιστολές προς </a:t>
            </a:r>
            <a:r>
              <a:rPr lang="el-GR" dirty="0" err="1" smtClean="0"/>
              <a:t>Τιμόθεον</a:t>
            </a:r>
            <a:r>
              <a:rPr lang="el-GR" dirty="0" smtClean="0"/>
              <a:t> γράφτηκαν, η </a:t>
            </a:r>
            <a:r>
              <a:rPr lang="el-GR" b="1" dirty="0" smtClean="0"/>
              <a:t>«Α΄»</a:t>
            </a:r>
            <a:r>
              <a:rPr lang="el-GR" dirty="0" smtClean="0"/>
              <a:t> στη Μακεδονία ή στη Νικόπολη το 63-64, και η </a:t>
            </a:r>
            <a:r>
              <a:rPr lang="el-GR" b="1" dirty="0" smtClean="0"/>
              <a:t>«Β΄»</a:t>
            </a:r>
            <a:r>
              <a:rPr lang="el-GR" dirty="0" smtClean="0"/>
              <a:t> στη Ρώμη το 65-67 </a:t>
            </a:r>
            <a:r>
              <a:rPr lang="el-GR" dirty="0" err="1" smtClean="0"/>
              <a:t>μ.Χ</a:t>
            </a:r>
            <a:r>
              <a:rPr lang="el-GR" dirty="0" smtClean="0"/>
              <a:t>.</a:t>
            </a:r>
            <a:endParaRPr lang="el-GR" dirty="0" smtClean="0"/>
          </a:p>
          <a:p>
            <a:r>
              <a:rPr lang="el-GR" dirty="0" smtClean="0"/>
              <a:t>Η Επιστολή προς </a:t>
            </a:r>
            <a:r>
              <a:rPr lang="el-GR" dirty="0" err="1" smtClean="0"/>
              <a:t>Τίτον</a:t>
            </a:r>
            <a:r>
              <a:rPr lang="el-GR" dirty="0" smtClean="0"/>
              <a:t>, γράφτηκε στους Φιλίππους το 63-64 </a:t>
            </a:r>
            <a:r>
              <a:rPr lang="el-GR" dirty="0" err="1" smtClean="0"/>
              <a:t>μ.Χ</a:t>
            </a:r>
            <a:r>
              <a:rPr lang="el-GR" dirty="0" smtClean="0"/>
              <a:t>.</a:t>
            </a:r>
            <a:endParaRPr lang="el-GR" dirty="0" smtClean="0"/>
          </a:p>
          <a:p>
            <a:endParaRPr lang="el-GR" dirty="0"/>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Θεολογία του Παύλου</a:t>
            </a:r>
            <a:br>
              <a:rPr lang="el-GR" dirty="0" smtClean="0"/>
            </a:b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Ο Απόστολος Παύλος θεωρείται ως ο πρώτος Χριστιανός Θεολόγος: ο μόνος από την πρώτη γενιά του Χριστιανισμού που είχε αναπτύξει δική του συγκροτημένη αν και όχι ολοκληρωμένη Θεολογική άποψη πάνω σε θεωρητικά (Θεολογικά) και πρακτικά (ηθικά) θέματα. </a:t>
            </a:r>
            <a:r>
              <a:rPr lang="el-GR" dirty="0" err="1" smtClean="0"/>
              <a:t>Γι΄αυτό</a:t>
            </a:r>
            <a:r>
              <a:rPr lang="el-GR" dirty="0" smtClean="0"/>
              <a:t> και αποτέλεσαν για τη μεταγενέστερη Εκκλησία αυθεντία οι Επιστολές του ώστε να θεωρείται ο «πρώτος» μετά τον «Ένα» (Χριστό</a:t>
            </a:r>
            <a:r>
              <a:rPr lang="el-GR" dirty="0" smtClean="0"/>
              <a:t>). </a:t>
            </a:r>
            <a:r>
              <a:rPr lang="el-GR" dirty="0" smtClean="0"/>
              <a:t>Όλοι σχεδόν οι ερευνητές που ασχολήθηκαν με τον Παύλο, επιδίωξαν να βρουν τις πηγές της σκέψης του και να ανακαλύψουν την προέλευση των διατυπώσεων της διδασκαλίας του, ακολουθώντας τρεις ερμηνευτικούς δρόμους: </a:t>
            </a:r>
            <a:endParaRPr lang="el-GR" dirty="0" smtClean="0"/>
          </a:p>
          <a:p>
            <a:r>
              <a:rPr lang="el-GR" dirty="0" smtClean="0"/>
              <a:t>1. </a:t>
            </a:r>
            <a:r>
              <a:rPr lang="el-GR" i="1" dirty="0" smtClean="0"/>
              <a:t>Η σχολή της υπερφυσικής ερμηνείας</a:t>
            </a:r>
            <a:r>
              <a:rPr lang="el-GR" dirty="0" smtClean="0"/>
              <a:t> Η σχολή αυτή αποδέχεται ότι ο Παύλος μίλησε περί Του Χριστού ως Θεού, όπως το αποδέχεται η </a:t>
            </a:r>
            <a:r>
              <a:rPr lang="el-GR" dirty="0" smtClean="0"/>
              <a:t>Ορθόδοξη </a:t>
            </a:r>
            <a:r>
              <a:rPr lang="el-GR" dirty="0" smtClean="0"/>
              <a:t>και Ρωμαιοκαθολική Εκκλησία. 2. </a:t>
            </a:r>
            <a:r>
              <a:rPr lang="el-GR" i="1" dirty="0" smtClean="0"/>
              <a:t>Η φιλελεύθερη σχολή</a:t>
            </a:r>
            <a:r>
              <a:rPr lang="el-GR" dirty="0" smtClean="0"/>
              <a:t> Σε αυτήν είναι διαδεδομένες οι φυσικές ερμηνείες της Θεολογίας του Παύλου και απορρίπτεται το υπερφυσικό. Ο Ιησούς Χριστός θεωρείται ένα σημαντικό ιστορικό πρόσωπο, και η εμπειρία του Παύλου που οδήγησε στη μεταστροφή του ήταν μία ψευδαίσθηση. Αρνούμενοι τη Θεότητα του Χριστού, αποδέχονται ότι ο Ιησούς δεν ζήτησε να πιστέψουν σε αυτόν, αλλά στο Θεό. 3. </a:t>
            </a:r>
            <a:r>
              <a:rPr lang="el-GR" i="1" dirty="0" smtClean="0"/>
              <a:t>Η ριζοσπαστική σχολή</a:t>
            </a:r>
            <a:r>
              <a:rPr lang="el-GR" dirty="0" smtClean="0"/>
              <a:t> Οι οπαδοί της σχολής αυτής αποδέχονται ότι ο Παύλος υπήρξε ο δεύτερος ιδρυτής του Χριστιανισμού και δεν ήταν μαθητής και ακόλουθος της Διδασκαλίας Του Χριστού.</a:t>
            </a:r>
            <a:endParaRPr lang="el-GR" dirty="0"/>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ΤΕΛΟΣ</a:t>
            </a:r>
            <a:endParaRPr lang="el-GR" dirty="0"/>
          </a:p>
        </p:txBody>
      </p:sp>
      <p:sp>
        <p:nvSpPr>
          <p:cNvPr id="3" name="Content Placeholder 2"/>
          <p:cNvSpPr>
            <a:spLocks noGrp="1"/>
          </p:cNvSpPr>
          <p:nvPr>
            <p:ph idx="1"/>
          </p:nvPr>
        </p:nvSpPr>
        <p:spPr>
          <a:xfrm>
            <a:off x="457200" y="1143000"/>
            <a:ext cx="8229600" cy="4709160"/>
          </a:xfrm>
        </p:spPr>
        <p:txBody>
          <a:bodyPr>
            <a:normAutofit/>
          </a:bodyPr>
          <a:lstStyle/>
          <a:p>
            <a:r>
              <a:rPr lang="el-GR" dirty="0" smtClean="0"/>
              <a:t>ΜΕΛΙΝΑ ΚΑΤΣΙΔΗΜΑ</a:t>
            </a:r>
            <a:endParaRPr lang="el-GR" dirty="0" smtClean="0"/>
          </a:p>
          <a:p>
            <a:r>
              <a:rPr lang="el-GR" dirty="0" smtClean="0"/>
              <a:t>Β1</a:t>
            </a:r>
            <a:endParaRPr lang="el-GR" dirty="0" smtClean="0"/>
          </a:p>
          <a:p>
            <a:r>
              <a:rPr lang="el-GR" dirty="0" smtClean="0"/>
              <a:t>2022-2023</a:t>
            </a:r>
            <a:endParaRPr lang="el-GR" dirty="0" smtClean="0"/>
          </a:p>
          <a:p>
            <a:endParaRPr lang="el-GR" sz="1600" u="sng" dirty="0" smtClean="0">
              <a:solidFill>
                <a:schemeClr val="accent4">
                  <a:lumMod val="50000"/>
                </a:schemeClr>
              </a:solidFill>
            </a:endParaRPr>
          </a:p>
          <a:p>
            <a:r>
              <a:rPr lang="en-US" sz="1600" u="sng" dirty="0" smtClean="0">
                <a:solidFill>
                  <a:schemeClr val="accent4">
                    <a:lumMod val="50000"/>
                  </a:schemeClr>
                </a:solidFill>
              </a:rPr>
              <a:t>https</a:t>
            </a:r>
            <a:r>
              <a:rPr lang="en-US" sz="1600" u="sng" dirty="0" smtClean="0">
                <a:solidFill>
                  <a:schemeClr val="accent4">
                    <a:lumMod val="50000"/>
                  </a:schemeClr>
                </a:solidFill>
              </a:rPr>
              <a:t>://el.wikipedia.org/wiki/%CE%91%CF%80%CF%8C%CF%83%CF%84%CE%BF%CE%BB%CE%BF%CF%82_%CE%A0%CE%B1%CF%8D%CE%BB%CE%BF%CF%82#%CE%97_%CE%BF%CE%BC%CE%B9%CE%BB%CE%AF%CE%B1_%CF%84%CE%BF%CF%85_%CE%A0%CE%B1%CF%8D%CE%BB%CE%BF%CF%85</a:t>
            </a:r>
            <a:endParaRPr lang="el-GR" sz="1600" u="sng" dirty="0" smtClean="0">
              <a:solidFill>
                <a:schemeClr val="accent4">
                  <a:lumMod val="50000"/>
                </a:schemeClr>
              </a:solidFill>
            </a:endParaRPr>
          </a:p>
        </p:txBody>
      </p:sp>
      <p:sp>
        <p:nvSpPr>
          <p:cNvPr id="4" name="Rectangle 3"/>
          <p:cNvSpPr/>
          <p:nvPr/>
        </p:nvSpPr>
        <p:spPr>
          <a:xfrm>
            <a:off x="1066800" y="4191000"/>
            <a:ext cx="7620000" cy="1200329"/>
          </a:xfrm>
          <a:prstGeom prst="rect">
            <a:avLst/>
          </a:prstGeom>
        </p:spPr>
        <p:txBody>
          <a:bodyPr wrap="square">
            <a:spAutoFit/>
          </a:bodyPr>
          <a:lstStyle/>
          <a:p>
            <a:r>
              <a:rPr lang="en-US" u="sng" dirty="0" smtClean="0">
                <a:solidFill>
                  <a:schemeClr val="accent5">
                    <a:lumMod val="50000"/>
                  </a:schemeClr>
                </a:solidFill>
              </a:rPr>
              <a:t>https://www.google.com/search?q=%CE%B1%CE%B3%CE%B9%CE%BF%CF%83+%</a:t>
            </a:r>
            <a:r>
              <a:rPr lang="en-US" u="sng" dirty="0" smtClean="0">
                <a:solidFill>
                  <a:schemeClr val="accent5">
                    <a:lumMod val="50000"/>
                  </a:schemeClr>
                </a:solidFill>
              </a:rPr>
              <a:t>CF%80%CE%B1%CF%85%CE%BB%CE%BF%CF%83&amp;client=firefox-b-EDHaElAFsQ_AUoAnoECAIQBA&amp;biw=1218&amp;bih=607&amp;dpr=1.5</a:t>
            </a:r>
            <a:endParaRPr lang="el-GR" u="sng" dirty="0">
              <a:solidFill>
                <a:schemeClr val="accent5">
                  <a:lumMod val="50000"/>
                </a:schemeClr>
              </a:solidFill>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ΒΙΟΓΡΑΦΙΑ</a:t>
            </a:r>
            <a:endParaRPr lang="el-GR" dirty="0"/>
          </a:p>
        </p:txBody>
      </p:sp>
      <p:pic>
        <p:nvPicPr>
          <p:cNvPr id="5" name="Content Placeholder 4" descr="345px-Saint_Paul_in_Holy_Stavronikita_Monastery.jpg"/>
          <p:cNvPicPr>
            <a:picLocks noGrp="1" noChangeAspect="1"/>
          </p:cNvPicPr>
          <p:nvPr>
            <p:ph sz="half" idx="1"/>
          </p:nvPr>
        </p:nvPicPr>
        <p:blipFill>
          <a:blip r:embed="rId1" cstate="print"/>
          <a:stretch>
            <a:fillRect/>
          </a:stretch>
        </p:blipFill>
        <p:spPr>
          <a:xfrm>
            <a:off x="899160" y="1897221"/>
            <a:ext cx="3154680" cy="393192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85000" lnSpcReduction="20000"/>
          </a:bodyPr>
          <a:lstStyle/>
          <a:p>
            <a:r>
              <a:rPr lang="el-GR" dirty="0" smtClean="0"/>
              <a:t>Ο </a:t>
            </a:r>
            <a:r>
              <a:rPr lang="el-GR" b="1" dirty="0" smtClean="0"/>
              <a:t>Απόστολος Παύλος</a:t>
            </a:r>
            <a:r>
              <a:rPr lang="el-GR" dirty="0" smtClean="0"/>
              <a:t>, γνωστός στον δυτικό κόσμο και ως </a:t>
            </a:r>
            <a:r>
              <a:rPr lang="el-GR" b="1" dirty="0" smtClean="0"/>
              <a:t>Άγιος Παύλος</a:t>
            </a:r>
            <a:r>
              <a:rPr lang="el-GR" dirty="0" smtClean="0"/>
              <a:t> γεννηθείς ως </a:t>
            </a:r>
            <a:r>
              <a:rPr lang="el-GR" b="1" dirty="0" smtClean="0"/>
              <a:t>Σαούλ</a:t>
            </a:r>
            <a:r>
              <a:rPr lang="el-GR" dirty="0" smtClean="0"/>
              <a:t> ήταν Απόστολος και συγγραφέας των μισών περίπου βιβλίων της Καινής Διαθήκης. Ήταν μία από τις σπουδαιότερες προσωπικότητες της πρώιμης εποχής του Χριστιανισμού, υποστηρικτής της παγκοσμιότητας της Διδασκαλίας Του Ιησού. Για τον λόγο αυτό, έλαβε το όνομα </a:t>
            </a:r>
            <a:r>
              <a:rPr lang="el-GR" i="1" dirty="0" smtClean="0"/>
              <a:t>«</a:t>
            </a:r>
            <a:r>
              <a:rPr lang="el-GR" i="1" dirty="0" err="1" smtClean="0"/>
              <a:t>Ἀπόστολος</a:t>
            </a:r>
            <a:r>
              <a:rPr lang="el-GR" i="1" dirty="0" smtClean="0"/>
              <a:t> </a:t>
            </a:r>
            <a:r>
              <a:rPr lang="el-GR" i="1" dirty="0" err="1" smtClean="0"/>
              <a:t>τῶν</a:t>
            </a:r>
            <a:r>
              <a:rPr lang="el-GR" i="1" dirty="0" smtClean="0"/>
              <a:t> </a:t>
            </a:r>
            <a:r>
              <a:rPr lang="el-GR" i="1" dirty="0" err="1" smtClean="0"/>
              <a:t>ἐθνῶν</a:t>
            </a:r>
            <a:r>
              <a:rPr lang="el-GR" i="1" dirty="0" smtClean="0"/>
              <a:t>».</a:t>
            </a:r>
            <a:endParaRPr lang="el-GR"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ΟΡΑΜΑ</a:t>
            </a:r>
            <a:endParaRPr lang="el-GR" dirty="0"/>
          </a:p>
        </p:txBody>
      </p:sp>
      <p:pic>
        <p:nvPicPr>
          <p:cNvPr id="5" name="Content Placeholder 4" descr="images.jpg"/>
          <p:cNvPicPr>
            <a:picLocks noGrp="1" noChangeAspect="1"/>
          </p:cNvPicPr>
          <p:nvPr>
            <p:ph sz="half" idx="1"/>
          </p:nvPr>
        </p:nvPicPr>
        <p:blipFill>
          <a:blip r:embed="rId1" cstate="print"/>
          <a:stretch>
            <a:fillRect/>
          </a:stretch>
        </p:blipFill>
        <p:spPr>
          <a:xfrm>
            <a:off x="914400" y="1905000"/>
            <a:ext cx="3505200" cy="350520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85000" lnSpcReduction="10000"/>
          </a:bodyPr>
          <a:lstStyle/>
          <a:p>
            <a:r>
              <a:rPr lang="el-GR" dirty="0" smtClean="0"/>
              <a:t>Ο Παύλος ήταν φανατικός διώχτης των Χριστιανών. Όταν πήγαινε προς τη Δαμασκό είδε ένα δυνατό φως το οποίο του έλεγε: Σαούλ, γιατί με καταδιώκεις; Ο Παύλος ρώτησε τη φωνή ποιος ήταν και η φωνή του απάντησε ότι ήταν ο Ιησούς ο Ναζωραίος. Του είπε να πάει στη Δαμασκό όπου θα συναντήσει τον </a:t>
            </a:r>
            <a:r>
              <a:rPr lang="el-GR" dirty="0" err="1" smtClean="0"/>
              <a:t>Ανανία</a:t>
            </a:r>
            <a:r>
              <a:rPr lang="el-GR" dirty="0" smtClean="0"/>
              <a:t> ο οποίος θα του πει το τι του επιφυλάσσει ο Θεός. </a:t>
            </a:r>
            <a:endParaRPr lang="el-GR"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ΟΡΑΜΑ</a:t>
            </a:r>
            <a:endParaRPr lang="el-GR" dirty="0"/>
          </a:p>
        </p:txBody>
      </p:sp>
      <p:pic>
        <p:nvPicPr>
          <p:cNvPr id="5" name="Content Placeholder 4" descr="imagesΞ.jpg"/>
          <p:cNvPicPr>
            <a:picLocks noGrp="1" noChangeAspect="1"/>
          </p:cNvPicPr>
          <p:nvPr>
            <p:ph sz="half" idx="1"/>
          </p:nvPr>
        </p:nvPicPr>
        <p:blipFill>
          <a:blip r:embed="rId1" cstate="print"/>
          <a:stretch>
            <a:fillRect/>
          </a:stretch>
        </p:blipFill>
        <p:spPr>
          <a:xfrm>
            <a:off x="1371600" y="1828800"/>
            <a:ext cx="2819400" cy="3968045"/>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lstStyle/>
          <a:p>
            <a:r>
              <a:rPr lang="el-GR" dirty="0" smtClean="0"/>
              <a:t>Ο Παύλος τυφλώθηκε από το φως, όμως οι άνθρωποι που ήταν γύρω του τον οδήγησαν στη Δαμασκό. Εκεί συνάντησε τον </a:t>
            </a:r>
            <a:r>
              <a:rPr lang="el-GR" dirty="0" err="1" smtClean="0"/>
              <a:t>Ανανία</a:t>
            </a:r>
            <a:r>
              <a:rPr lang="el-GR" dirty="0" smtClean="0"/>
              <a:t> ο οποίος του είπε να βαπτιστεί και να διαδώσει σε ολόκληρο τον κόσμο αυτό που είδε και άκουσε.</a:t>
            </a:r>
            <a:endParaRPr lang="el-GR"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1</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77500" lnSpcReduction="20000"/>
          </a:bodyPr>
          <a:lstStyle/>
          <a:p>
            <a:r>
              <a:rPr lang="el-GR" dirty="0" smtClean="0"/>
              <a:t>Το ταξίδι αυτό αρχίζει από την Αντιόχεια και περιλαμβάνει την Κύπρο και ακολούθως τις πόλεις της </a:t>
            </a:r>
            <a:r>
              <a:rPr lang="el-GR" dirty="0" err="1" smtClean="0"/>
              <a:t>Μικράς</a:t>
            </a:r>
            <a:r>
              <a:rPr lang="el-GR" dirty="0" smtClean="0"/>
              <a:t> Ασίας: </a:t>
            </a:r>
            <a:r>
              <a:rPr lang="el-GR" dirty="0" err="1" smtClean="0"/>
              <a:t>Πέργη</a:t>
            </a:r>
            <a:r>
              <a:rPr lang="el-GR" dirty="0" smtClean="0"/>
              <a:t> της Παμφυλίας, Αντιόχεια της Πισιδίας και τις μικρασιατικές πόλεις της Λυκαονίας (ή Νότιας Γαλατίας), όπως το Ικόνιο, τα </a:t>
            </a:r>
            <a:r>
              <a:rPr lang="el-GR" dirty="0" err="1" smtClean="0"/>
              <a:t>Λύστρα</a:t>
            </a:r>
            <a:r>
              <a:rPr lang="el-GR" dirty="0" smtClean="0"/>
              <a:t> και τη </a:t>
            </a:r>
            <a:r>
              <a:rPr lang="el-GR" dirty="0" err="1" smtClean="0"/>
              <a:t>Δέρβη</a:t>
            </a:r>
            <a:r>
              <a:rPr lang="el-GR" dirty="0" smtClean="0"/>
              <a:t>. Μάλιστα στην περιοχή της Γαλατίας </a:t>
            </a:r>
            <a:r>
              <a:rPr lang="el-GR" dirty="0" err="1" smtClean="0"/>
              <a:t>Μικράς</a:t>
            </a:r>
            <a:r>
              <a:rPr lang="el-GR" dirty="0" smtClean="0"/>
              <a:t> Ασίας, οι κοινότητες που ιδρύονται περιλαμβάνουν Χριστιανούς εξ Ιουδαίων και εξ εθνικών, οι οποίοι αρχικά συνυπάρχουν και συμβιώνουν αρμονικά, χωρίς ιδιαίτερα προβλήματα.</a:t>
            </a:r>
            <a:endParaRPr lang="el-GR" dirty="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70000" lnSpcReduction="20000"/>
          </a:bodyPr>
          <a:lstStyle/>
          <a:p>
            <a:r>
              <a:rPr lang="el-GR" dirty="0" smtClean="0"/>
              <a:t>Η Δεύτερη Περιοδεία του Παύλου, πραγματοποιείται μετά την Αποστολική Σύνοδο και συμπίπτει με τη νέα εποχή που αρχίζει στις σχέσεις Ελληνισμού και Χριστιανισμού. Αρχίζει από την Αντιόχεια με τη συνοδεία του Σίλα και όχι του Βαρνάβα τη φορά αυτή, ο οποίος με τον ανεψιό του Ιωάννη Μάρκο αναλαμβάνει νέα αποστολή στην Κύπρο. Μετά από επίσκεψη στις Εκκλησίες της Λυκαονίας με την προσθήκη στη συνοδεία του Τιμοθέου, που τον παραλαμβάνει στα </a:t>
            </a:r>
            <a:r>
              <a:rPr lang="el-GR" dirty="0" err="1" smtClean="0"/>
              <a:t>Λύστρα</a:t>
            </a:r>
            <a:r>
              <a:rPr lang="el-GR" dirty="0" smtClean="0"/>
              <a:t>, πηγαίνει στη Φρυγία και στη Γαλατική χώρα και στη συνέχεια στην Τρωάδα, από όπου ύστερα από ένα όραμα έρχεται στη Μακεδονία.</a:t>
            </a:r>
            <a:endParaRPr lang="el-GR"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3</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p:txBody>
          <a:bodyPr>
            <a:normAutofit fontScale="62500" lnSpcReduction="20000"/>
          </a:bodyPr>
          <a:lstStyle/>
          <a:p>
            <a:r>
              <a:rPr lang="el-GR" dirty="0" smtClean="0"/>
              <a:t>Ο Παύλος την εποχή αυτή είχε πλέον ιδρύσει Εκκλησίες στη Μικρά Ασία και στην Ελλάδα με ένα σημαντικό κέντρο στην Κόρινθο και είχε αρχίσει να εργάζεται στην επίσης σημαντική Έφεσο. Ακολούθησε μια περίοδος σταθεροποίησης. </a:t>
            </a:r>
            <a:endParaRPr lang="el-GR" dirty="0" smtClean="0"/>
          </a:p>
          <a:p>
            <a:r>
              <a:rPr lang="el-GR" dirty="0" smtClean="0"/>
              <a:t>Μετά την επιστροφή του στην Αντιόχεια και αφού παρέμεινε εκεί ένα διάστημα, ο Παύλος έφυγε για τη Γαλατική χώρα και τη Φρυγία για να στηρίξει τις Εκκλησίες που είχε ιδρύσει κατά την προηγούμενη Περιοδεία του. Κατόπιν, περιόδευσε στη δυτική περιοχή της Βιθυνίας και κατέληξε στην Έφεσο, το ορμητήριο της Τρίτης Περιοδείας του, στην οποία έφτασε διά ξηράς μέσω της περιοχής της Φρυγίας. Την εποχή αυτή ίδρυσε Εκκλησίες στις </a:t>
            </a:r>
            <a:r>
              <a:rPr lang="el-GR" dirty="0" err="1" smtClean="0"/>
              <a:t>Κολοσσές</a:t>
            </a:r>
            <a:r>
              <a:rPr lang="el-GR" dirty="0" smtClean="0"/>
              <a:t>, στην </a:t>
            </a:r>
            <a:r>
              <a:rPr lang="el-GR" dirty="0" err="1" smtClean="0"/>
              <a:t>Ιεράπολη</a:t>
            </a:r>
            <a:r>
              <a:rPr lang="el-GR" dirty="0" smtClean="0"/>
              <a:t> και στη Λαοδίκεια. </a:t>
            </a:r>
            <a:endParaRPr lang="el-GR" dirty="0" smtClean="0"/>
          </a:p>
          <a:p>
            <a:endParaRPr lang="el-GR"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4</a:t>
            </a:r>
            <a:r>
              <a:rPr lang="el-GR" baseline="30000" dirty="0" smtClean="0"/>
              <a:t>Η</a:t>
            </a:r>
            <a:r>
              <a:rPr lang="el-GR" dirty="0" smtClean="0"/>
              <a:t> ΠΕΡΙΟΔΕΙΑ</a:t>
            </a:r>
            <a:endParaRPr lang="el-GR" dirty="0"/>
          </a:p>
        </p:txBody>
      </p:sp>
      <p:pic>
        <p:nvPicPr>
          <p:cNvPr id="5" name="Content Placeholder 4" descr="file-55bf19dd23565.jpg"/>
          <p:cNvPicPr>
            <a:picLocks noGrp="1" noChangeAspect="1"/>
          </p:cNvPicPr>
          <p:nvPr>
            <p:ph sz="half" idx="1"/>
          </p:nvPr>
        </p:nvPicPr>
        <p:blipFill>
          <a:blip r:embed="rId1" cstate="print"/>
          <a:stretch>
            <a:fillRect/>
          </a:stretch>
        </p:blipFill>
        <p:spPr>
          <a:xfrm>
            <a:off x="457200" y="2482262"/>
            <a:ext cx="4038600" cy="2761838"/>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4" name="Content Placeholder 3"/>
          <p:cNvSpPr>
            <a:spLocks noGrp="1"/>
          </p:cNvSpPr>
          <p:nvPr>
            <p:ph sz="half" idx="2"/>
          </p:nvPr>
        </p:nvSpPr>
        <p:spPr>
          <a:xfrm>
            <a:off x="4724400" y="1066800"/>
            <a:ext cx="4191000" cy="4906963"/>
          </a:xfrm>
        </p:spPr>
        <p:txBody>
          <a:bodyPr>
            <a:noAutofit/>
          </a:bodyPr>
          <a:lstStyle/>
          <a:p>
            <a:r>
              <a:rPr lang="el-GR" sz="1600" dirty="0" smtClean="0"/>
              <a:t>Ο Παύλος δεν παρέμεινε για πολύ στη Ρώμη, αλλά αναχώρησε με προορισμό την Ιερουσαλήμ. Φθάνοντας όμως στην Κρήτη, ο ίδιος και οι συνεργάτες του πληροφορήθηκαν ότι η κατάσταση στην Ιουδαία και την Ιερουσαλήμ δεν ήταν καλή, αλλά επικρατούσε αναρχία μετά τον ξαφνικό θάνατο του Επιτρόπου </a:t>
            </a:r>
            <a:r>
              <a:rPr lang="el-GR" sz="1600" dirty="0" err="1" smtClean="0"/>
              <a:t>Φήστου</a:t>
            </a:r>
            <a:r>
              <a:rPr lang="el-GR" sz="1600" dirty="0" smtClean="0"/>
              <a:t>. Πράγματι, ο ιστορικός </a:t>
            </a:r>
            <a:r>
              <a:rPr lang="el-GR" sz="1600" dirty="0" err="1" smtClean="0"/>
              <a:t>Ιώσηπος</a:t>
            </a:r>
            <a:r>
              <a:rPr lang="el-GR" sz="1600" dirty="0" smtClean="0"/>
              <a:t>  πληροφορεί για αυτό το γεγονός, το οποίο δημιούργησε ένα κενό Ρωμαϊκής εξουσίας για πολλούς μήνες. Έτσι, όπως γράφει ο </a:t>
            </a:r>
            <a:r>
              <a:rPr lang="el-GR" sz="1600" dirty="0" err="1" smtClean="0"/>
              <a:t>Ιώσηπος</a:t>
            </a:r>
            <a:r>
              <a:rPr lang="el-GR" sz="1600" dirty="0" smtClean="0"/>
              <a:t>, ο νέος επίτροπος, Αλβίνος, όταν ανέλαβε τα καθήκοντά του βρήκε την Ιουδαία σε κατάσταση αταξίας. Με δεδομένη την κατάσταση αυτή, ο Παύλος έκρινε πως δεν ήταν κατάλληλη η στιγμή για μια επίσκεψη στην περιοχή. Βέβαια η εξέλιξη των γεγονότων ήταν τέτοια που δεν θα κατάφερνε ποτέ πια να επισκεφθεί την Ιερουσαλήμ.</a:t>
            </a:r>
            <a:endParaRPr lang="el-GR" sz="1600"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ΕΠΙΣΤΟΛΕΣ</a:t>
            </a:r>
            <a:endParaRPr lang="el-GR" dirty="0"/>
          </a:p>
        </p:txBody>
      </p:sp>
      <p:sp>
        <p:nvSpPr>
          <p:cNvPr id="3" name="Content Placeholder 2"/>
          <p:cNvSpPr>
            <a:spLocks noGrp="1"/>
          </p:cNvSpPr>
          <p:nvPr>
            <p:ph idx="1"/>
          </p:nvPr>
        </p:nvSpPr>
        <p:spPr/>
        <p:txBody>
          <a:bodyPr>
            <a:normAutofit fontScale="47500" lnSpcReduction="20000"/>
          </a:bodyPr>
          <a:lstStyle/>
          <a:p>
            <a:r>
              <a:rPr lang="el-GR" dirty="0" smtClean="0"/>
              <a:t>Οι Επιστολές του Αποστόλου Παύλου είναι τα πρώτα γραπτά μνημεία της Καινής Διαθήκης και αποτελούν έργα περιστασιακά, γράφτηκαν δηλαδή για να απαντήσουν σε διάφορα ερωτήματα που έθεταν οι νεοϊδρυθείσες Εκκλησίες στον Απόστολο. Κατά τη συγγραφή των Επιστολών του ακολουθεί ο Παύλος τους ισχύοντες κανόνες της Ελληνικής επιστολογραφίας (προοίμιο που περιέχει τον αποστολέα, παραλήπτη και χαιρετισμό - ανάπτυξη του θέματος - τελικοί χαιρετισμοί) και προσθέτει στο τέλος ιδιόχειρο χαιρετισμό προς δήλωση της γνησιότητας της Επιστολής (</a:t>
            </a:r>
            <a:r>
              <a:rPr lang="el-GR" i="1" dirty="0" err="1" smtClean="0"/>
              <a:t>Ρωμ</a:t>
            </a:r>
            <a:r>
              <a:rPr lang="el-GR" i="1" dirty="0" smtClean="0"/>
              <a:t>. 16:22</a:t>
            </a:r>
            <a:r>
              <a:rPr lang="el-GR" dirty="0" smtClean="0"/>
              <a:t>, </a:t>
            </a:r>
            <a:r>
              <a:rPr lang="el-GR" i="1" dirty="0" smtClean="0"/>
              <a:t>Α' </a:t>
            </a:r>
            <a:r>
              <a:rPr lang="el-GR" i="1" dirty="0" err="1" smtClean="0"/>
              <a:t>Κορ</a:t>
            </a:r>
            <a:r>
              <a:rPr lang="el-GR" i="1" dirty="0" smtClean="0"/>
              <a:t>. 16:21</a:t>
            </a:r>
            <a:r>
              <a:rPr lang="el-GR" dirty="0" smtClean="0"/>
              <a:t>, </a:t>
            </a:r>
            <a:r>
              <a:rPr lang="el-GR" i="1" dirty="0" err="1" smtClean="0"/>
              <a:t>Γαλ</a:t>
            </a:r>
            <a:r>
              <a:rPr lang="el-GR" i="1" dirty="0" smtClean="0"/>
              <a:t>. 6:11</a:t>
            </a:r>
            <a:r>
              <a:rPr lang="el-GR" dirty="0" smtClean="0"/>
              <a:t>, </a:t>
            </a:r>
            <a:r>
              <a:rPr lang="el-GR" i="1" dirty="0" smtClean="0"/>
              <a:t>Κολ. 4:18</a:t>
            </a:r>
            <a:r>
              <a:rPr lang="el-GR" dirty="0" smtClean="0"/>
              <a:t>, </a:t>
            </a:r>
            <a:r>
              <a:rPr lang="el-GR" i="1" dirty="0" smtClean="0"/>
              <a:t>Β' </a:t>
            </a:r>
            <a:r>
              <a:rPr lang="el-GR" i="1" dirty="0" err="1" smtClean="0"/>
              <a:t>Θεσ</a:t>
            </a:r>
            <a:r>
              <a:rPr lang="el-GR" i="1" dirty="0" smtClean="0"/>
              <a:t>. 3:17</a:t>
            </a:r>
            <a:r>
              <a:rPr lang="el-GR" dirty="0" smtClean="0"/>
              <a:t>, </a:t>
            </a:r>
            <a:r>
              <a:rPr lang="el-GR" i="1" dirty="0" err="1" smtClean="0"/>
              <a:t>Φιλ</a:t>
            </a:r>
            <a:r>
              <a:rPr lang="el-GR" i="1" dirty="0" smtClean="0"/>
              <a:t>. 19</a:t>
            </a:r>
            <a:r>
              <a:rPr lang="el-GR" dirty="0" smtClean="0"/>
              <a:t>). </a:t>
            </a:r>
            <a:endParaRPr lang="el-GR" dirty="0" smtClean="0"/>
          </a:p>
          <a:p>
            <a:r>
              <a:rPr lang="el-GR" dirty="0" smtClean="0"/>
              <a:t>Η διάταξη των Επιστολών του Παύλου στον κανόνα της Καινής Διαθήκης έγινε ανάλογα με την έκταση τους. Πρώτη δηλ. τοποθετήθηκε η προς Ρωμαίους, που είναι η μεγαλύτερη (16 κεφάλαια) και τελευταία η προς Φιλήμονα (25 στίχοι): </a:t>
            </a:r>
            <a:endParaRPr lang="el-GR" dirty="0" smtClean="0"/>
          </a:p>
          <a:p>
            <a:r>
              <a:rPr lang="el-GR" dirty="0" smtClean="0"/>
              <a:t>προς Ρωμαίους</a:t>
            </a:r>
            <a:endParaRPr lang="el-GR" dirty="0" smtClean="0"/>
          </a:p>
          <a:p>
            <a:r>
              <a:rPr lang="el-GR" dirty="0" smtClean="0"/>
              <a:t>προς Κορινθίους Α'</a:t>
            </a:r>
            <a:endParaRPr lang="el-GR" dirty="0" smtClean="0"/>
          </a:p>
          <a:p>
            <a:r>
              <a:rPr lang="el-GR" dirty="0" smtClean="0"/>
              <a:t>προς Κορινθίους Β'</a:t>
            </a:r>
            <a:endParaRPr lang="el-GR" dirty="0" smtClean="0"/>
          </a:p>
          <a:p>
            <a:r>
              <a:rPr lang="el-GR" dirty="0" smtClean="0"/>
              <a:t>προς </a:t>
            </a:r>
            <a:r>
              <a:rPr lang="el-GR" dirty="0" err="1" smtClean="0"/>
              <a:t>Γαλάτας</a:t>
            </a:r>
            <a:endParaRPr lang="el-GR" dirty="0" smtClean="0"/>
          </a:p>
          <a:p>
            <a:r>
              <a:rPr lang="el-GR" dirty="0" smtClean="0"/>
              <a:t>προς </a:t>
            </a:r>
            <a:r>
              <a:rPr lang="el-GR" dirty="0" err="1" smtClean="0"/>
              <a:t>Εφεσίους</a:t>
            </a:r>
            <a:endParaRPr lang="el-GR" dirty="0" smtClean="0"/>
          </a:p>
          <a:p>
            <a:r>
              <a:rPr lang="el-GR" dirty="0" smtClean="0"/>
              <a:t>προς </a:t>
            </a:r>
            <a:r>
              <a:rPr lang="el-GR" dirty="0" err="1" smtClean="0"/>
              <a:t>Φιλιππησίους</a:t>
            </a:r>
            <a:endParaRPr lang="el-GR" dirty="0" smtClean="0"/>
          </a:p>
          <a:p>
            <a:r>
              <a:rPr lang="el-GR" dirty="0" smtClean="0"/>
              <a:t>προς </a:t>
            </a:r>
            <a:r>
              <a:rPr lang="el-GR" dirty="0" err="1" smtClean="0"/>
              <a:t>Κολοσσαείς</a:t>
            </a:r>
            <a:endParaRPr lang="el-GR" dirty="0" smtClean="0"/>
          </a:p>
          <a:p>
            <a:r>
              <a:rPr lang="el-GR" dirty="0" smtClean="0"/>
              <a:t>προς Θεσσαλονικείς Α'</a:t>
            </a:r>
            <a:endParaRPr lang="el-GR" dirty="0" smtClean="0"/>
          </a:p>
          <a:p>
            <a:r>
              <a:rPr lang="el-GR" dirty="0" smtClean="0"/>
              <a:t>προς Θεσσαλονικείς Β'</a:t>
            </a:r>
            <a:endParaRPr lang="el-GR" dirty="0" smtClean="0"/>
          </a:p>
          <a:p>
            <a:r>
              <a:rPr lang="el-GR" dirty="0" smtClean="0"/>
              <a:t>προς </a:t>
            </a:r>
            <a:r>
              <a:rPr lang="el-GR" dirty="0" err="1" smtClean="0"/>
              <a:t>Τιμόθεον</a:t>
            </a:r>
            <a:r>
              <a:rPr lang="el-GR" dirty="0" smtClean="0"/>
              <a:t> Α'</a:t>
            </a:r>
            <a:endParaRPr lang="el-GR" dirty="0" smtClean="0"/>
          </a:p>
          <a:p>
            <a:r>
              <a:rPr lang="el-GR" dirty="0" smtClean="0"/>
              <a:t>προς </a:t>
            </a:r>
            <a:r>
              <a:rPr lang="el-GR" dirty="0" err="1" smtClean="0"/>
              <a:t>Τιμόθεον</a:t>
            </a:r>
            <a:r>
              <a:rPr lang="el-GR" dirty="0" smtClean="0"/>
              <a:t> Β'</a:t>
            </a:r>
            <a:endParaRPr lang="el-GR" dirty="0" smtClean="0"/>
          </a:p>
          <a:p>
            <a:r>
              <a:rPr lang="el-GR" dirty="0" smtClean="0"/>
              <a:t>προς </a:t>
            </a:r>
            <a:r>
              <a:rPr lang="el-GR" dirty="0" err="1" smtClean="0"/>
              <a:t>Τίτον</a:t>
            </a:r>
            <a:endParaRPr lang="el-GR" dirty="0" smtClean="0"/>
          </a:p>
          <a:p>
            <a:r>
              <a:rPr lang="el-GR" dirty="0" smtClean="0"/>
              <a:t>προς Φιλήμονα</a:t>
            </a:r>
            <a:endParaRPr lang="el-GR" dirty="0" smtClean="0"/>
          </a:p>
          <a:p>
            <a:r>
              <a:rPr lang="el-GR" dirty="0" smtClean="0"/>
              <a:t>προς Εβραίους (η επιστολή αυτή, συνήθως ακολουθεί μετά από την ομάδα των 13 Επιστολών του Παύλου)</a:t>
            </a:r>
            <a:endParaRPr lang="el-GR" dirty="0" smtClean="0"/>
          </a:p>
          <a:p>
            <a:endParaRPr lang="el-GR"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0</TotalTime>
  <Words>7890</Words>
  <Application>WPS Presentation</Application>
  <PresentationFormat>On-screen Show (4:3)</PresentationFormat>
  <Paragraphs>85</Paragraphs>
  <Slides>12</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Arial</vt:lpstr>
      <vt:lpstr>SimSun</vt:lpstr>
      <vt:lpstr>Wingdings</vt:lpstr>
      <vt:lpstr>Wingdings 2</vt:lpstr>
      <vt:lpstr>Wingdings</vt:lpstr>
      <vt:lpstr>Wingdings 3</vt:lpstr>
      <vt:lpstr>Times New Roman</vt:lpstr>
      <vt:lpstr>Microsoft YaHei</vt:lpstr>
      <vt:lpstr>Arial Unicode MS</vt:lpstr>
      <vt:lpstr>Lucida Sans</vt:lpstr>
      <vt:lpstr>Book Antiqua</vt:lpstr>
      <vt:lpstr>Calibri</vt:lpstr>
      <vt:lpstr>Apex</vt:lpstr>
      <vt:lpstr>ΑΠΟΣΤΟΛΟΣ ΠΑΥΛΟΣ </vt:lpstr>
      <vt:lpstr>ΒΙΟΓΡΑΦΙΑ</vt:lpstr>
      <vt:lpstr>ΤΟ ΟΡΑΜΑ</vt:lpstr>
      <vt:lpstr>ΤΟ ΟΡΑΜΑ</vt:lpstr>
      <vt:lpstr> 1Η ΠΕΡΙΟΔΕΙΑ</vt:lpstr>
      <vt:lpstr>2Η ΠΕΡΙΟΔΕΙΑ</vt:lpstr>
      <vt:lpstr>3Η ΠΕΡΙΟΔΕΙΑ</vt:lpstr>
      <vt:lpstr>4Η ΠΕΡΙΟΔΕΙΑ</vt:lpstr>
      <vt:lpstr>ΕΠΙΣΤΟΛΕΣ</vt:lpstr>
      <vt:lpstr>ΕΠΙΣΤΟΛΕΣ</vt:lpstr>
      <vt:lpstr>Η Θεολογία του Παύλου </vt:lpstr>
      <vt:lpstr>ΤΕΛΟΣ</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ΑΠΟΣΤΟΛΟΣ ΠΑΥΛΟΣ</dc:title>
  <dc:creator>ΜΕΛΙΝΑ KATSAS</dc:creator>
  <cp:lastModifiedBy>Paris</cp:lastModifiedBy>
  <cp:revision>6</cp:revision>
  <dcterms:created xsi:type="dcterms:W3CDTF">2023-01-10T16:04:00Z</dcterms:created>
  <dcterms:modified xsi:type="dcterms:W3CDTF">2023-02-01T21:43:32Z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6D7A32D6A04E428C969332A2012A6239</vt:lpwstr>
  </property>
  <property fmtid="{D5CDD505-2E9C-101B-9397-08002B2CF9AE}" pid="3" name="KSOProductBuildVer">
    <vt:lpwstr>1033-11.2.0.11440</vt:lpwstr>
  </property>
</Properties>
</file>