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74" r:id="rId4"/>
    <p:sldId id="257" r:id="rId5"/>
    <p:sldId id="258" r:id="rId6"/>
    <p:sldId id="259" r:id="rId7"/>
    <p:sldId id="260" r:id="rId8"/>
    <p:sldId id="261" r:id="rId9"/>
    <p:sldId id="262" r:id="rId10"/>
    <p:sldId id="263" r:id="rId11"/>
    <p:sldId id="264" r:id="rId12"/>
    <p:sldId id="265" r:id="rId13"/>
    <p:sldId id="266" r:id="rId14"/>
    <p:sldId id="268" r:id="rId15"/>
    <p:sldId id="269" r:id="rId16"/>
    <p:sldId id="270" r:id="rId17"/>
    <p:sldId id="271" r:id="rId18"/>
    <p:sldId id="272" r:id="rId19"/>
    <p:sldId id="273" r:id="rId20"/>
    <p:sldId id="267" r:id="rId2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4" Type="http://schemas.openxmlformats.org/officeDocument/2006/relationships/tableStyles" Target="tableStyles.xml"/><Relationship Id="rId23" Type="http://schemas.openxmlformats.org/officeDocument/2006/relationships/viewProps" Target="viewProps.xml"/><Relationship Id="rId22" Type="http://schemas.openxmlformats.org/officeDocument/2006/relationships/presProps" Target="presProps.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Τίτλος"/>
          <p:cNvSpPr>
            <a:spLocks noGrp="1"/>
          </p:cNvSpPr>
          <p:nvPr>
            <p:ph type="ctrTitle" hasCustomPrompt="1"/>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hasCustomPrompt="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3061F381-087E-47BB-BC86-7DE834375F94}" type="datetimeFigureOut">
              <a:rPr lang="el-GR" smtClean="0"/>
            </a:fld>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B097E7E1-0F09-4B93-9430-E31049FF21DE}" type="slidenum">
              <a:rPr lang="el-GR" smtClean="0"/>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hasCustomPrompt="1"/>
          </p:nvPr>
        </p:nvSpPr>
        <p:spPr/>
        <p:txBody>
          <a:bodyPr vert="eaVert"/>
          <a:lstStyle/>
          <a:p>
            <a:pPr lvl="0" eaLnBrk="1" latinLnBrk="0" hangingPunct="1"/>
            <a:r>
              <a:rPr lang="el-GR" smtClean="0"/>
              <a:t>Kλικ για επεξεργασία των στυλ του υποδείγματος</a:t>
            </a:r>
            <a:endParaRPr lang="el-GR" smtClean="0"/>
          </a:p>
          <a:p>
            <a:pPr lvl="1" eaLnBrk="1" latinLnBrk="0" hangingPunct="1"/>
            <a:r>
              <a:rPr lang="el-GR" smtClean="0"/>
              <a:t>Δεύτερου επιπέδου</a:t>
            </a:r>
            <a:endParaRPr lang="el-GR" smtClean="0"/>
          </a:p>
          <a:p>
            <a:pPr lvl="2" eaLnBrk="1" latinLnBrk="0" hangingPunct="1"/>
            <a:r>
              <a:rPr lang="el-GR" smtClean="0"/>
              <a:t>Τρίτου επιπέδου</a:t>
            </a:r>
            <a:endParaRPr lang="el-GR" smtClean="0"/>
          </a:p>
          <a:p>
            <a:pPr lvl="3" eaLnBrk="1" latinLnBrk="0" hangingPunct="1"/>
            <a:r>
              <a:rPr lang="el-GR" smtClean="0"/>
              <a:t>Τέταρτου επιπέδου</a:t>
            </a:r>
            <a:endParaRPr lang="el-GR" smtClean="0"/>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3061F381-087E-47BB-BC86-7DE834375F94}" type="datetimeFigureOut">
              <a:rPr lang="el-GR" smtClean="0"/>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097E7E1-0F09-4B93-9430-E31049FF21DE}" type="slidenum">
              <a:rPr lang="el-GR" smtClean="0"/>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hasCustomPrompt="1"/>
          </p:nvPr>
        </p:nvSpPr>
        <p:spPr>
          <a:xfrm>
            <a:off x="6629400" y="914401"/>
            <a:ext cx="2057400" cy="52117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hasCustomPrompt="1"/>
          </p:nvPr>
        </p:nvSpPr>
        <p:spPr>
          <a:xfrm>
            <a:off x="457200" y="914401"/>
            <a:ext cx="6019800" cy="5211763"/>
          </a:xfrm>
        </p:spPr>
        <p:txBody>
          <a:bodyPr vert="eaVert"/>
          <a:lstStyle/>
          <a:p>
            <a:pPr lvl="0" eaLnBrk="1" latinLnBrk="0" hangingPunct="1"/>
            <a:r>
              <a:rPr lang="el-GR" smtClean="0"/>
              <a:t>Kλικ για επεξεργασία των στυλ του υποδείγματος</a:t>
            </a:r>
            <a:endParaRPr lang="el-GR" smtClean="0"/>
          </a:p>
          <a:p>
            <a:pPr lvl="1" eaLnBrk="1" latinLnBrk="0" hangingPunct="1"/>
            <a:r>
              <a:rPr lang="el-GR" smtClean="0"/>
              <a:t>Δεύτερου επιπέδου</a:t>
            </a:r>
            <a:endParaRPr lang="el-GR" smtClean="0"/>
          </a:p>
          <a:p>
            <a:pPr lvl="2" eaLnBrk="1" latinLnBrk="0" hangingPunct="1"/>
            <a:r>
              <a:rPr lang="el-GR" smtClean="0"/>
              <a:t>Τρίτου επιπέδου</a:t>
            </a:r>
            <a:endParaRPr lang="el-GR" smtClean="0"/>
          </a:p>
          <a:p>
            <a:pPr lvl="3" eaLnBrk="1" latinLnBrk="0" hangingPunct="1"/>
            <a:r>
              <a:rPr lang="el-GR" smtClean="0"/>
              <a:t>Τέταρτου επιπέδου</a:t>
            </a:r>
            <a:endParaRPr lang="el-GR" smtClean="0"/>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3061F381-087E-47BB-BC86-7DE834375F94}" type="datetimeFigureOut">
              <a:rPr lang="el-GR" smtClean="0"/>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097E7E1-0F09-4B93-9430-E31049FF21DE}" type="slidenum">
              <a:rPr lang="el-GR" smtClean="0"/>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hasCustomPrompt="1"/>
          </p:nvPr>
        </p:nvSpPr>
        <p:spPr/>
        <p:txBody>
          <a:bodyPr/>
          <a:lstStyle/>
          <a:p>
            <a:pPr lvl="0" eaLnBrk="1" latinLnBrk="0" hangingPunct="1"/>
            <a:r>
              <a:rPr lang="el-GR" smtClean="0"/>
              <a:t>Kλικ για επεξεργασία των στυλ του υποδείγματος</a:t>
            </a:r>
            <a:endParaRPr lang="el-GR" smtClean="0"/>
          </a:p>
          <a:p>
            <a:pPr lvl="1" eaLnBrk="1" latinLnBrk="0" hangingPunct="1"/>
            <a:r>
              <a:rPr lang="el-GR" smtClean="0"/>
              <a:t>Δεύτερου επιπέδου</a:t>
            </a:r>
            <a:endParaRPr lang="el-GR" smtClean="0"/>
          </a:p>
          <a:p>
            <a:pPr lvl="2" eaLnBrk="1" latinLnBrk="0" hangingPunct="1"/>
            <a:r>
              <a:rPr lang="el-GR" smtClean="0"/>
              <a:t>Τρίτου επιπέδου</a:t>
            </a:r>
            <a:endParaRPr lang="el-GR" smtClean="0"/>
          </a:p>
          <a:p>
            <a:pPr lvl="3" eaLnBrk="1" latinLnBrk="0" hangingPunct="1"/>
            <a:r>
              <a:rPr lang="el-GR" smtClean="0"/>
              <a:t>Τέταρτου επιπέδου</a:t>
            </a:r>
            <a:endParaRPr lang="el-GR" smtClean="0"/>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3061F381-087E-47BB-BC86-7DE834375F94}" type="datetimeFigureOut">
              <a:rPr lang="el-GR" smtClean="0"/>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097E7E1-0F09-4B93-9430-E31049FF21DE}" type="slidenum">
              <a:rPr lang="el-GR" smtClean="0"/>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hasCustomPrompt="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endParaRPr kumimoji="0" lang="el-GR" smtClean="0"/>
          </a:p>
        </p:txBody>
      </p:sp>
      <p:sp>
        <p:nvSpPr>
          <p:cNvPr id="4" name="3 - Θέση ημερομηνίας"/>
          <p:cNvSpPr>
            <a:spLocks noGrp="1"/>
          </p:cNvSpPr>
          <p:nvPr>
            <p:ph type="dt" sz="half" idx="10"/>
          </p:nvPr>
        </p:nvSpPr>
        <p:spPr/>
        <p:txBody>
          <a:bodyPr/>
          <a:lstStyle/>
          <a:p>
            <a:fld id="{3061F381-087E-47BB-BC86-7DE834375F94}" type="datetimeFigureOut">
              <a:rPr lang="el-GR" smtClean="0"/>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097E7E1-0F09-4B93-9430-E31049FF21DE}" type="slidenum">
              <a:rPr lang="el-GR" smtClean="0"/>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457200" y="704088"/>
            <a:ext cx="8229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hasCustomPrompt="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endParaRPr lang="el-GR" smtClean="0"/>
          </a:p>
          <a:p>
            <a:pPr lvl="1" eaLnBrk="1" latinLnBrk="0" hangingPunct="1"/>
            <a:r>
              <a:rPr lang="el-GR" smtClean="0"/>
              <a:t>Δεύτερου επιπέδου</a:t>
            </a:r>
            <a:endParaRPr lang="el-GR" smtClean="0"/>
          </a:p>
          <a:p>
            <a:pPr lvl="2" eaLnBrk="1" latinLnBrk="0" hangingPunct="1"/>
            <a:r>
              <a:rPr lang="el-GR" smtClean="0"/>
              <a:t>Τρίτου επιπέδου</a:t>
            </a:r>
            <a:endParaRPr lang="el-GR" smtClean="0"/>
          </a:p>
          <a:p>
            <a:pPr lvl="3" eaLnBrk="1" latinLnBrk="0" hangingPunct="1"/>
            <a:r>
              <a:rPr lang="el-GR" smtClean="0"/>
              <a:t>Τέταρτου επιπέδου</a:t>
            </a:r>
            <a:endParaRPr lang="el-GR" smtClean="0"/>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hasCustomPrompt="1"/>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endParaRPr lang="el-GR" smtClean="0"/>
          </a:p>
          <a:p>
            <a:pPr lvl="1" eaLnBrk="1" latinLnBrk="0" hangingPunct="1"/>
            <a:r>
              <a:rPr lang="el-GR" smtClean="0"/>
              <a:t>Δεύτερου επιπέδου</a:t>
            </a:r>
            <a:endParaRPr lang="el-GR" smtClean="0"/>
          </a:p>
          <a:p>
            <a:pPr lvl="2" eaLnBrk="1" latinLnBrk="0" hangingPunct="1"/>
            <a:r>
              <a:rPr lang="el-GR" smtClean="0"/>
              <a:t>Τρίτου επιπέδου</a:t>
            </a:r>
            <a:endParaRPr lang="el-GR" smtClean="0"/>
          </a:p>
          <a:p>
            <a:pPr lvl="3" eaLnBrk="1" latinLnBrk="0" hangingPunct="1"/>
            <a:r>
              <a:rPr lang="el-GR" smtClean="0"/>
              <a:t>Τέταρτου επιπέδου</a:t>
            </a:r>
            <a:endParaRPr lang="el-GR" smtClean="0"/>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3061F381-087E-47BB-BC86-7DE834375F94}" type="datetimeFigureOut">
              <a:rPr lang="el-GR" smtClean="0"/>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097E7E1-0F09-4B93-9430-E31049FF21DE}" type="slidenum">
              <a:rPr lang="el-GR" smtClean="0"/>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457200" y="704088"/>
            <a:ext cx="8229600" cy="1143000"/>
          </a:xfrm>
        </p:spPr>
        <p:txBody>
          <a:bodyPr tIns="45720" anchor="b"/>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hasCustomPrompt="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endParaRPr kumimoji="0" lang="el-GR" smtClean="0"/>
          </a:p>
        </p:txBody>
      </p:sp>
      <p:sp>
        <p:nvSpPr>
          <p:cNvPr id="4" name="3 - Θέση κειμένου"/>
          <p:cNvSpPr>
            <a:spLocks noGrp="1"/>
          </p:cNvSpPr>
          <p:nvPr>
            <p:ph type="body" sz="half" idx="3" hasCustomPrompt="1"/>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endParaRPr kumimoji="0" lang="el-GR" smtClean="0"/>
          </a:p>
        </p:txBody>
      </p:sp>
      <p:sp>
        <p:nvSpPr>
          <p:cNvPr id="5" name="4 - Θέση περιεχομένου"/>
          <p:cNvSpPr>
            <a:spLocks noGrp="1"/>
          </p:cNvSpPr>
          <p:nvPr>
            <p:ph sz="quarter" idx="2" hasCustomPrompt="1"/>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endParaRPr lang="el-GR" smtClean="0"/>
          </a:p>
          <a:p>
            <a:pPr lvl="1" eaLnBrk="1" latinLnBrk="0" hangingPunct="1"/>
            <a:r>
              <a:rPr lang="el-GR" smtClean="0"/>
              <a:t>Δεύτερου επιπέδου</a:t>
            </a:r>
            <a:endParaRPr lang="el-GR" smtClean="0"/>
          </a:p>
          <a:p>
            <a:pPr lvl="2" eaLnBrk="1" latinLnBrk="0" hangingPunct="1"/>
            <a:r>
              <a:rPr lang="el-GR" smtClean="0"/>
              <a:t>Τρίτου επιπέδου</a:t>
            </a:r>
            <a:endParaRPr lang="el-GR" smtClean="0"/>
          </a:p>
          <a:p>
            <a:pPr lvl="3" eaLnBrk="1" latinLnBrk="0" hangingPunct="1"/>
            <a:r>
              <a:rPr lang="el-GR" smtClean="0"/>
              <a:t>Τέταρτου επιπέδου</a:t>
            </a:r>
            <a:endParaRPr lang="el-GR" smtClean="0"/>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hasCustomPrompt="1"/>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endParaRPr lang="el-GR" smtClean="0"/>
          </a:p>
          <a:p>
            <a:pPr lvl="1" eaLnBrk="1" latinLnBrk="0" hangingPunct="1"/>
            <a:r>
              <a:rPr lang="el-GR" smtClean="0"/>
              <a:t>Δεύτερου επιπέδου</a:t>
            </a:r>
            <a:endParaRPr lang="el-GR" smtClean="0"/>
          </a:p>
          <a:p>
            <a:pPr lvl="2" eaLnBrk="1" latinLnBrk="0" hangingPunct="1"/>
            <a:r>
              <a:rPr lang="el-GR" smtClean="0"/>
              <a:t>Τρίτου επιπέδου</a:t>
            </a:r>
            <a:endParaRPr lang="el-GR" smtClean="0"/>
          </a:p>
          <a:p>
            <a:pPr lvl="3" eaLnBrk="1" latinLnBrk="0" hangingPunct="1"/>
            <a:r>
              <a:rPr lang="el-GR" smtClean="0"/>
              <a:t>Τέταρτου επιπέδου</a:t>
            </a:r>
            <a:endParaRPr lang="el-GR" smtClean="0"/>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3061F381-087E-47BB-BC86-7DE834375F94}" type="datetimeFigureOut">
              <a:rPr lang="el-GR" smtClean="0"/>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B097E7E1-0F09-4B93-9430-E31049FF21DE}" type="slidenum">
              <a:rPr lang="el-GR" smtClean="0"/>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3061F381-087E-47BB-BC86-7DE834375F94}" type="datetimeFigureOut">
              <a:rPr lang="el-GR" smtClean="0"/>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B097E7E1-0F09-4B93-9430-E31049FF21DE}" type="slidenum">
              <a:rPr lang="el-GR" smtClean="0"/>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3061F381-087E-47BB-BC86-7DE834375F94}" type="datetimeFigureOut">
              <a:rPr lang="el-GR" smtClean="0"/>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B097E7E1-0F09-4B93-9430-E31049FF21DE}" type="slidenum">
              <a:rPr lang="el-GR" smtClean="0"/>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hasCustomPrompt="1"/>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smtClean="0"/>
              <a:t>Kλικ για επεξεργασία των στυλ του υποδείγματος</a:t>
            </a:r>
            <a:endParaRPr kumimoji="0" lang="el-GR" smtClean="0"/>
          </a:p>
        </p:txBody>
      </p:sp>
      <p:sp>
        <p:nvSpPr>
          <p:cNvPr id="4" name="3 - Θέση περιεχομένου"/>
          <p:cNvSpPr>
            <a:spLocks noGrp="1"/>
          </p:cNvSpPr>
          <p:nvPr>
            <p:ph sz="half" idx="1" hasCustomPrompt="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Kλικ για επεξεργασία των στυλ του υποδείγματος</a:t>
            </a:r>
            <a:endParaRPr lang="el-GR" smtClean="0"/>
          </a:p>
          <a:p>
            <a:pPr lvl="1" eaLnBrk="1" latinLnBrk="0" hangingPunct="1"/>
            <a:r>
              <a:rPr lang="el-GR" smtClean="0"/>
              <a:t>Δεύτερου επιπέδου</a:t>
            </a:r>
            <a:endParaRPr lang="el-GR" smtClean="0"/>
          </a:p>
          <a:p>
            <a:pPr lvl="2" eaLnBrk="1" latinLnBrk="0" hangingPunct="1"/>
            <a:r>
              <a:rPr lang="el-GR" smtClean="0"/>
              <a:t>Τρίτου επιπέδου</a:t>
            </a:r>
            <a:endParaRPr lang="el-GR" smtClean="0"/>
          </a:p>
          <a:p>
            <a:pPr lvl="3" eaLnBrk="1" latinLnBrk="0" hangingPunct="1"/>
            <a:r>
              <a:rPr lang="el-GR" smtClean="0"/>
              <a:t>Τέταρτου επιπέδου</a:t>
            </a:r>
            <a:endParaRPr lang="el-GR" smtClean="0"/>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3061F381-087E-47BB-BC86-7DE834375F94}" type="datetimeFigureOut">
              <a:rPr lang="el-GR" smtClean="0"/>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097E7E1-0F09-4B93-9430-E31049FF21DE}" type="slidenum">
              <a:rPr lang="el-GR" smtClean="0"/>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 Ορθογώνιο τρίγωνο"/>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 Τίτλος"/>
          <p:cNvSpPr>
            <a:spLocks noGrp="1"/>
          </p:cNvSpPr>
          <p:nvPr>
            <p:ph type="title" hasCustomPrompt="1"/>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hasCustomPrompt="1"/>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endParaRPr kumimoji="0" lang="el-GR" smtClean="0"/>
          </a:p>
        </p:txBody>
      </p:sp>
      <p:sp>
        <p:nvSpPr>
          <p:cNvPr id="5" name="4 - Θέση ημερομηνίας"/>
          <p:cNvSpPr>
            <a:spLocks noGrp="1"/>
          </p:cNvSpPr>
          <p:nvPr>
            <p:ph type="dt" sz="half" idx="10"/>
          </p:nvPr>
        </p:nvSpPr>
        <p:spPr/>
        <p:txBody>
          <a:bodyPr/>
          <a:lstStyle/>
          <a:p>
            <a:fld id="{3061F381-087E-47BB-BC86-7DE834375F94}" type="datetimeFigureOut">
              <a:rPr lang="el-GR" smtClean="0"/>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077200" y="6356350"/>
            <a:ext cx="609600" cy="365125"/>
          </a:xfrm>
        </p:spPr>
        <p:txBody>
          <a:bodyPr/>
          <a:lstStyle/>
          <a:p>
            <a:fld id="{B097E7E1-0F09-4B93-9430-E31049FF21DE}" type="slidenum">
              <a:rPr lang="el-GR" smtClean="0"/>
            </a:fld>
            <a:endParaRPr lang="el-GR"/>
          </a:p>
        </p:txBody>
      </p:sp>
      <p:sp>
        <p:nvSpPr>
          <p:cNvPr id="3" name="2 - Θέση εικόνας"/>
          <p:cNvSpPr>
            <a:spLocks noGrp="1"/>
          </p:cNvSpPr>
          <p:nvPr>
            <p:ph type="pic" idx="1" hasCustomPrompt="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10" name="9 - Ελεύθερη σχεδίαση"/>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 Ελεύθερη σχεδίαση"/>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 Ελεύθερη σχεδίαση"/>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 Ελεύθερη σχεδίαση"/>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endParaRPr kumimoji="0" lang="el-GR" smtClean="0"/>
          </a:p>
          <a:p>
            <a:pPr lvl="1" eaLnBrk="1" latinLnBrk="0" hangingPunct="1"/>
            <a:r>
              <a:rPr kumimoji="0" lang="el-GR" smtClean="0"/>
              <a:t>Δεύτερου επιπέδου</a:t>
            </a:r>
            <a:endParaRPr kumimoji="0" lang="el-GR" smtClean="0"/>
          </a:p>
          <a:p>
            <a:pPr lvl="2" eaLnBrk="1" latinLnBrk="0" hangingPunct="1"/>
            <a:r>
              <a:rPr kumimoji="0" lang="el-GR" smtClean="0"/>
              <a:t>Τρίτου επιπέδου</a:t>
            </a:r>
            <a:endParaRPr kumimoji="0" lang="el-GR" smtClean="0"/>
          </a:p>
          <a:p>
            <a:pPr lvl="3" eaLnBrk="1" latinLnBrk="0" hangingPunct="1"/>
            <a:r>
              <a:rPr kumimoji="0" lang="el-GR" smtClean="0"/>
              <a:t>Τέταρτου επιπέδου</a:t>
            </a:r>
            <a:endParaRPr kumimoji="0" lang="el-GR" smtClean="0"/>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061F381-087E-47BB-BC86-7DE834375F94}" type="datetimeFigureOut">
              <a:rPr lang="el-GR" smtClean="0"/>
            </a:fld>
            <a:endParaRPr lang="el-GR"/>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097E7E1-0F09-4B93-9430-E31049FF21DE}" type="slidenum">
              <a:rPr lang="el-GR" smtClean="0"/>
            </a:fld>
            <a:endParaRPr lang="el-GR"/>
          </a:p>
        </p:txBody>
      </p:sp>
      <p:grpSp>
        <p:nvGrpSpPr>
          <p:cNvPr id="2" name="1 - Ομάδα"/>
          <p:cNvGrpSpPr/>
          <p:nvPr/>
        </p:nvGrpSpPr>
        <p:grpSpPr>
          <a:xfrm>
            <a:off x="-19017" y="202408"/>
            <a:ext cx="9180548" cy="649224"/>
            <a:chOff x="-19045" y="216550"/>
            <a:chExt cx="9180548" cy="649224"/>
          </a:xfrm>
        </p:grpSpPr>
        <p:sp>
          <p:nvSpPr>
            <p:cNvPr id="12" name="11 - Ελεύθερη σχεδίαση"/>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Ελεύθερη σχεδίαση"/>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panose="05020102010507070707"/>
        <a:buChar char=""/>
        <a:defRPr kumimoji="0" sz="2600" kern="1200">
          <a:solidFill>
            <a:schemeClr val="tx1"/>
          </a:solidFill>
          <a:latin typeface="+mn-lt"/>
          <a:ea typeface="+mn-ea"/>
          <a:cs typeface="+mn-cs"/>
        </a:defRPr>
      </a:lvl1pPr>
      <a:lvl2pPr marL="640080" indent="-247015" algn="l" rtl="0" eaLnBrk="1" latinLnBrk="0" hangingPunct="1">
        <a:spcBef>
          <a:spcPct val="20000"/>
        </a:spcBef>
        <a:buClr>
          <a:schemeClr val="accent1"/>
        </a:buClr>
        <a:buSzPct val="85000"/>
        <a:buFont typeface="Wingdings 2" panose="05020102010507070707"/>
        <a:buChar char=""/>
        <a:defRPr kumimoji="0" sz="2400" kern="1200">
          <a:solidFill>
            <a:schemeClr val="tx1"/>
          </a:solidFill>
          <a:latin typeface="+mn-lt"/>
          <a:ea typeface="+mn-ea"/>
          <a:cs typeface="+mn-cs"/>
        </a:defRPr>
      </a:lvl2pPr>
      <a:lvl3pPr marL="914400" indent="-247015" algn="l" rtl="0" eaLnBrk="1" latinLnBrk="0" hangingPunct="1">
        <a:spcBef>
          <a:spcPct val="20000"/>
        </a:spcBef>
        <a:buClr>
          <a:schemeClr val="accent2"/>
        </a:buClr>
        <a:buSzPct val="70000"/>
        <a:buFont typeface="Wingdings 2" panose="05020102010507070707"/>
        <a:buChar char=""/>
        <a:defRPr kumimoji="0" sz="2100" kern="1200">
          <a:solidFill>
            <a:schemeClr val="tx1"/>
          </a:solidFill>
          <a:latin typeface="+mn-lt"/>
          <a:ea typeface="+mn-ea"/>
          <a:cs typeface="+mn-cs"/>
        </a:defRPr>
      </a:lvl3pPr>
      <a:lvl4pPr marL="1188720" indent="-210185" algn="l" rtl="0" eaLnBrk="1" latinLnBrk="0" hangingPunct="1">
        <a:spcBef>
          <a:spcPct val="20000"/>
        </a:spcBef>
        <a:buClr>
          <a:schemeClr val="accent3"/>
        </a:buClr>
        <a:buSzPct val="65000"/>
        <a:buFont typeface="Wingdings 2" panose="05020102010507070707"/>
        <a:buChar char=""/>
        <a:defRPr kumimoji="0" sz="2000" kern="1200">
          <a:solidFill>
            <a:schemeClr val="tx1"/>
          </a:solidFill>
          <a:latin typeface="+mn-lt"/>
          <a:ea typeface="+mn-ea"/>
          <a:cs typeface="+mn-cs"/>
        </a:defRPr>
      </a:lvl4pPr>
      <a:lvl5pPr marL="1463040" indent="-210185" algn="l" rtl="0" eaLnBrk="1" latinLnBrk="0" hangingPunct="1">
        <a:spcBef>
          <a:spcPct val="20000"/>
        </a:spcBef>
        <a:buClr>
          <a:schemeClr val="accent4"/>
        </a:buClr>
        <a:buSzPct val="65000"/>
        <a:buFont typeface="Wingdings 2" panose="05020102010507070707"/>
        <a:buChar char=""/>
        <a:defRPr kumimoji="0" sz="2000" kern="1200">
          <a:solidFill>
            <a:schemeClr val="tx1"/>
          </a:solidFill>
          <a:latin typeface="+mn-lt"/>
          <a:ea typeface="+mn-ea"/>
          <a:cs typeface="+mn-cs"/>
        </a:defRPr>
      </a:lvl5pPr>
      <a:lvl6pPr marL="1737360" indent="-210185" algn="l" rtl="0" eaLnBrk="1" latinLnBrk="0" hangingPunct="1">
        <a:spcBef>
          <a:spcPct val="20000"/>
        </a:spcBef>
        <a:buClr>
          <a:schemeClr val="accent5"/>
        </a:buClr>
        <a:buSzPct val="80000"/>
        <a:buFont typeface="Wingdings 2" panose="05020102010507070707"/>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panose="05020102010507070707"/>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jpeg"/></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jpeg"/></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7.jpeg"/></Relationships>
</file>

<file path=ppt/slides/_rels/slide19.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hyperlink" Target="https://www.synaxarion.gr/gr/cpgid/21bb1c3690f34e4d8d3eaf09493d6256/cmspage.aspx" TargetMode="External"/><Relationship Id="rId2" Type="http://schemas.openxmlformats.org/officeDocument/2006/relationships/hyperlink" Target="https://www.sansimera.gr/biographies/856" TargetMode="External"/><Relationship Id="rId1" Type="http://schemas.openxmlformats.org/officeDocument/2006/relationships/hyperlink" Target="https://el.wikipedia.org/wiki/%CE%91%CF%80%CF%8C%CF%83%CF%84%CE%BF%CE%BB%CE%BF%CF%82_%CE%A0%CE%B1%CF%8D%CE%BB%CE%BF%CF%82"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image" Target="../media/image2.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ΑΠΟΣΤΟΛΟΣ ΠΑΥΛΟΣ</a:t>
            </a:r>
            <a:endParaRPr lang="el-GR" dirty="0"/>
          </a:p>
        </p:txBody>
      </p:sp>
      <p:sp>
        <p:nvSpPr>
          <p:cNvPr id="3" name="2 - Υπότιτλος"/>
          <p:cNvSpPr>
            <a:spLocks noGrp="1"/>
          </p:cNvSpPr>
          <p:nvPr>
            <p:ph type="subTitle" idx="1"/>
          </p:nvPr>
        </p:nvSpPr>
        <p:spPr/>
        <p:txBody>
          <a:bodyPr/>
          <a:lstStyle/>
          <a:p>
            <a:r>
              <a:rPr lang="el-GR" dirty="0" smtClean="0"/>
              <a:t>ΕΡΓΑΣΙΑ ΠΡΩΤΟΥ ΤΕΤΡΑΜΗΝΟΥ</a:t>
            </a:r>
            <a:endParaRPr lang="el-GR" dirty="0"/>
          </a:p>
        </p:txBody>
      </p:sp>
    </p:spTree>
  </p:cSld>
  <p:clrMapOvr>
    <a:masterClrMapping/>
  </p:clrMapOvr>
  <p:transition>
    <p:cover dir="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Μεταστροφή στον Χριστιανισμό</a:t>
            </a:r>
            <a:br>
              <a:rPr lang="el-GR" dirty="0" smtClean="0"/>
            </a:br>
            <a:endParaRPr lang="el-GR" dirty="0"/>
          </a:p>
        </p:txBody>
      </p:sp>
      <p:sp>
        <p:nvSpPr>
          <p:cNvPr id="3" name="2 - Θέση περιεχομένου"/>
          <p:cNvSpPr>
            <a:spLocks noGrp="1"/>
          </p:cNvSpPr>
          <p:nvPr>
            <p:ph idx="1"/>
          </p:nvPr>
        </p:nvSpPr>
        <p:spPr>
          <a:xfrm>
            <a:off x="357158" y="1571612"/>
            <a:ext cx="8229600" cy="4610112"/>
          </a:xfrm>
        </p:spPr>
        <p:txBody>
          <a:bodyPr>
            <a:normAutofit fontScale="85000" lnSpcReduction="20000"/>
          </a:bodyPr>
          <a:lstStyle/>
          <a:p>
            <a:r>
              <a:rPr lang="el-GR" b="1" i="1" dirty="0" smtClean="0"/>
              <a:t>Σύμφωνα με τις παραπάνω μαρτυρίες που μάλλον έχουν πηγή τον ίδιο τον Παύλο, έγινε Χριστιανός όχι από την πειθώ κάποιου Αποστόλου ή κήρυκα της νέας πίστης, </a:t>
            </a:r>
            <a:r>
              <a:rPr lang="el-GR" b="1" i="1" dirty="0" err="1" smtClean="0"/>
              <a:t>αλλ</a:t>
            </a:r>
            <a:r>
              <a:rPr lang="el-GR" b="1" i="1" dirty="0" smtClean="0"/>
              <a:t>' απ' ευθείας, από τον ίδιο τον Χριστό </a:t>
            </a:r>
            <a:endParaRPr lang="el-GR" b="1" i="1" dirty="0" smtClean="0"/>
          </a:p>
          <a:p>
            <a:r>
              <a:rPr lang="el-GR" b="1" i="1" dirty="0" smtClean="0"/>
              <a:t>Ο ίδιος ομολογεί (</a:t>
            </a:r>
            <a:r>
              <a:rPr lang="el-GR" b="1" i="1" dirty="0" err="1" smtClean="0"/>
              <a:t>Γαλ</a:t>
            </a:r>
            <a:r>
              <a:rPr lang="el-GR" b="1" i="1" dirty="0" smtClean="0"/>
              <a:t>. 1:15) ότι, ο Θεός τον προόριζε για απόστολο του Ευαγγελίου </a:t>
            </a:r>
            <a:r>
              <a:rPr lang="el-GR" b="1" i="1" dirty="0" smtClean="0"/>
              <a:t>και </a:t>
            </a:r>
            <a:r>
              <a:rPr lang="el-GR" b="1" i="1" dirty="0" smtClean="0"/>
              <a:t>μετέτρεψε τον ζήλο του για τον Νόμο, σε ζήλο για τη διάδοση του Ευαγγελίου.</a:t>
            </a:r>
            <a:endParaRPr lang="el-GR" b="1" i="1" dirty="0" smtClean="0"/>
          </a:p>
          <a:p>
            <a:r>
              <a:rPr lang="el-GR" b="1" i="1" dirty="0" smtClean="0"/>
              <a:t>Στην Προς Γαλάτες Επιστολή του ο Παύλος επιβεβαιώνει την εντύπωση που δημιουργείται από το αντίστοιχο χωρίο στις Πράξεις των Αποστόλων, ότι δηλαδή μεταστράφηκε έπειτα από μία εμφάνιση του Χριστού καθ' </a:t>
            </a:r>
            <a:r>
              <a:rPr lang="el-GR" b="1" i="1" dirty="0" err="1" smtClean="0"/>
              <a:t>οδόν</a:t>
            </a:r>
            <a:r>
              <a:rPr lang="el-GR" b="1" i="1" dirty="0" smtClean="0"/>
              <a:t> προς τη Δαμασκό. Η δική του αφήγηση είναι πραγματικά </a:t>
            </a:r>
            <a:r>
              <a:rPr lang="el-GR" b="1" i="1" dirty="0" smtClean="0"/>
              <a:t>σύντομη</a:t>
            </a:r>
            <a:endParaRPr lang="el-GR" b="1" i="1" dirty="0" smtClean="0"/>
          </a:p>
          <a:p>
            <a:r>
              <a:rPr lang="el-GR" b="1" i="1" dirty="0" smtClean="0"/>
              <a:t>Η περιγραφή του γεγονότος αυτού γίνεται με εκτενέστερο τρόπο στα τρία σημεία των Πράξεων που αναφέρθηκαν πιο πάνω. </a:t>
            </a:r>
            <a:endParaRPr lang="el-GR" b="1" i="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 Αποστολικό Έργο</a:t>
            </a:r>
            <a:br>
              <a:rPr lang="el-GR" dirty="0" smtClean="0"/>
            </a:br>
            <a:endParaRPr lang="el-GR" dirty="0"/>
          </a:p>
        </p:txBody>
      </p:sp>
      <p:sp>
        <p:nvSpPr>
          <p:cNvPr id="3" name="2 - Θέση περιεχομένου"/>
          <p:cNvSpPr>
            <a:spLocks noGrp="1"/>
          </p:cNvSpPr>
          <p:nvPr>
            <p:ph idx="1"/>
          </p:nvPr>
        </p:nvSpPr>
        <p:spPr>
          <a:xfrm>
            <a:off x="457200" y="1571612"/>
            <a:ext cx="8229600" cy="4752988"/>
          </a:xfrm>
        </p:spPr>
        <p:txBody>
          <a:bodyPr>
            <a:normAutofit fontScale="92500" lnSpcReduction="10000"/>
          </a:bodyPr>
          <a:lstStyle/>
          <a:p>
            <a:r>
              <a:rPr lang="el-GR" b="1" i="1" dirty="0" smtClean="0"/>
              <a:t>Σύμφωνα με τις Πράξεις, η εχθρότητα των Ιουδαίων τον ανάγκασε να </a:t>
            </a:r>
            <a:r>
              <a:rPr lang="el-GR" b="1" i="1" dirty="0" err="1" smtClean="0"/>
              <a:t>εγκατάλειψει</a:t>
            </a:r>
            <a:r>
              <a:rPr lang="el-GR" b="1" i="1" dirty="0" smtClean="0"/>
              <a:t> την πόλη (</a:t>
            </a:r>
            <a:r>
              <a:rPr lang="el-GR" b="1" i="1" dirty="0" smtClean="0"/>
              <a:t>9:23-25)</a:t>
            </a:r>
            <a:endParaRPr lang="el-GR" b="1" i="1" dirty="0" smtClean="0"/>
          </a:p>
          <a:p>
            <a:r>
              <a:rPr lang="el-GR" b="1" i="1" dirty="0" smtClean="0"/>
              <a:t>Στη συνέχεια ο Παύλος έρχεται στην Ιερουσαλήμ για να γνωρίσει τον Πέτρο (</a:t>
            </a:r>
            <a:r>
              <a:rPr lang="el-GR" b="1" i="1" dirty="0" err="1" smtClean="0"/>
              <a:t>Γαλάτ</a:t>
            </a:r>
            <a:r>
              <a:rPr lang="el-GR" b="1" i="1" dirty="0" smtClean="0"/>
              <a:t>. 1:18). Εκεί συναντά και τον </a:t>
            </a:r>
            <a:r>
              <a:rPr lang="el-GR" b="1" i="1" dirty="0" smtClean="0"/>
              <a:t>Ιάκωβο.</a:t>
            </a:r>
            <a:endParaRPr lang="el-GR" b="1" i="1" dirty="0" smtClean="0"/>
          </a:p>
          <a:p>
            <a:r>
              <a:rPr lang="el-GR" b="1" i="1" dirty="0" smtClean="0"/>
              <a:t>Σε 15 ημέρες εγκαταλείπει την Ιερουσαλήμ, αφού η γενική επιφυλακτικότητα κυρίως εκ μέρους των Ελληνιστών, Ιουδαίων Χριστιανών, τους οποίους καταδίωξε πριν από τη μεταστροφή του ο Παύλος, ανάγκασε τους Χριστιανούς των Ιεροσολύμων να τον φυγαδεύσουν, και πιθανόν μέσω της Καισάρειας, επιστρέφει στην πατρίδα του την Ταρσό οπού και έμεινε (</a:t>
            </a:r>
            <a:r>
              <a:rPr lang="el-GR" b="1" i="1" dirty="0" err="1" smtClean="0"/>
              <a:t>Πράξ</a:t>
            </a:r>
            <a:r>
              <a:rPr lang="el-GR" b="1" i="1" dirty="0" smtClean="0"/>
              <a:t>. 9:26-30). </a:t>
            </a:r>
            <a:endParaRPr lang="el-GR" b="1" i="1" dirty="0" smtClean="0"/>
          </a:p>
          <a:p>
            <a:endParaRPr lang="el-GR" dirty="0"/>
          </a:p>
        </p:txBody>
      </p:sp>
    </p:spTree>
  </p:cSld>
  <p:clrMapOvr>
    <a:masterClrMapping/>
  </p:clrMapOvr>
  <p:transition>
    <p:cover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Η Πρώτη Αποστολική Περιοδεία</a:t>
            </a:r>
            <a:br>
              <a:rPr lang="el-GR" dirty="0" smtClean="0"/>
            </a:br>
            <a:endParaRPr lang="el-GR" dirty="0"/>
          </a:p>
        </p:txBody>
      </p:sp>
      <p:sp>
        <p:nvSpPr>
          <p:cNvPr id="3" name="2 - Θέση περιεχομένου"/>
          <p:cNvSpPr>
            <a:spLocks noGrp="1"/>
          </p:cNvSpPr>
          <p:nvPr>
            <p:ph idx="1"/>
          </p:nvPr>
        </p:nvSpPr>
        <p:spPr/>
        <p:txBody>
          <a:bodyPr>
            <a:normAutofit lnSpcReduction="10000"/>
          </a:bodyPr>
          <a:lstStyle/>
          <a:p>
            <a:r>
              <a:rPr lang="el-GR" b="1" i="1" dirty="0" smtClean="0"/>
              <a:t>Το 45 ο Παύλος μαζί με τον Βαρνάβα και τον ευαγγελιστή Μάρκο ξεκίνησαν από την Αντιόχεια για τη Σελεύκεια, όπου κήρυξαν. Κατόπιν με πλοίο πήγαν στην Κύπρο, όπου ίδρυσαν χριστιανικές εκκλησίες. Στην Πάφο ο πρώτος που πίστεψε ήταν ο Ρωμαίος διοικητής Σέργιος Παύλος. Από την Κύπρο με πλοίο επισκέφθηκαν την </a:t>
            </a:r>
            <a:r>
              <a:rPr lang="el-GR" b="1" i="1" dirty="0" err="1" smtClean="0"/>
              <a:t>Πέργη</a:t>
            </a:r>
            <a:r>
              <a:rPr lang="el-GR" b="1" i="1" dirty="0" smtClean="0"/>
              <a:t> της </a:t>
            </a:r>
            <a:r>
              <a:rPr lang="el-GR" b="1" i="1" dirty="0" err="1" smtClean="0"/>
              <a:t>Μικράς</a:t>
            </a:r>
            <a:r>
              <a:rPr lang="el-GR" b="1" i="1" dirty="0" smtClean="0"/>
              <a:t> Ασίας, το Ικόνιο, τα </a:t>
            </a:r>
            <a:r>
              <a:rPr lang="el-GR" b="1" i="1" dirty="0" err="1" smtClean="0"/>
              <a:t>Λύστρα</a:t>
            </a:r>
            <a:r>
              <a:rPr lang="el-GR" b="1" i="1" dirty="0" smtClean="0"/>
              <a:t> και τη </a:t>
            </a:r>
            <a:r>
              <a:rPr lang="el-GR" b="1" i="1" dirty="0" err="1" smtClean="0"/>
              <a:t>Δέρβη</a:t>
            </a:r>
            <a:r>
              <a:rPr lang="el-GR" b="1" i="1" dirty="0" smtClean="0"/>
              <a:t>, όπου πίστεψε ο Τιμόθεος. Το 48 ο Παύλος πήγε στα Ιεροσόλυμα και πήρε μέρος στην Αποστολική Σύνοδο.</a:t>
            </a:r>
            <a:br>
              <a:rPr lang="el-GR" b="1" i="1" dirty="0" smtClean="0"/>
            </a:br>
            <a:endParaRPr lang="el-GR" b="1" i="1" dirty="0"/>
          </a:p>
        </p:txBody>
      </p:sp>
    </p:spTree>
  </p:cSld>
  <p:clrMapOvr>
    <a:masterClrMapping/>
  </p:clrMapOvr>
  <p:transition>
    <p:checker dir="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Δεύτερη Περιοδεία</a:t>
            </a:r>
            <a:br>
              <a:rPr lang="el-GR" b="1" dirty="0" smtClean="0"/>
            </a:br>
            <a:endParaRPr lang="el-GR" dirty="0"/>
          </a:p>
        </p:txBody>
      </p:sp>
      <p:sp>
        <p:nvSpPr>
          <p:cNvPr id="3" name="2 - Θέση περιεχομένου"/>
          <p:cNvSpPr>
            <a:spLocks noGrp="1"/>
          </p:cNvSpPr>
          <p:nvPr>
            <p:ph idx="1"/>
          </p:nvPr>
        </p:nvSpPr>
        <p:spPr/>
        <p:txBody>
          <a:bodyPr>
            <a:normAutofit lnSpcReduction="10000"/>
          </a:bodyPr>
          <a:lstStyle/>
          <a:p>
            <a:r>
              <a:rPr lang="el-GR" b="1" i="1" dirty="0" smtClean="0"/>
              <a:t>Το 52, ξεκινώντας από την Αντιόχεια, επισκέφθηκε πόλεις της </a:t>
            </a:r>
            <a:r>
              <a:rPr lang="el-GR" b="1" i="1" dirty="0" err="1" smtClean="0"/>
              <a:t>Μικράς</a:t>
            </a:r>
            <a:r>
              <a:rPr lang="el-GR" b="1" i="1" dirty="0" smtClean="0"/>
              <a:t> Ασίας κι έφθασε ως την Τροία. Στην αποστολή συμμετείχαν ο Τιμόθεος, ο Σίλας και ο ευαγγελιστής Λουκάς. Από την Τροία με πλοίο πήγε στην Καβάλα κι από εκεί στους Φιλίππους, όπου ίδρυσε εκκλησία. Η πρώτη που πίστεψε ήταν η Λυδία με την οικογένειά της. Ακολουθώντας την Εγνατία οδό έφθασε στη Θεσσαλονίκη και στη Βέροια. Κατόπιν πήγε στην Αθήνα, όπου κήρυξε στον Άρειο Πάγο τον αληθινό θεό. </a:t>
            </a:r>
            <a:endParaRPr lang="el-GR" b="1" i="1" dirty="0"/>
          </a:p>
        </p:txBody>
      </p:sp>
    </p:spTree>
  </p:cSld>
  <p:clrMapOvr>
    <a:masterClrMapping/>
  </p:clrMapOvr>
  <p:transition>
    <p:cover dir="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Τρίτη Περιοδεία</a:t>
            </a:r>
            <a:br>
              <a:rPr lang="el-GR" b="1" dirty="0" smtClean="0"/>
            </a:br>
            <a:endParaRPr lang="el-GR" dirty="0"/>
          </a:p>
        </p:txBody>
      </p:sp>
      <p:sp>
        <p:nvSpPr>
          <p:cNvPr id="3" name="2 - Θέση περιεχομένου"/>
          <p:cNvSpPr>
            <a:spLocks noGrp="1"/>
          </p:cNvSpPr>
          <p:nvPr>
            <p:ph idx="1"/>
          </p:nvPr>
        </p:nvSpPr>
        <p:spPr/>
        <p:txBody>
          <a:bodyPr>
            <a:normAutofit/>
          </a:bodyPr>
          <a:lstStyle/>
          <a:p>
            <a:r>
              <a:rPr lang="el-GR" dirty="0" smtClean="0"/>
              <a:t>Το 56 επισκέφθηκε μέρη της </a:t>
            </a:r>
            <a:r>
              <a:rPr lang="el-GR" dirty="0" err="1" smtClean="0"/>
              <a:t>Μικράς</a:t>
            </a:r>
            <a:r>
              <a:rPr lang="el-GR" dirty="0" smtClean="0"/>
              <a:t> Ασίας, της Ελλάδας (Κόρινθο και Μακεδονία) και κατόπιν τα Ιεροσόλυμα. Εκεί τον έπιασαν οι Ιουδαίοι, αλλά ο Ρωμαίος διοικητής τον έστειλε στην Καισάρεια της Παλαιστίνης, όπου έμεινε φυλακισμένος για δύο έτη. Τότε, επικαλέστηκε την ιδιότητα του Ρωμαίου πολίτη και τον έστειλαν συνοδεία στη Ρώμη για να δικασθεί. Στη Ρώμη, αφού έμεινε δύο χρόνια στη φυλακή, τελικά δικάσθηκε και αθωώθηκε.</a:t>
            </a:r>
            <a:br>
              <a:rPr lang="el-GR" dirty="0" smtClean="0"/>
            </a:br>
            <a:endParaRPr lang="el-GR" dirty="0"/>
          </a:p>
        </p:txBody>
      </p:sp>
    </p:spTree>
  </p:cSld>
  <p:clrMapOvr>
    <a:masterClrMapping/>
  </p:clrMapOvr>
  <p:transition>
    <p:pull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642918"/>
            <a:ext cx="8229600" cy="1143000"/>
          </a:xfrm>
        </p:spPr>
        <p:txBody>
          <a:bodyPr>
            <a:normAutofit fontScale="90000"/>
          </a:bodyPr>
          <a:lstStyle/>
          <a:p>
            <a:r>
              <a:rPr lang="el-GR" b="1" dirty="0" smtClean="0"/>
              <a:t>Τέταρτη Περιοδεία</a:t>
            </a:r>
            <a:br>
              <a:rPr lang="el-GR" b="1" dirty="0" smtClean="0"/>
            </a:br>
            <a:endParaRPr lang="el-GR" dirty="0"/>
          </a:p>
        </p:txBody>
      </p:sp>
      <p:sp>
        <p:nvSpPr>
          <p:cNvPr id="3" name="2 - Θέση περιεχομένου"/>
          <p:cNvSpPr>
            <a:spLocks noGrp="1"/>
          </p:cNvSpPr>
          <p:nvPr>
            <p:ph idx="1"/>
          </p:nvPr>
        </p:nvSpPr>
        <p:spPr>
          <a:xfrm>
            <a:off x="500034" y="1428736"/>
            <a:ext cx="8229600" cy="4681550"/>
          </a:xfrm>
        </p:spPr>
        <p:txBody>
          <a:bodyPr>
            <a:normAutofit/>
          </a:bodyPr>
          <a:lstStyle/>
          <a:p>
            <a:r>
              <a:rPr lang="el-GR" b="1" i="1" dirty="0" smtClean="0"/>
              <a:t>Αφού απελευθερώθηκε, επισκέφθηκε πόλεις της </a:t>
            </a:r>
            <a:r>
              <a:rPr lang="el-GR" b="1" i="1" dirty="0" err="1" smtClean="0"/>
              <a:t>Μικράς</a:t>
            </a:r>
            <a:r>
              <a:rPr lang="el-GR" b="1" i="1" dirty="0" smtClean="0"/>
              <a:t> Ασίας, της Κρήτης και της Ηπείρου. Το 67 πήγε στη Ρώμη και σύμφωνα με ορισμένες πηγές συναντήθηκε με τον Απόστολο Πέτρο. Τότε, όμως, τον συνέλαβε ο Νέρων και τον θανάτωσε στις 29 Ιουνίου, οπότε γιορτάζεται η μνήμη του.</a:t>
            </a:r>
            <a:endParaRPr lang="el-GR" b="1" i="1" dirty="0" smtClean="0"/>
          </a:p>
          <a:p>
            <a:r>
              <a:rPr lang="el-GR" b="1" i="1" dirty="0" smtClean="0"/>
              <a:t>Εκτός από το κήρυγμα 30 περίπου ετών, ο Παύλος συνέγραψε και 14 επιστολές, στις οποίες διδάσκει ποια πρέπει να είναι η συμπεριφορά των χριστιανών, σύμφωνα με το Ευαγγέλιο.</a:t>
            </a:r>
            <a:endParaRPr lang="el-GR" b="1" i="1" dirty="0" smtClean="0"/>
          </a:p>
          <a:p>
            <a:pPr>
              <a:buNone/>
            </a:pPr>
            <a:endParaRPr lang="el-GR" dirty="0"/>
          </a:p>
        </p:txBody>
      </p:sp>
    </p:spTree>
  </p:cSld>
  <p:clrMapOvr>
    <a:masterClrMapping/>
  </p:clrMapOvr>
  <p:transition>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i="1" dirty="0" smtClean="0"/>
              <a:t>ΕΠΙΣΤΟΛΑΙ ΠΑΥΛΟΥ</a:t>
            </a:r>
            <a:br>
              <a:rPr lang="el-GR" i="1" dirty="0" smtClean="0"/>
            </a:br>
            <a:endParaRPr lang="el-GR" dirty="0"/>
          </a:p>
        </p:txBody>
      </p:sp>
      <p:sp>
        <p:nvSpPr>
          <p:cNvPr id="3" name="2 - Θέση περιεχομένου"/>
          <p:cNvSpPr>
            <a:spLocks noGrp="1"/>
          </p:cNvSpPr>
          <p:nvPr>
            <p:ph idx="1"/>
          </p:nvPr>
        </p:nvSpPr>
        <p:spPr>
          <a:xfrm>
            <a:off x="500034" y="1571612"/>
            <a:ext cx="8229600" cy="4681550"/>
          </a:xfrm>
        </p:spPr>
        <p:txBody>
          <a:bodyPr>
            <a:normAutofit fontScale="47500" lnSpcReduction="20000"/>
          </a:bodyPr>
          <a:lstStyle/>
          <a:p>
            <a:pPr>
              <a:buNone/>
            </a:pPr>
            <a:r>
              <a:rPr lang="el-GR" b="1" i="1" dirty="0" smtClean="0"/>
              <a:t>       ΠΡΟΣ </a:t>
            </a:r>
            <a:r>
              <a:rPr lang="el-GR" b="1" i="1" dirty="0" smtClean="0"/>
              <a:t>ΡΩΜΑΙΟΥΣ</a:t>
            </a:r>
            <a:br>
              <a:rPr lang="el-GR" b="1" i="1" dirty="0" smtClean="0"/>
            </a:br>
            <a:br>
              <a:rPr lang="el-GR" b="1" i="1" dirty="0" smtClean="0"/>
            </a:br>
            <a:r>
              <a:rPr lang="el-GR" b="1" i="1" dirty="0" smtClean="0"/>
              <a:t>Α' ΠΡΟΣ ΚΟΡΙΝΘΙΟΥΣ</a:t>
            </a:r>
            <a:br>
              <a:rPr lang="el-GR" b="1" i="1" dirty="0" smtClean="0"/>
            </a:br>
            <a:br>
              <a:rPr lang="el-GR" b="1" i="1" dirty="0" smtClean="0"/>
            </a:br>
            <a:r>
              <a:rPr lang="el-GR" b="1" i="1" dirty="0" smtClean="0"/>
              <a:t>Β' ΠΡΟΣ ΚΟΡΙΝΘΙΟΥΣ</a:t>
            </a:r>
            <a:br>
              <a:rPr lang="el-GR" b="1" i="1" dirty="0" smtClean="0"/>
            </a:br>
            <a:br>
              <a:rPr lang="el-GR" b="1" i="1" dirty="0" smtClean="0"/>
            </a:br>
            <a:r>
              <a:rPr lang="el-GR" b="1" i="1" dirty="0" smtClean="0"/>
              <a:t>ΠΡΟΣ ΓΑΛΑΤΑΣ</a:t>
            </a:r>
            <a:br>
              <a:rPr lang="el-GR" b="1" i="1" dirty="0" smtClean="0"/>
            </a:br>
            <a:br>
              <a:rPr lang="el-GR" b="1" i="1" dirty="0" smtClean="0"/>
            </a:br>
            <a:r>
              <a:rPr lang="el-GR" b="1" i="1" dirty="0" smtClean="0"/>
              <a:t>ΠΡΟΣ ΕΦΕΣΙΟΥΣ</a:t>
            </a:r>
            <a:br>
              <a:rPr lang="el-GR" b="1" i="1" dirty="0" smtClean="0"/>
            </a:br>
            <a:br>
              <a:rPr lang="el-GR" b="1" i="1" dirty="0" smtClean="0"/>
            </a:br>
            <a:r>
              <a:rPr lang="el-GR" b="1" i="1" dirty="0" smtClean="0"/>
              <a:t>ΠΡΟΣ ΦΙΛΙΠΠΗΣΙΟΥΣ</a:t>
            </a:r>
            <a:br>
              <a:rPr lang="el-GR" b="1" i="1" dirty="0" smtClean="0"/>
            </a:br>
            <a:br>
              <a:rPr lang="el-GR" b="1" i="1" dirty="0" smtClean="0"/>
            </a:br>
            <a:r>
              <a:rPr lang="el-GR" b="1" i="1" dirty="0" smtClean="0"/>
              <a:t>ΠΡΟΣ ΚΟΛΟΣΣΑΕΙΣ</a:t>
            </a:r>
            <a:br>
              <a:rPr lang="el-GR" b="1" i="1" dirty="0" smtClean="0"/>
            </a:br>
            <a:br>
              <a:rPr lang="el-GR" b="1" i="1" dirty="0" smtClean="0"/>
            </a:br>
            <a:r>
              <a:rPr lang="el-GR" b="1" i="1" dirty="0" smtClean="0"/>
              <a:t>Α' ΠΡΟΣ ΘΕΣΣΑΛΟΝΙΚΕΙΣ</a:t>
            </a:r>
            <a:br>
              <a:rPr lang="el-GR" b="1" i="1" dirty="0" smtClean="0"/>
            </a:br>
            <a:br>
              <a:rPr lang="el-GR" b="1" i="1" dirty="0" smtClean="0"/>
            </a:br>
            <a:r>
              <a:rPr lang="el-GR" b="1" i="1" dirty="0" smtClean="0"/>
              <a:t>Β' ΠΡΟΣ ΘΕΣΣΑΛΟΝΙΚΕΙΣ</a:t>
            </a:r>
            <a:br>
              <a:rPr lang="el-GR" b="1" i="1" dirty="0" smtClean="0"/>
            </a:br>
            <a:br>
              <a:rPr lang="el-GR" b="1" i="1" dirty="0" smtClean="0"/>
            </a:br>
            <a:r>
              <a:rPr lang="el-GR" b="1" i="1" dirty="0" smtClean="0"/>
              <a:t>Α' ΠΡΟΣ ΤΙΜΟΘΕΟΝ</a:t>
            </a:r>
            <a:br>
              <a:rPr lang="el-GR" b="1" i="1" dirty="0" smtClean="0"/>
            </a:br>
            <a:br>
              <a:rPr lang="el-GR" b="1" i="1" dirty="0" smtClean="0"/>
            </a:br>
            <a:r>
              <a:rPr lang="el-GR" b="1" i="1" dirty="0" smtClean="0"/>
              <a:t>Β' ΠΡΟΣ ΤΙΜΟΘΕΟΝ</a:t>
            </a:r>
            <a:br>
              <a:rPr lang="el-GR" b="1" i="1" dirty="0" smtClean="0"/>
            </a:br>
            <a:br>
              <a:rPr lang="el-GR" b="1" i="1" dirty="0" smtClean="0"/>
            </a:br>
            <a:r>
              <a:rPr lang="el-GR" b="1" i="1" dirty="0" smtClean="0"/>
              <a:t>ΠΡΟΣ ΤΙΤΟΝ</a:t>
            </a:r>
            <a:br>
              <a:rPr lang="el-GR" b="1" i="1" dirty="0" smtClean="0"/>
            </a:br>
            <a:br>
              <a:rPr lang="el-GR" b="1" i="1" dirty="0" smtClean="0"/>
            </a:br>
            <a:r>
              <a:rPr lang="el-GR" b="1" i="1" dirty="0" smtClean="0"/>
              <a:t>ΠΡΟΣ ΦΙΛΗΜΟΝΑ</a:t>
            </a:r>
            <a:br>
              <a:rPr lang="el-GR" b="1" i="1" dirty="0" smtClean="0"/>
            </a:br>
            <a:br>
              <a:rPr lang="el-GR" b="1" i="1" dirty="0" smtClean="0"/>
            </a:br>
            <a:r>
              <a:rPr lang="el-GR" b="1" i="1" dirty="0" smtClean="0"/>
              <a:t>ΠΡΟΣ ΕΒΡΑΙΟΥΣ</a:t>
            </a:r>
            <a:endParaRPr lang="el-GR" b="1" i="1" dirty="0"/>
          </a:p>
        </p:txBody>
      </p:sp>
      <p:pic>
        <p:nvPicPr>
          <p:cNvPr id="4" name="3 - Εικόνα" descr="biblos.jpg"/>
          <p:cNvPicPr>
            <a:picLocks noChangeAspect="1"/>
          </p:cNvPicPr>
          <p:nvPr/>
        </p:nvPicPr>
        <p:blipFill>
          <a:blip r:embed="rId1"/>
          <a:stretch>
            <a:fillRect/>
          </a:stretch>
        </p:blipFill>
        <p:spPr>
          <a:xfrm>
            <a:off x="6143636" y="1714488"/>
            <a:ext cx="2286202" cy="1627190"/>
          </a:xfrm>
          <a:prstGeom prst="rect">
            <a:avLst/>
          </a:prstGeom>
        </p:spPr>
      </p:pic>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Δίκη</a:t>
            </a:r>
            <a:br>
              <a:rPr lang="el-GR" dirty="0" smtClean="0"/>
            </a:br>
            <a:endParaRPr lang="el-GR" dirty="0"/>
          </a:p>
        </p:txBody>
      </p:sp>
      <p:sp>
        <p:nvSpPr>
          <p:cNvPr id="3" name="2 - Θέση περιεχομένου"/>
          <p:cNvSpPr>
            <a:spLocks noGrp="1"/>
          </p:cNvSpPr>
          <p:nvPr>
            <p:ph idx="1"/>
          </p:nvPr>
        </p:nvSpPr>
        <p:spPr>
          <a:xfrm>
            <a:off x="457200" y="1214422"/>
            <a:ext cx="7972452" cy="4572032"/>
          </a:xfrm>
        </p:spPr>
        <p:txBody>
          <a:bodyPr>
            <a:normAutofit fontScale="92500" lnSpcReduction="20000"/>
          </a:bodyPr>
          <a:lstStyle/>
          <a:p>
            <a:r>
              <a:rPr lang="el-GR" b="1" i="1" dirty="0" smtClean="0"/>
              <a:t>Ο Απόστολος Παύλος οδηγήθηκε στον Άρειο </a:t>
            </a:r>
            <a:r>
              <a:rPr lang="el-GR" b="1" i="1" dirty="0" err="1" smtClean="0"/>
              <a:t>Πάγο,μετά</a:t>
            </a:r>
            <a:r>
              <a:rPr lang="el-GR" b="1" i="1" dirty="0" smtClean="0"/>
              <a:t> </a:t>
            </a:r>
            <a:r>
              <a:rPr lang="el-GR" b="1" i="1" dirty="0" smtClean="0"/>
              <a:t>από διάλογο που είχε με τους Στωικούς </a:t>
            </a:r>
            <a:endParaRPr lang="el-GR" b="1" i="1" dirty="0" smtClean="0"/>
          </a:p>
          <a:p>
            <a:r>
              <a:rPr lang="el-GR" b="1" i="1" dirty="0" smtClean="0"/>
              <a:t>Το ότι ο Παύλος δικάστηκε από τον Άρειο Πάγο είναι κάτι που μαρτυρούν οι Πατέρες της </a:t>
            </a:r>
            <a:r>
              <a:rPr lang="el-GR" b="1" i="1" dirty="0" smtClean="0"/>
              <a:t>Εκκλησίας. </a:t>
            </a:r>
            <a:endParaRPr lang="el-GR" b="1" i="1" dirty="0" smtClean="0"/>
          </a:p>
          <a:p>
            <a:r>
              <a:rPr lang="el-GR" b="1" i="1" dirty="0" smtClean="0"/>
              <a:t>Στον αντίποδα των επιχειρημάτων επισημαίνεται πως στην ομιλία του Παύλου στον Άρειο Πάγο υπήρχε αρκετός κόσμος, συμπεριλαμβανομένων και γυναικών, γεγονός που ίσως δεν θα συνέβαινε αν γινόταν κανονική δίκη. </a:t>
            </a:r>
            <a:endParaRPr lang="el-GR" b="1" i="1" dirty="0" smtClean="0"/>
          </a:p>
          <a:p>
            <a:r>
              <a:rPr lang="el-GR" b="1" i="1" dirty="0" smtClean="0"/>
              <a:t>Σύμφωνα με μια τρίτη άποψη, η οποία προσπαθεί να συνδυάσει τα επιχειρήματα των άλλων δύο, ο Παύλος παρουσιάστηκε ενώπιον του σώματος του Αρείου Πάγου αλλά όχι για δίκη. </a:t>
            </a:r>
            <a:endParaRPr lang="el-GR" dirty="0"/>
          </a:p>
        </p:txBody>
      </p:sp>
      <p:pic>
        <p:nvPicPr>
          <p:cNvPr id="4" name="3 - Εικόνα" descr="375px-Areopagus_from_the_Acropolis.jpg"/>
          <p:cNvPicPr>
            <a:picLocks noChangeAspect="1"/>
          </p:cNvPicPr>
          <p:nvPr/>
        </p:nvPicPr>
        <p:blipFill>
          <a:blip r:embed="rId1"/>
          <a:stretch>
            <a:fillRect/>
          </a:stretch>
        </p:blipFill>
        <p:spPr>
          <a:xfrm>
            <a:off x="6643702" y="5000636"/>
            <a:ext cx="2214578" cy="1582685"/>
          </a:xfrm>
          <a:prstGeom prst="rect">
            <a:avLst/>
          </a:prstGeom>
        </p:spPr>
      </p:pic>
    </p:spTree>
  </p:cSld>
  <p:clrMapOvr>
    <a:masterClrMapping/>
  </p:clrMapOvr>
  <p:transition>
    <p:blinds dir="ver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Η ομιλία του Παύλου</a:t>
            </a:r>
            <a:br>
              <a:rPr lang="el-GR" b="1" dirty="0" smtClean="0"/>
            </a:br>
            <a:endParaRPr lang="el-GR" dirty="0"/>
          </a:p>
        </p:txBody>
      </p:sp>
      <p:sp>
        <p:nvSpPr>
          <p:cNvPr id="3" name="2 - Θέση περιεχομένου"/>
          <p:cNvSpPr>
            <a:spLocks noGrp="1"/>
          </p:cNvSpPr>
          <p:nvPr>
            <p:ph idx="1"/>
          </p:nvPr>
        </p:nvSpPr>
        <p:spPr/>
        <p:txBody>
          <a:bodyPr>
            <a:normAutofit fontScale="92500" lnSpcReduction="10000"/>
          </a:bodyPr>
          <a:lstStyle/>
          <a:p>
            <a:r>
              <a:rPr lang="el-GR" b="1" i="1" dirty="0" smtClean="0"/>
              <a:t>Χαρακτηριστική λοιπόν ήταν η αναφορά του Παύλου στον βωμό του «αγνώστου Θεού», που φαίνεται να υπήρχαν αρκετοί εκείνη την εποχή στην Αθήνα,</a:t>
            </a:r>
            <a:r>
              <a:rPr lang="el-GR" b="1" i="1" baseline="30000" dirty="0" smtClean="0"/>
              <a:t>[γ]</a:t>
            </a:r>
            <a:r>
              <a:rPr lang="el-GR" b="1" i="1" dirty="0" smtClean="0"/>
              <a:t> τον οποίο υποστήριξε ότι πρεσβεύει. Ως Δημιουργός του κόσμου και Δότης παντός αγαθού, Αυτός Ο Θεός δεν κατοικεί σε ναούς, δεν έχει ανάγκη από τις υπηρεσίες των ανθρώπων και είναι ακατάλληλη η κατασκευή ομοιωμάτων του, λέει ο Παύλος. </a:t>
            </a:r>
            <a:r>
              <a:rPr lang="el-GR" b="1" i="1" dirty="0" smtClean="0"/>
              <a:t>Τέλος</a:t>
            </a:r>
            <a:r>
              <a:rPr lang="el-GR" b="1" i="1" dirty="0" smtClean="0"/>
              <a:t>, δήλωσε ότι Ο Θεός θα κρίνει τον κόσμο μέσω ενός άντρα που ανέστησε από τους νεκρούς, νύξη η οποία προκάλεσε χλευαστικές αντιδράσεις σε μερικούς ακροατές του. Εντούτοις, η ομιλία του Παύλου έπεισε δύο ακροατές, τον δικαστή Διονύσιο τον Αρεοπαγίτη </a:t>
            </a:r>
            <a:endParaRPr lang="el-GR" b="1" i="1" dirty="0"/>
          </a:p>
        </p:txBody>
      </p:sp>
      <p:pic>
        <p:nvPicPr>
          <p:cNvPr id="4" name="3 - Εικόνα" descr="375px-Ariospagos.jpg"/>
          <p:cNvPicPr>
            <a:picLocks noChangeAspect="1"/>
          </p:cNvPicPr>
          <p:nvPr/>
        </p:nvPicPr>
        <p:blipFill>
          <a:blip r:embed="rId1"/>
          <a:stretch>
            <a:fillRect/>
          </a:stretch>
        </p:blipFill>
        <p:spPr>
          <a:xfrm>
            <a:off x="6715140" y="428604"/>
            <a:ext cx="2158376" cy="1214446"/>
          </a:xfrm>
          <a:prstGeom prst="rect">
            <a:avLst/>
          </a:prstGeom>
        </p:spPr>
      </p:pic>
    </p:spTree>
  </p:cSld>
  <p:clrMapOvr>
    <a:masterClrMapping/>
  </p:clrMapOvr>
  <p:transition>
    <p:rand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ΒΙΒΛΙΟΓΡΑΦΙΑ</a:t>
            </a:r>
            <a:endParaRPr lang="el-GR" dirty="0"/>
          </a:p>
        </p:txBody>
      </p:sp>
      <p:sp>
        <p:nvSpPr>
          <p:cNvPr id="3" name="2 - Θέση περιεχομένου"/>
          <p:cNvSpPr>
            <a:spLocks noGrp="1"/>
          </p:cNvSpPr>
          <p:nvPr>
            <p:ph idx="1"/>
          </p:nvPr>
        </p:nvSpPr>
        <p:spPr/>
        <p:txBody>
          <a:bodyPr/>
          <a:lstStyle/>
          <a:p>
            <a:r>
              <a:rPr lang="en-US" dirty="0" smtClean="0">
                <a:hlinkClick r:id="rId1"/>
              </a:rPr>
              <a:t>https://el.wikipedia.org/wiki/%CE%91%CF%80%CF%8C%CF%83%CF%84%CE%BF%CE%BB%CE%BF%CF%82_%</a:t>
            </a:r>
            <a:r>
              <a:rPr lang="en-US" dirty="0" smtClean="0">
                <a:hlinkClick r:id="rId1"/>
              </a:rPr>
              <a:t>CE%A0%CE%B1%CF%8D%CE%BB%CE%BF%CF%82</a:t>
            </a:r>
            <a:endParaRPr lang="el-GR" dirty="0" smtClean="0"/>
          </a:p>
          <a:p>
            <a:r>
              <a:rPr lang="en-US" dirty="0" smtClean="0">
                <a:hlinkClick r:id="rId2"/>
              </a:rPr>
              <a:t>https://</a:t>
            </a:r>
            <a:r>
              <a:rPr lang="en-US" dirty="0" smtClean="0">
                <a:hlinkClick r:id="rId2"/>
              </a:rPr>
              <a:t>www.sansimera.gr/biographies/856</a:t>
            </a:r>
            <a:endParaRPr lang="el-GR" dirty="0" smtClean="0"/>
          </a:p>
          <a:p>
            <a:r>
              <a:rPr lang="en-US" dirty="0" smtClean="0">
                <a:hlinkClick r:id="rId3"/>
              </a:rPr>
              <a:t>https://</a:t>
            </a:r>
            <a:r>
              <a:rPr lang="en-US" dirty="0" smtClean="0">
                <a:hlinkClick r:id="rId3"/>
              </a:rPr>
              <a:t>www.synaxarion.gr/gr/cpgid/21bb1c3690f34e4d8d3eaf09493d6256/cmspage.aspx</a:t>
            </a:r>
            <a:endParaRPr lang="el-GR" dirty="0" smtClean="0"/>
          </a:p>
          <a:p>
            <a:endParaRPr lang="el-GR" dirty="0" smtClean="0"/>
          </a:p>
          <a:p>
            <a:endParaRPr lang="el-GR" dirty="0" smtClean="0"/>
          </a:p>
          <a:p>
            <a:endParaRPr lang="el-GR" dirty="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928670"/>
            <a:ext cx="8229600" cy="1143000"/>
          </a:xfrm>
        </p:spPr>
        <p:txBody>
          <a:bodyPr>
            <a:normAutofit fontScale="90000"/>
          </a:bodyPr>
          <a:lstStyle/>
          <a:p>
            <a:r>
              <a:rPr lang="el-GR" dirty="0" smtClean="0"/>
              <a:t>ΠΕΡΙΕΧΟΜΕΝΑ</a:t>
            </a:r>
            <a:br>
              <a:rPr lang="el-GR" dirty="0" smtClean="0"/>
            </a:br>
            <a:endParaRPr lang="el-GR" dirty="0"/>
          </a:p>
        </p:txBody>
      </p:sp>
      <p:sp>
        <p:nvSpPr>
          <p:cNvPr id="3" name="2 - Θέση περιεχομένου"/>
          <p:cNvSpPr>
            <a:spLocks noGrp="1"/>
          </p:cNvSpPr>
          <p:nvPr>
            <p:ph idx="1"/>
          </p:nvPr>
        </p:nvSpPr>
        <p:spPr/>
        <p:txBody>
          <a:bodyPr>
            <a:normAutofit lnSpcReduction="10000"/>
          </a:bodyPr>
          <a:lstStyle/>
          <a:p>
            <a:r>
              <a:rPr lang="el-GR" dirty="0" smtClean="0"/>
              <a:t>1.ΛΙΓΑ ΛΟΓΙΑ ΓΙΑ ΤΟΝ ΠΑΥΛΟ</a:t>
            </a:r>
            <a:endParaRPr lang="el-GR" dirty="0" smtClean="0"/>
          </a:p>
          <a:p>
            <a:r>
              <a:rPr lang="el-GR" dirty="0" smtClean="0"/>
              <a:t>2.ΚΑΤΑΓΩΓΗ ΚΙ ΠΑΙΔΕΙΑ</a:t>
            </a:r>
            <a:endParaRPr lang="el-GR" dirty="0" smtClean="0"/>
          </a:p>
          <a:p>
            <a:r>
              <a:rPr lang="el-GR" dirty="0" smtClean="0"/>
              <a:t>3. Ο ΠΑΥΛΟΣ ΩΣ ΔΙΩΚΤΗΣ ΤΟΥ ΧΡΙΣΤΙΑΝΙΣΜΟΥ</a:t>
            </a:r>
            <a:endParaRPr lang="el-GR" dirty="0" smtClean="0"/>
          </a:p>
          <a:p>
            <a:r>
              <a:rPr lang="el-GR" dirty="0" smtClean="0"/>
              <a:t>4. ΕΞΩΤΕΡΙΚΗ ΠΕΡΙΓΡΑΦΗ</a:t>
            </a:r>
            <a:endParaRPr lang="el-GR" dirty="0" smtClean="0"/>
          </a:p>
          <a:p>
            <a:r>
              <a:rPr lang="el-GR" dirty="0" smtClean="0"/>
              <a:t>5. ΜΕΤΑΣΤΡΟΦΗ ΣΤΟΝ ΧΡΙΣΤΙΑΝΙΣΜΟ</a:t>
            </a:r>
            <a:endParaRPr lang="el-GR" dirty="0" smtClean="0"/>
          </a:p>
          <a:p>
            <a:r>
              <a:rPr lang="el-GR" dirty="0" smtClean="0"/>
              <a:t>6. ΑΠΟΣΤΟΛΙΚΟ ΕΡΓΟ</a:t>
            </a:r>
            <a:endParaRPr lang="el-GR" dirty="0" smtClean="0"/>
          </a:p>
          <a:p>
            <a:r>
              <a:rPr lang="el-GR" dirty="0" smtClean="0"/>
              <a:t>7. ΠΕΡΙΟΔΕΙΕΣ</a:t>
            </a:r>
            <a:endParaRPr lang="el-GR" dirty="0" smtClean="0"/>
          </a:p>
          <a:p>
            <a:r>
              <a:rPr lang="el-GR" dirty="0" smtClean="0"/>
              <a:t>8. Η ΔΙΚΗ</a:t>
            </a:r>
            <a:endParaRPr lang="el-GR" dirty="0" smtClean="0"/>
          </a:p>
          <a:p>
            <a:r>
              <a:rPr lang="el-GR" dirty="0" smtClean="0"/>
              <a:t>9.Η ΟΜΙΛΙΑ ΤΟΥ ΠΑΥΛΟΥ</a:t>
            </a:r>
            <a:endParaRPr lang="el-GR" dirty="0" smtClean="0"/>
          </a:p>
          <a:p>
            <a:r>
              <a:rPr lang="el-GR" dirty="0" smtClean="0"/>
              <a:t>10.ΕΠΙΣΤΟΛΕΣ</a:t>
            </a:r>
            <a:endParaRPr lang="el-GR" dirty="0"/>
          </a:p>
        </p:txBody>
      </p:sp>
      <p:sp>
        <p:nvSpPr>
          <p:cNvPr id="4" name="1 - Τίτλος"/>
          <p:cNvSpPr txBox="1"/>
          <p:nvPr/>
        </p:nvSpPr>
        <p:spPr>
          <a:xfrm>
            <a:off x="457200" y="704088"/>
            <a:ext cx="8229600" cy="1143000"/>
          </a:xfrm>
          <a:prstGeom prst="rect">
            <a:avLst/>
          </a:prstGeom>
        </p:spPr>
        <p:txBody>
          <a:bodyPr vert="horz" lIns="0" rIns="0" bIns="0" anchor="b">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defRPr/>
            </a:pPr>
            <a:endParaRPr kumimoji="0" lang="el-GR" sz="50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ΛΙΓΑ ΛΟΓΙΑ ΓΙΑ ΤΟΝ ΠΑΥΛΟ</a:t>
            </a:r>
            <a:endParaRPr lang="el-GR" dirty="0"/>
          </a:p>
        </p:txBody>
      </p:sp>
      <p:sp>
        <p:nvSpPr>
          <p:cNvPr id="3" name="2 - Θέση περιεχομένου"/>
          <p:cNvSpPr>
            <a:spLocks noGrp="1"/>
          </p:cNvSpPr>
          <p:nvPr>
            <p:ph idx="1"/>
          </p:nvPr>
        </p:nvSpPr>
        <p:spPr/>
        <p:txBody>
          <a:bodyPr/>
          <a:lstStyle/>
          <a:p>
            <a:r>
              <a:rPr lang="el-GR" b="1" i="1" dirty="0" smtClean="0"/>
              <a:t>Ο Απόστολος Παύλος, γνωστός στον δυτικό κόσμο και ως Άγιος Παύλος γεννηθείς ως Σαούλ </a:t>
            </a:r>
            <a:r>
              <a:rPr lang="el-GR" b="1" i="1" dirty="0" smtClean="0"/>
              <a:t>, </a:t>
            </a:r>
            <a:r>
              <a:rPr lang="el-GR" b="1" i="1" dirty="0" smtClean="0"/>
              <a:t>(Ταρσός, Κιλικία αρχές 1ου αι. (5-15 </a:t>
            </a:r>
            <a:r>
              <a:rPr lang="el-GR" b="1" i="1" dirty="0" err="1" smtClean="0"/>
              <a:t>μ.Χ</a:t>
            </a:r>
            <a:r>
              <a:rPr lang="el-GR" b="1" i="1" dirty="0" smtClean="0"/>
              <a:t>.) – Ρώμη 66-68 </a:t>
            </a:r>
            <a:r>
              <a:rPr lang="el-GR" b="1" i="1" dirty="0" err="1" smtClean="0"/>
              <a:t>μ.Χ</a:t>
            </a:r>
            <a:r>
              <a:rPr lang="el-GR" b="1" i="1" dirty="0" smtClean="0"/>
              <a:t>.), ήταν Απόστολος και συγγραφέας των μισών περίπου βιβλίων της Καινής Διαθήκης. Ήταν μία από τις σπουδαιότερες προσωπικότητες της πρώιμης εποχής του </a:t>
            </a:r>
            <a:r>
              <a:rPr lang="el-GR" b="1" i="1" u="sng" dirty="0" smtClean="0"/>
              <a:t>Χριστιανισμού</a:t>
            </a:r>
            <a:r>
              <a:rPr lang="el-GR" b="1" i="1" dirty="0" smtClean="0"/>
              <a:t>, υποστηρικτής της παγκοσμιότητας της Διδασκαλίας Του Ιησού. Για </a:t>
            </a:r>
            <a:r>
              <a:rPr lang="el-GR" b="1" i="1" dirty="0" smtClean="0"/>
              <a:t>αυτό έλαβε </a:t>
            </a:r>
            <a:r>
              <a:rPr lang="el-GR" b="1" i="1" dirty="0" smtClean="0"/>
              <a:t>το όνομα «</a:t>
            </a:r>
            <a:r>
              <a:rPr lang="el-GR" b="1" i="1" dirty="0" err="1" smtClean="0"/>
              <a:t>Ἀπόστολος</a:t>
            </a:r>
            <a:r>
              <a:rPr lang="el-GR" b="1" i="1" dirty="0" smtClean="0"/>
              <a:t> </a:t>
            </a:r>
            <a:r>
              <a:rPr lang="el-GR" b="1" i="1" dirty="0" err="1" smtClean="0"/>
              <a:t>τῶν</a:t>
            </a:r>
            <a:r>
              <a:rPr lang="el-GR" b="1" i="1" dirty="0" smtClean="0"/>
              <a:t> </a:t>
            </a:r>
            <a:r>
              <a:rPr lang="el-GR" b="1" i="1" dirty="0" err="1" smtClean="0"/>
              <a:t>ἐθνῶν</a:t>
            </a:r>
            <a:r>
              <a:rPr lang="el-GR" b="1" i="1" dirty="0" smtClean="0"/>
              <a:t>».</a:t>
            </a:r>
            <a:endParaRPr lang="el-GR" b="1" i="1" dirty="0"/>
          </a:p>
        </p:txBody>
      </p:sp>
    </p:spTree>
  </p:cSld>
  <p:clrMapOvr>
    <a:masterClrMapping/>
  </p:clrMapOvr>
  <p:transition>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Καταγωγή και παιδεία</a:t>
            </a:r>
            <a:br>
              <a:rPr lang="el-GR" dirty="0" smtClean="0"/>
            </a:br>
            <a:endParaRPr lang="el-GR" dirty="0"/>
          </a:p>
        </p:txBody>
      </p:sp>
      <p:sp>
        <p:nvSpPr>
          <p:cNvPr id="3" name="2 - Θέση περιεχομένου"/>
          <p:cNvSpPr>
            <a:spLocks noGrp="1"/>
          </p:cNvSpPr>
          <p:nvPr>
            <p:ph idx="1"/>
          </p:nvPr>
        </p:nvSpPr>
        <p:spPr>
          <a:xfrm>
            <a:off x="357158" y="1928802"/>
            <a:ext cx="8229600" cy="4389120"/>
          </a:xfrm>
        </p:spPr>
        <p:txBody>
          <a:bodyPr>
            <a:normAutofit fontScale="92500" lnSpcReduction="10000"/>
          </a:bodyPr>
          <a:lstStyle/>
          <a:p>
            <a:r>
              <a:rPr lang="el-GR" b="1" i="1" dirty="0" smtClean="0"/>
              <a:t>Εκτός από την Καινή Διαθήκη, δεν υπάρχουν άλλες αξιόπιστες πηγές για τον βίο του Παύλου. Μέσα από διάφορα χωρία, είναι δυνατόν να εξάγουμε συμπέρασμα για το περίγραμμα του βίου του Αποστόλου Παύλου πριν από τη μεταστροφή του στον </a:t>
            </a:r>
            <a:r>
              <a:rPr lang="el-GR" b="1" i="1" dirty="0" smtClean="0"/>
              <a:t>Χριστιανισμό.</a:t>
            </a:r>
            <a:r>
              <a:rPr lang="el-GR" b="1" i="1" dirty="0" smtClean="0"/>
              <a:t> Η εκπαίδευση και η ανατροφή του υπήρξε αυστηρά </a:t>
            </a:r>
            <a:r>
              <a:rPr lang="el-GR" b="1" i="1" dirty="0" err="1" smtClean="0"/>
              <a:t>ραββινική</a:t>
            </a:r>
            <a:r>
              <a:rPr lang="el-GR" b="1" i="1" dirty="0" smtClean="0"/>
              <a:t> και εβραϊκή. Η κοινή Εβραϊκή ήταν η γλώσσα που μιλούσαν στο σπίτι του και γι αυτό μετέπειτα στην Ιερουσαλήμ μιλά «</a:t>
            </a:r>
            <a:r>
              <a:rPr lang="el-GR" b="1" i="1" dirty="0" err="1" smtClean="0"/>
              <a:t>τῇ</a:t>
            </a:r>
            <a:r>
              <a:rPr lang="el-GR" b="1" i="1" dirty="0" smtClean="0"/>
              <a:t> </a:t>
            </a:r>
            <a:r>
              <a:rPr lang="el-GR" b="1" i="1" dirty="0" err="1" smtClean="0"/>
              <a:t>Ἑβραΐδι</a:t>
            </a:r>
            <a:r>
              <a:rPr lang="el-GR" b="1" i="1" dirty="0" smtClean="0"/>
              <a:t> </a:t>
            </a:r>
            <a:r>
              <a:rPr lang="el-GR" b="1" i="1" dirty="0" err="1" smtClean="0"/>
              <a:t>διαλέκτῳ</a:t>
            </a:r>
            <a:r>
              <a:rPr lang="el-GR" b="1" i="1" dirty="0" smtClean="0"/>
              <a:t>» (</a:t>
            </a:r>
            <a:r>
              <a:rPr lang="el-GR" b="1" i="1" dirty="0" err="1" smtClean="0"/>
              <a:t>Πράξ</a:t>
            </a:r>
            <a:r>
              <a:rPr lang="el-GR" b="1" i="1" dirty="0" smtClean="0"/>
              <a:t>. 22:2). Αλλά και οι παραθέσεις που κάνει στις επιστολές του, μολονότι βασίζονται στη μετάφραση των Εβδομήκοντα, δείχνουν γνώση και του</a:t>
            </a:r>
            <a:r>
              <a:rPr lang="el-GR" dirty="0" smtClean="0"/>
              <a:t> </a:t>
            </a:r>
            <a:r>
              <a:rPr lang="el-GR" b="1" i="1" dirty="0" smtClean="0"/>
              <a:t>Εβραϊκού κειμένου, άρα και της αρχαίας Εβραϊκής.</a:t>
            </a:r>
            <a:endParaRPr lang="el-GR" b="1" i="1" dirty="0"/>
          </a:p>
        </p:txBody>
      </p:sp>
    </p:spTree>
  </p:cSld>
  <p:clrMapOvr>
    <a:masterClrMapping/>
  </p:clrMapOvr>
  <p:transition>
    <p:cut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ΧΩΡΙΑ ΓΙΑ ΤΗΝ ΚΑΤΑΓΩΓΗ ΚΙ ΤΗΝ ΠΑΙΔΕΙΑ ΤΟΥ ΠΑΥΛΟΥ</a:t>
            </a:r>
            <a:endParaRPr lang="el-GR" dirty="0"/>
          </a:p>
        </p:txBody>
      </p:sp>
      <p:sp>
        <p:nvSpPr>
          <p:cNvPr id="3" name="2 - Θέση περιεχομένου"/>
          <p:cNvSpPr>
            <a:spLocks noGrp="1"/>
          </p:cNvSpPr>
          <p:nvPr>
            <p:ph idx="1"/>
          </p:nvPr>
        </p:nvSpPr>
        <p:spPr/>
        <p:txBody>
          <a:bodyPr/>
          <a:lstStyle/>
          <a:p>
            <a:r>
              <a:rPr lang="el-GR" dirty="0" smtClean="0"/>
              <a:t>(</a:t>
            </a:r>
            <a:r>
              <a:rPr lang="el-GR" b="1" i="1" dirty="0" err="1" smtClean="0"/>
              <a:t>Πράξ</a:t>
            </a:r>
            <a:r>
              <a:rPr lang="el-GR" b="1" i="1" dirty="0" smtClean="0"/>
              <a:t>. 21:39</a:t>
            </a:r>
            <a:r>
              <a:rPr lang="el-GR" dirty="0" smtClean="0"/>
              <a:t>)</a:t>
            </a:r>
            <a:endParaRPr lang="el-GR" dirty="0" smtClean="0"/>
          </a:p>
          <a:p>
            <a:r>
              <a:rPr lang="el-GR" dirty="0" smtClean="0"/>
              <a:t>(</a:t>
            </a:r>
            <a:r>
              <a:rPr lang="el-GR" b="1" i="1" dirty="0" err="1" smtClean="0"/>
              <a:t>Πράξ</a:t>
            </a:r>
            <a:r>
              <a:rPr lang="el-GR" b="1" i="1" dirty="0" smtClean="0"/>
              <a:t>. 22:3</a:t>
            </a:r>
            <a:r>
              <a:rPr lang="el-GR" dirty="0" smtClean="0"/>
              <a:t>)</a:t>
            </a:r>
            <a:endParaRPr lang="el-GR" dirty="0" smtClean="0"/>
          </a:p>
          <a:p>
            <a:r>
              <a:rPr lang="el-GR" dirty="0" smtClean="0"/>
              <a:t>(</a:t>
            </a:r>
            <a:r>
              <a:rPr lang="el-GR" b="1" i="1" dirty="0" err="1" smtClean="0"/>
              <a:t>Φιλιπ</a:t>
            </a:r>
            <a:r>
              <a:rPr lang="el-GR" b="1" i="1" dirty="0" smtClean="0"/>
              <a:t>. 3:5.6, </a:t>
            </a:r>
            <a:r>
              <a:rPr lang="el-GR" b="1" i="1" dirty="0" err="1" smtClean="0"/>
              <a:t>Πράξ</a:t>
            </a:r>
            <a:r>
              <a:rPr lang="el-GR" b="1" i="1" dirty="0" smtClean="0"/>
              <a:t>. </a:t>
            </a:r>
            <a:r>
              <a:rPr lang="el-GR" b="1" i="1" dirty="0" smtClean="0"/>
              <a:t>23:6</a:t>
            </a:r>
            <a:endParaRPr lang="el-GR" b="1" i="1" dirty="0" smtClean="0"/>
          </a:p>
          <a:p>
            <a:r>
              <a:rPr lang="el-GR" b="1" i="1" dirty="0" smtClean="0"/>
              <a:t>Β' </a:t>
            </a:r>
            <a:r>
              <a:rPr lang="el-GR" b="1" i="1" dirty="0" err="1" smtClean="0"/>
              <a:t>Κορ</a:t>
            </a:r>
            <a:r>
              <a:rPr lang="el-GR" b="1" i="1" dirty="0" smtClean="0"/>
              <a:t>. 11:22</a:t>
            </a:r>
            <a:r>
              <a:rPr lang="el-GR" dirty="0" smtClean="0"/>
              <a:t>, </a:t>
            </a:r>
            <a:r>
              <a:rPr lang="el-GR" b="1" i="1" dirty="0" err="1" smtClean="0"/>
              <a:t>Ρωμ</a:t>
            </a:r>
            <a:r>
              <a:rPr lang="el-GR" b="1" i="1" dirty="0" smtClean="0"/>
              <a:t>. 11:1</a:t>
            </a:r>
            <a:r>
              <a:rPr lang="el-GR" dirty="0" smtClean="0"/>
              <a:t>).</a:t>
            </a:r>
            <a:endParaRPr lang="el-GR" dirty="0" smtClean="0"/>
          </a:p>
          <a:p>
            <a:r>
              <a:rPr lang="el-GR" dirty="0" smtClean="0"/>
              <a:t>(</a:t>
            </a:r>
            <a:r>
              <a:rPr lang="el-GR" b="1" i="1" dirty="0" err="1" smtClean="0"/>
              <a:t>Γαλ</a:t>
            </a:r>
            <a:r>
              <a:rPr lang="el-GR" b="1" i="1" dirty="0" smtClean="0"/>
              <a:t>. 1:14</a:t>
            </a:r>
            <a:r>
              <a:rPr lang="el-GR" dirty="0" smtClean="0"/>
              <a:t>).</a:t>
            </a:r>
            <a:endParaRPr lang="el-GR" dirty="0" smtClean="0"/>
          </a:p>
          <a:p>
            <a:r>
              <a:rPr lang="el-GR" b="1" i="1" dirty="0" smtClean="0"/>
              <a:t>(</a:t>
            </a:r>
            <a:r>
              <a:rPr lang="el-GR" b="1" i="1" dirty="0" err="1" smtClean="0"/>
              <a:t>Γαλ</a:t>
            </a:r>
            <a:r>
              <a:rPr lang="el-GR" b="1" i="1" dirty="0" smtClean="0"/>
              <a:t>. 1:13</a:t>
            </a:r>
            <a:r>
              <a:rPr lang="el-GR" dirty="0" smtClean="0"/>
              <a:t>).</a:t>
            </a:r>
            <a:endParaRPr lang="el-GR" dirty="0"/>
          </a:p>
        </p:txBody>
      </p:sp>
    </p:spTree>
  </p:cSld>
  <p:clrMapOvr>
    <a:masterClrMapping/>
  </p:clrMapOvr>
  <p:transition>
    <p:newsflash/>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71472" y="1000108"/>
            <a:ext cx="8229600" cy="1143008"/>
          </a:xfrm>
        </p:spPr>
        <p:txBody>
          <a:bodyPr>
            <a:normAutofit fontScale="90000"/>
          </a:bodyPr>
          <a:lstStyle/>
          <a:p>
            <a:r>
              <a:rPr lang="el-GR" dirty="0" smtClean="0"/>
              <a:t>Ο Παύλος ως διώκτης του </a:t>
            </a:r>
            <a:r>
              <a:rPr lang="el-GR" dirty="0" smtClean="0"/>
              <a:t>Χριστιανισμού</a:t>
            </a:r>
            <a:br>
              <a:rPr lang="el-GR" dirty="0" smtClean="0"/>
            </a:br>
            <a:endParaRPr lang="el-GR" dirty="0"/>
          </a:p>
        </p:txBody>
      </p:sp>
      <p:sp>
        <p:nvSpPr>
          <p:cNvPr id="3" name="2 - Θέση περιεχομένου"/>
          <p:cNvSpPr>
            <a:spLocks noGrp="1"/>
          </p:cNvSpPr>
          <p:nvPr>
            <p:ph idx="1"/>
          </p:nvPr>
        </p:nvSpPr>
        <p:spPr/>
        <p:txBody>
          <a:bodyPr/>
          <a:lstStyle/>
          <a:p>
            <a:r>
              <a:rPr lang="el-GR" b="1" i="1" dirty="0" smtClean="0"/>
              <a:t>Ούτε οι επιστολές, ούτε οι Πράξεις βεβαιώνουν ότι ο Παύλος είχε συναντήσει τον Ιησού κατά τη διάρκεια της δημόσιας δράσης του. Η δήλωση στο Β' </a:t>
            </a:r>
            <a:r>
              <a:rPr lang="el-GR" b="1" i="1" dirty="0" err="1" smtClean="0"/>
              <a:t>Κορ</a:t>
            </a:r>
            <a:r>
              <a:rPr lang="el-GR" b="1" i="1" dirty="0" smtClean="0"/>
              <a:t>. 5:16: «</a:t>
            </a:r>
            <a:r>
              <a:rPr lang="el-GR" b="1" i="1" dirty="0" err="1" smtClean="0"/>
              <a:t>εἰ</a:t>
            </a:r>
            <a:r>
              <a:rPr lang="el-GR" b="1" i="1" dirty="0" smtClean="0"/>
              <a:t> </a:t>
            </a:r>
            <a:r>
              <a:rPr lang="el-GR" b="1" i="1" dirty="0" err="1" smtClean="0"/>
              <a:t>δὲ</a:t>
            </a:r>
            <a:r>
              <a:rPr lang="el-GR" b="1" i="1" dirty="0" smtClean="0"/>
              <a:t> </a:t>
            </a:r>
            <a:r>
              <a:rPr lang="el-GR" b="1" i="1" dirty="0" err="1" smtClean="0"/>
              <a:t>καὶ</a:t>
            </a:r>
            <a:r>
              <a:rPr lang="el-GR" b="1" i="1" dirty="0" smtClean="0"/>
              <a:t> </a:t>
            </a:r>
            <a:r>
              <a:rPr lang="el-GR" b="1" i="1" dirty="0" err="1" smtClean="0"/>
              <a:t>ἐγνώκαμεν</a:t>
            </a:r>
            <a:r>
              <a:rPr lang="el-GR" b="1" i="1" dirty="0" smtClean="0"/>
              <a:t> </a:t>
            </a:r>
            <a:r>
              <a:rPr lang="el-GR" b="1" i="1" dirty="0" err="1" smtClean="0"/>
              <a:t>κατὰ</a:t>
            </a:r>
            <a:r>
              <a:rPr lang="el-GR" b="1" i="1" dirty="0" smtClean="0"/>
              <a:t> σάρκα </a:t>
            </a:r>
            <a:r>
              <a:rPr lang="el-GR" b="1" i="1" dirty="0" err="1" smtClean="0"/>
              <a:t>Χριστὸν</a:t>
            </a:r>
            <a:r>
              <a:rPr lang="el-GR" b="1" i="1" dirty="0" smtClean="0"/>
              <a:t> </a:t>
            </a:r>
            <a:r>
              <a:rPr lang="el-GR" b="1" i="1" dirty="0" err="1" smtClean="0"/>
              <a:t>ἀλλὰ</a:t>
            </a:r>
            <a:r>
              <a:rPr lang="el-GR" b="1" i="1" dirty="0" smtClean="0"/>
              <a:t> </a:t>
            </a:r>
            <a:r>
              <a:rPr lang="el-GR" b="1" i="1" dirty="0" err="1" smtClean="0"/>
              <a:t>νῦν</a:t>
            </a:r>
            <a:r>
              <a:rPr lang="el-GR" b="1" i="1" dirty="0" smtClean="0"/>
              <a:t> </a:t>
            </a:r>
            <a:r>
              <a:rPr lang="el-GR" b="1" i="1" dirty="0" err="1" smtClean="0"/>
              <a:t>οὐκέτι</a:t>
            </a:r>
            <a:r>
              <a:rPr lang="el-GR" b="1" i="1" dirty="0" smtClean="0"/>
              <a:t> </a:t>
            </a:r>
            <a:r>
              <a:rPr lang="el-GR" b="1" i="1" dirty="0" err="1" smtClean="0"/>
              <a:t>γινώσκομεν</a:t>
            </a:r>
            <a:r>
              <a:rPr lang="el-GR" b="1" i="1" dirty="0" smtClean="0"/>
              <a:t>» δεν φαίνεται να στηρίζει μια τέτοια άποψη. Οι ερμηνείες που έχουν δοθεί επάνω στο χωρίο αυτό είναι αρκετές. </a:t>
            </a:r>
            <a:endParaRPr lang="el-GR" b="1" i="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500042"/>
            <a:ext cx="8229600" cy="5824558"/>
          </a:xfrm>
        </p:spPr>
        <p:txBody>
          <a:bodyPr>
            <a:normAutofit/>
          </a:bodyPr>
          <a:lstStyle/>
          <a:p>
            <a:r>
              <a:rPr lang="el-GR" b="1" i="1" dirty="0" smtClean="0"/>
              <a:t>Πάντως αυτό δεν σημαίνει και απουσία του Παύλου από τα Ιεροσόλυμα κατά τη διάρκεια της δημόσιας δράσης του Ιησού Χριστού (το 30-33 </a:t>
            </a:r>
            <a:r>
              <a:rPr lang="el-GR" b="1" i="1" dirty="0" err="1" smtClean="0"/>
              <a:t>μ.Χ</a:t>
            </a:r>
            <a:r>
              <a:rPr lang="el-GR" b="1" i="1" dirty="0" smtClean="0"/>
              <a:t>.). Αντιθέτως, κατά το διάστημα αυτό, ο «νεανίας» Παύλος (</a:t>
            </a:r>
            <a:r>
              <a:rPr lang="el-GR" b="1" i="1" dirty="0" err="1" smtClean="0"/>
              <a:t>Πράξ</a:t>
            </a:r>
            <a:r>
              <a:rPr lang="el-GR" b="1" i="1" dirty="0" smtClean="0"/>
              <a:t>. 7:58) βρισκόταν στα </a:t>
            </a:r>
            <a:r>
              <a:rPr lang="el-GR" b="1" i="1" dirty="0" smtClean="0"/>
              <a:t>Ιεροσόλυμα. </a:t>
            </a:r>
            <a:endParaRPr lang="el-GR" b="1" i="1" dirty="0" smtClean="0"/>
          </a:p>
          <a:p>
            <a:r>
              <a:rPr lang="el-GR" b="1" i="1" dirty="0" smtClean="0"/>
              <a:t>Τον μετά μανίας διωγμό των Χριστιανών από τον Παύλο ομολογεί ο ίδιος (</a:t>
            </a:r>
            <a:r>
              <a:rPr lang="el-GR" b="1" i="1" dirty="0" err="1" smtClean="0"/>
              <a:t>Γαλ</a:t>
            </a:r>
            <a:r>
              <a:rPr lang="el-GR" b="1" i="1" dirty="0" smtClean="0"/>
              <a:t>. 1:13, </a:t>
            </a:r>
            <a:r>
              <a:rPr lang="el-GR" b="1" i="1" dirty="0" err="1" smtClean="0"/>
              <a:t>Α'Κορ</a:t>
            </a:r>
            <a:r>
              <a:rPr lang="el-GR" b="1" i="1" dirty="0" smtClean="0"/>
              <a:t>. 15:9, </a:t>
            </a:r>
            <a:r>
              <a:rPr lang="el-GR" b="1" i="1" dirty="0" err="1" smtClean="0"/>
              <a:t>Φιλιπ</a:t>
            </a:r>
            <a:r>
              <a:rPr lang="el-GR" b="1" i="1" dirty="0" smtClean="0"/>
              <a:t>. 3:5 εξ.), ενώ το επιβεβαιώνει και ο </a:t>
            </a:r>
            <a:r>
              <a:rPr lang="el-GR" b="1" i="1" dirty="0" smtClean="0"/>
              <a:t>Λουκάς.</a:t>
            </a:r>
            <a:endParaRPr lang="el-GR" b="1" i="1" dirty="0" smtClean="0"/>
          </a:p>
          <a:p>
            <a:r>
              <a:rPr lang="el-GR" b="1" i="1" dirty="0" smtClean="0"/>
              <a:t>Το μίσος του Παύλου εναντίον των ομοεθνών του Χριστιανών πήγαζε, </a:t>
            </a:r>
            <a:r>
              <a:rPr lang="el-GR" b="1" i="1" dirty="0" smtClean="0"/>
              <a:t>αφ</a:t>
            </a:r>
            <a:r>
              <a:rPr lang="el-GR" b="1" i="1" dirty="0" smtClean="0"/>
              <a:t>' ετέρου δε από την αγάπη του προς το ιουδαϊκό έθνος, το οποίο είχε επιλεγεί από τον Θεό να </a:t>
            </a:r>
            <a:r>
              <a:rPr lang="el-GR" b="1" i="1" dirty="0" err="1" smtClean="0"/>
              <a:t>επιτέλεσει</a:t>
            </a:r>
            <a:r>
              <a:rPr lang="el-GR" b="1" i="1" dirty="0" smtClean="0"/>
              <a:t> σπουδαίο έργο στην ιστορία της Θείας Οικονομίας (</a:t>
            </a:r>
            <a:r>
              <a:rPr lang="el-GR" b="1" i="1" dirty="0" err="1" smtClean="0"/>
              <a:t>Ρωμ</a:t>
            </a:r>
            <a:r>
              <a:rPr lang="el-GR" b="1" i="1" dirty="0" smtClean="0"/>
              <a:t>. 9-11). </a:t>
            </a:r>
            <a:endParaRPr lang="el-GR" b="1" i="1" dirty="0"/>
          </a:p>
        </p:txBody>
      </p:sp>
    </p:spTree>
  </p:cSld>
  <p:clrMapOvr>
    <a:masterClrMapping/>
  </p:clrMapOvr>
  <p:transition>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ΕΙΚΟΝΕΣ</a:t>
            </a:r>
            <a:endParaRPr lang="el-GR" dirty="0"/>
          </a:p>
        </p:txBody>
      </p:sp>
      <p:pic>
        <p:nvPicPr>
          <p:cNvPr id="4" name="3 - Θέση περιεχομένου" descr="300px-Η_ίαση_του_Ανανία.jpg"/>
          <p:cNvPicPr>
            <a:picLocks noGrp="1" noChangeAspect="1"/>
          </p:cNvPicPr>
          <p:nvPr>
            <p:ph idx="1"/>
          </p:nvPr>
        </p:nvPicPr>
        <p:blipFill>
          <a:blip r:embed="rId1"/>
          <a:stretch>
            <a:fillRect/>
          </a:stretch>
        </p:blipFill>
        <p:spPr>
          <a:xfrm>
            <a:off x="285720" y="2000240"/>
            <a:ext cx="1728790" cy="2178275"/>
          </a:xfrm>
        </p:spPr>
      </p:pic>
      <p:pic>
        <p:nvPicPr>
          <p:cNvPr id="5" name="4 - Εικόνα" descr="300px-The_Death_of_Stephen_by_Gustave_Doré.jpg"/>
          <p:cNvPicPr>
            <a:picLocks noChangeAspect="1"/>
          </p:cNvPicPr>
          <p:nvPr/>
        </p:nvPicPr>
        <p:blipFill>
          <a:blip r:embed="rId2"/>
          <a:stretch>
            <a:fillRect/>
          </a:stretch>
        </p:blipFill>
        <p:spPr>
          <a:xfrm>
            <a:off x="3214678" y="2857496"/>
            <a:ext cx="2443170" cy="3062106"/>
          </a:xfrm>
          <a:prstGeom prst="rect">
            <a:avLst/>
          </a:prstGeom>
        </p:spPr>
      </p:pic>
      <p:pic>
        <p:nvPicPr>
          <p:cNvPr id="6" name="5 - Εικόνα" descr="300px-Caravaggio-The_Conversion_on_the_Way_to_Damascus.jpg"/>
          <p:cNvPicPr>
            <a:picLocks noChangeAspect="1"/>
          </p:cNvPicPr>
          <p:nvPr/>
        </p:nvPicPr>
        <p:blipFill>
          <a:blip r:embed="rId3"/>
          <a:stretch>
            <a:fillRect/>
          </a:stretch>
        </p:blipFill>
        <p:spPr>
          <a:xfrm>
            <a:off x="6643702" y="1214422"/>
            <a:ext cx="2286000" cy="300228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Εξωτερική περιγραφή</a:t>
            </a:r>
            <a:br>
              <a:rPr lang="el-GR" dirty="0" smtClean="0"/>
            </a:br>
            <a:endParaRPr lang="el-GR" dirty="0"/>
          </a:p>
        </p:txBody>
      </p:sp>
      <p:sp>
        <p:nvSpPr>
          <p:cNvPr id="3" name="2 - Θέση περιεχομένου"/>
          <p:cNvSpPr>
            <a:spLocks noGrp="1"/>
          </p:cNvSpPr>
          <p:nvPr>
            <p:ph idx="1"/>
          </p:nvPr>
        </p:nvSpPr>
        <p:spPr/>
        <p:txBody>
          <a:bodyPr>
            <a:normAutofit/>
          </a:bodyPr>
          <a:lstStyle/>
          <a:p>
            <a:r>
              <a:rPr lang="el-GR" b="1" i="1" dirty="0" smtClean="0"/>
              <a:t>Ο Παύλος βίωσε μια πολύ δύσκολη ασθένεια η οποία τον είχε επηρεάσει.</a:t>
            </a:r>
            <a:r>
              <a:rPr lang="el-GR" b="1" i="1" dirty="0" smtClean="0"/>
              <a:t> Ένα άλλο ζήτημα που έθεσαν διάφοροι ερευνητές ήδη από τους αρχαίους χρόνους ήταν το θέμα της αγαμίας του Παύλου. Ο </a:t>
            </a:r>
            <a:r>
              <a:rPr lang="el-GR" b="1" i="1" dirty="0" err="1" smtClean="0"/>
              <a:t>Κλήμης</a:t>
            </a:r>
            <a:r>
              <a:rPr lang="el-GR" b="1" i="1" dirty="0" smtClean="0"/>
              <a:t> ο Αλεξανδρείας και ο Ευσέβιος Καισαρείας υποστήριξαν ότι ο Παύλος είχε παντρευτεί και ίσως ήταν σε χηρεία, στηριγμένοι στα Α' </a:t>
            </a:r>
            <a:r>
              <a:rPr lang="el-GR" b="1" i="1" dirty="0" err="1" smtClean="0"/>
              <a:t>Κορ</a:t>
            </a:r>
            <a:r>
              <a:rPr lang="el-GR" b="1" i="1" dirty="0" smtClean="0"/>
              <a:t>. 7:7-8</a:t>
            </a:r>
            <a:r>
              <a:rPr lang="el-GR" dirty="0" smtClean="0"/>
              <a:t>:</a:t>
            </a:r>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0</TotalTime>
  <Words>7768</Words>
  <Application>WPS Presentation</Application>
  <PresentationFormat>Προβολή στην οθόνη (4:3)</PresentationFormat>
  <Paragraphs>104</Paragraphs>
  <Slides>19</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19</vt:i4>
      </vt:variant>
    </vt:vector>
  </HeadingPairs>
  <TitlesOfParts>
    <vt:vector size="28" baseType="lpstr">
      <vt:lpstr>Arial</vt:lpstr>
      <vt:lpstr>SimSun</vt:lpstr>
      <vt:lpstr>Wingdings</vt:lpstr>
      <vt:lpstr>Wingdings 2</vt:lpstr>
      <vt:lpstr>Constantia</vt:lpstr>
      <vt:lpstr>Calibri</vt:lpstr>
      <vt:lpstr>Microsoft YaHei</vt:lpstr>
      <vt:lpstr>Arial Unicode MS</vt:lpstr>
      <vt:lpstr>Ροή</vt:lpstr>
      <vt:lpstr>ΑΠΟΣΤΟΛΟΣ ΠΑΥΛΟΣ</vt:lpstr>
      <vt:lpstr>ΠΕΡΙΕΧΟΜΕΝΑ </vt:lpstr>
      <vt:lpstr>ΛΙΓΑ ΛΟΓΙΑ ΓΙΑ ΤΟΝ ΠΑΥΛΟ</vt:lpstr>
      <vt:lpstr>Καταγωγή και παιδεία </vt:lpstr>
      <vt:lpstr>ΧΩΡΙΑ ΓΙΑ ΤΗΝ ΚΑΤΑΓΩΓΗ ΚΙ ΤΗΝ ΠΑΙΔΕΙΑ ΤΟΥ ΠΑΥΛΟΥ</vt:lpstr>
      <vt:lpstr>Ο Παύλος ως διώκτης του Χριστιανισμού </vt:lpstr>
      <vt:lpstr>PowerPoint 演示文稿</vt:lpstr>
      <vt:lpstr>ΕΙΚΟΝΕΣ</vt:lpstr>
      <vt:lpstr>Εξωτερική περιγραφή </vt:lpstr>
      <vt:lpstr>Μεταστροφή στον Χριστιανισμό </vt:lpstr>
      <vt:lpstr> Αποστολικό Έργο </vt:lpstr>
      <vt:lpstr>Η Πρώτη Αποστολική Περιοδεία </vt:lpstr>
      <vt:lpstr>Δεύτερη Περιοδεία </vt:lpstr>
      <vt:lpstr>Τρίτη Περιοδεία </vt:lpstr>
      <vt:lpstr>Τέταρτη Περιοδεία </vt:lpstr>
      <vt:lpstr>ΕΠΙΣΤΟΛΑΙ ΠΑΥΛΟΥ </vt:lpstr>
      <vt:lpstr>Δίκη </vt:lpstr>
      <vt:lpstr>Η ομιλία του Παύλου </vt:lpstr>
      <vt:lpstr>ΒΙΒΛΙΟΓΡΑΦΙΑ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ΑΠΟΣΤΟΛΟΣ ΠΑΥΛΟΣ</dc:title>
  <dc:creator>laptop</dc:creator>
  <cp:lastModifiedBy>Paris</cp:lastModifiedBy>
  <cp:revision>6</cp:revision>
  <dcterms:created xsi:type="dcterms:W3CDTF">2023-01-13T21:08:00Z</dcterms:created>
  <dcterms:modified xsi:type="dcterms:W3CDTF">2023-02-01T21:56:10Z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33E45E957D6D482EA607FFFB984437CD</vt:lpwstr>
  </property>
  <property fmtid="{D5CDD505-2E9C-101B-9397-08002B2CF9AE}" pid="3" name="KSOProductBuildVer">
    <vt:lpwstr>1033-11.2.0.11440</vt:lpwstr>
  </property>
</Properties>
</file>