
<file path=[Content_Types].xml><?xml version="1.0" encoding="utf-8"?>
<Types xmlns="http://schemas.openxmlformats.org/package/2006/content-types">
  <Default Extension="jpeg" ContentType="image/jpeg"/>
  <Default Extension="JPG" ContentType="image/.jp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2"/>
  </p:notesMasterIdLst>
  <p:sldIdLst>
    <p:sldId id="256" r:id="rId3"/>
    <p:sldId id="294" r:id="rId4"/>
    <p:sldId id="257" r:id="rId5"/>
    <p:sldId id="258" r:id="rId6"/>
    <p:sldId id="259" r:id="rId7"/>
    <p:sldId id="268" r:id="rId8"/>
    <p:sldId id="260" r:id="rId9"/>
    <p:sldId id="269" r:id="rId10"/>
    <p:sldId id="271" r:id="rId11"/>
    <p:sldId id="261" r:id="rId12"/>
    <p:sldId id="262" r:id="rId13"/>
    <p:sldId id="296" r:id="rId14"/>
    <p:sldId id="272" r:id="rId15"/>
    <p:sldId id="263" r:id="rId16"/>
    <p:sldId id="273" r:id="rId17"/>
    <p:sldId id="264" r:id="rId18"/>
    <p:sldId id="270" r:id="rId19"/>
    <p:sldId id="265" r:id="rId20"/>
    <p:sldId id="266" r:id="rId21"/>
    <p:sldId id="274" r:id="rId22"/>
    <p:sldId id="267" r:id="rId23"/>
    <p:sldId id="275" r:id="rId24"/>
    <p:sldId id="277" r:id="rId25"/>
    <p:sldId id="278" r:id="rId26"/>
    <p:sldId id="279" r:id="rId27"/>
    <p:sldId id="280" r:id="rId28"/>
    <p:sldId id="281" r:id="rId29"/>
    <p:sldId id="282" r:id="rId30"/>
    <p:sldId id="283" r:id="rId31"/>
    <p:sldId id="284" r:id="rId32"/>
    <p:sldId id="285" r:id="rId33"/>
    <p:sldId id="286" r:id="rId34"/>
    <p:sldId id="287" r:id="rId35"/>
    <p:sldId id="288" r:id="rId36"/>
    <p:sldId id="289" r:id="rId37"/>
    <p:sldId id="290" r:id="rId38"/>
    <p:sldId id="291" r:id="rId39"/>
    <p:sldId id="292" r:id="rId40"/>
    <p:sldId id="293" r:id="rId41"/>
    <p:sldId id="276" r:id="rId43"/>
    <p:sldId id="295" r:id="rId44"/>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83" d="100"/>
          <a:sy n="83" d="100"/>
        </p:scale>
        <p:origin x="-1426" y="-77"/>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7" Type="http://schemas.openxmlformats.org/officeDocument/2006/relationships/tableStyles" Target="tableStyles.xml"/><Relationship Id="rId46" Type="http://schemas.openxmlformats.org/officeDocument/2006/relationships/viewProps" Target="viewProps.xml"/><Relationship Id="rId45" Type="http://schemas.openxmlformats.org/officeDocument/2006/relationships/presProps" Target="presProps.xml"/><Relationship Id="rId44" Type="http://schemas.openxmlformats.org/officeDocument/2006/relationships/slide" Target="slides/slide41.xml"/><Relationship Id="rId43" Type="http://schemas.openxmlformats.org/officeDocument/2006/relationships/slide" Target="slides/slide40.xml"/><Relationship Id="rId42" Type="http://schemas.openxmlformats.org/officeDocument/2006/relationships/notesMaster" Target="notesMasters/notesMaster1.xml"/><Relationship Id="rId41" Type="http://schemas.openxmlformats.org/officeDocument/2006/relationships/slide" Target="slides/slide39.xml"/><Relationship Id="rId40" Type="http://schemas.openxmlformats.org/officeDocument/2006/relationships/slide" Target="slides/slide38.xml"/><Relationship Id="rId4" Type="http://schemas.openxmlformats.org/officeDocument/2006/relationships/slide" Target="slides/slide2.xml"/><Relationship Id="rId39" Type="http://schemas.openxmlformats.org/officeDocument/2006/relationships/slide" Target="slides/slide37.xml"/><Relationship Id="rId38" Type="http://schemas.openxmlformats.org/officeDocument/2006/relationships/slide" Target="slides/slide36.xml"/><Relationship Id="rId37" Type="http://schemas.openxmlformats.org/officeDocument/2006/relationships/slide" Target="slides/slide35.xml"/><Relationship Id="rId36" Type="http://schemas.openxmlformats.org/officeDocument/2006/relationships/slide" Target="slides/slide34.xml"/><Relationship Id="rId35" Type="http://schemas.openxmlformats.org/officeDocument/2006/relationships/slide" Target="slides/slide33.xml"/><Relationship Id="rId34" Type="http://schemas.openxmlformats.org/officeDocument/2006/relationships/slide" Target="slides/slide32.xml"/><Relationship Id="rId33" Type="http://schemas.openxmlformats.org/officeDocument/2006/relationships/slide" Target="slides/slide31.xml"/><Relationship Id="rId32" Type="http://schemas.openxmlformats.org/officeDocument/2006/relationships/slide" Target="slides/slide30.xml"/><Relationship Id="rId31" Type="http://schemas.openxmlformats.org/officeDocument/2006/relationships/slide" Target="slides/slide29.xml"/><Relationship Id="rId30" Type="http://schemas.openxmlformats.org/officeDocument/2006/relationships/slide" Target="slides/slide28.xml"/><Relationship Id="rId3" Type="http://schemas.openxmlformats.org/officeDocument/2006/relationships/slide" Target="slides/slide1.xml"/><Relationship Id="rId29" Type="http://schemas.openxmlformats.org/officeDocument/2006/relationships/slide" Target="slides/slide27.xml"/><Relationship Id="rId28" Type="http://schemas.openxmlformats.org/officeDocument/2006/relationships/slide" Target="slides/slide26.xml"/><Relationship Id="rId27" Type="http://schemas.openxmlformats.org/officeDocument/2006/relationships/slide" Target="slides/slide25.xml"/><Relationship Id="rId26" Type="http://schemas.openxmlformats.org/officeDocument/2006/relationships/slide" Target="slides/slide24.xml"/><Relationship Id="rId25" Type="http://schemas.openxmlformats.org/officeDocument/2006/relationships/slide" Target="slides/slide23.xml"/><Relationship Id="rId24" Type="http://schemas.openxmlformats.org/officeDocument/2006/relationships/slide" Target="slides/slide22.xml"/><Relationship Id="rId23" Type="http://schemas.openxmlformats.org/officeDocument/2006/relationships/slide" Target="slides/slide21.xml"/><Relationship Id="rId22" Type="http://schemas.openxmlformats.org/officeDocument/2006/relationships/slide" Target="slides/slide20.xml"/><Relationship Id="rId21" Type="http://schemas.openxmlformats.org/officeDocument/2006/relationships/slide" Target="slides/slide19.xml"/><Relationship Id="rId20" Type="http://schemas.openxmlformats.org/officeDocument/2006/relationships/slide" Target="slides/slide18.xml"/><Relationship Id="rId2" Type="http://schemas.openxmlformats.org/officeDocument/2006/relationships/theme" Target="theme/theme1.xml"/><Relationship Id="rId19" Type="http://schemas.openxmlformats.org/officeDocument/2006/relationships/slide" Target="slides/slide17.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2 - Θέση ημερομηνίας"/>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646AA25-6C8A-4300-9FD4-E6FF9BF7D14C}" type="datetimeFigureOut">
              <a:rPr lang="el-GR" smtClean="0"/>
            </a:fld>
            <a:endParaRPr lang="el-GR"/>
          </a:p>
        </p:txBody>
      </p:sp>
      <p:sp>
        <p:nvSpPr>
          <p:cNvPr id="4" name="3 - Θέση εικόνας διαφάνειας"/>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4 - Θέση σημειώσεων"/>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endParaRPr lang="el-GR" smtClean="0"/>
          </a:p>
          <a:p>
            <a:pPr lvl="1"/>
            <a:r>
              <a:rPr lang="el-GR" smtClean="0"/>
              <a:t>Δεύτερου επιπέδου</a:t>
            </a:r>
            <a:endParaRPr lang="el-GR" smtClean="0"/>
          </a:p>
          <a:p>
            <a:pPr lvl="2"/>
            <a:r>
              <a:rPr lang="el-GR" smtClean="0"/>
              <a:t>Τρίτου επιπέδου</a:t>
            </a:r>
            <a:endParaRPr lang="el-GR" smtClean="0"/>
          </a:p>
          <a:p>
            <a:pPr lvl="3"/>
            <a:r>
              <a:rPr lang="el-GR" smtClean="0"/>
              <a:t>Τέταρτου επιπέδου</a:t>
            </a:r>
            <a:endParaRPr lang="el-GR" smtClean="0"/>
          </a:p>
          <a:p>
            <a:pPr lvl="4"/>
            <a:r>
              <a:rPr lang="el-GR" smtClean="0"/>
              <a:t>Πέμπτου επιπέδου</a:t>
            </a:r>
            <a:endParaRPr lang="el-GR"/>
          </a:p>
        </p:txBody>
      </p:sp>
      <p:sp>
        <p:nvSpPr>
          <p:cNvPr id="6" name="5 - Θέση υποσέλιδου"/>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6 - Θέση αριθμού διαφάνειας"/>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A7C1B83-39D8-4EDE-82FD-8BF540CC7D8E}" type="slidenum">
              <a:rPr lang="el-GR" smtClean="0"/>
            </a:fld>
            <a:endParaRPr lang="el-G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dirty="0"/>
          </a:p>
        </p:txBody>
      </p:sp>
      <p:sp>
        <p:nvSpPr>
          <p:cNvPr id="4" name="3 - Θέση αριθμού διαφάνειας"/>
          <p:cNvSpPr>
            <a:spLocks noGrp="1"/>
          </p:cNvSpPr>
          <p:nvPr>
            <p:ph type="sldNum" sz="quarter" idx="10"/>
          </p:nvPr>
        </p:nvSpPr>
        <p:spPr/>
        <p:txBody>
          <a:bodyPr/>
          <a:lstStyle/>
          <a:p>
            <a:fld id="{0A7C1B83-39D8-4EDE-82FD-8BF540CC7D8E}" type="slidenum">
              <a:rPr lang="el-GR" smtClean="0"/>
            </a:fld>
            <a:endParaRPr lang="el-G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showMasterSp="0">
  <p:cSld name="Διαφάνεια τίτλου">
    <p:bg>
      <p:bgRef idx="1002">
        <a:schemeClr val="bg2"/>
      </p:bgRef>
    </p:bg>
    <p:spTree>
      <p:nvGrpSpPr>
        <p:cNvPr id="1" name=""/>
        <p:cNvGrpSpPr/>
        <p:nvPr/>
      </p:nvGrpSpPr>
      <p:grpSpPr>
        <a:xfrm>
          <a:off x="0" y="0"/>
          <a:ext cx="0" cy="0"/>
          <a:chOff x="0" y="0"/>
          <a:chExt cx="0" cy="0"/>
        </a:xfrm>
      </p:grpSpPr>
      <p:sp>
        <p:nvSpPr>
          <p:cNvPr id="7" name="6 - Ελεύθερη σχεδίαση"/>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7 - Ελεύθερη σχεδίαση"/>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8 - Τίτλος"/>
          <p:cNvSpPr>
            <a:spLocks noGrp="1"/>
          </p:cNvSpPr>
          <p:nvPr>
            <p:ph type="ctrTitle" hasCustomPrompt="1"/>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l-GR" smtClean="0"/>
              <a:t>Kλικ για επεξεργασία του τίτλου</a:t>
            </a:r>
            <a:endParaRPr kumimoji="0" lang="en-US"/>
          </a:p>
        </p:txBody>
      </p:sp>
      <p:sp>
        <p:nvSpPr>
          <p:cNvPr id="17" name="16 - Υπότιτλος"/>
          <p:cNvSpPr>
            <a:spLocks noGrp="1"/>
          </p:cNvSpPr>
          <p:nvPr>
            <p:ph type="subTitle" idx="1" hasCustomPrompt="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Κάντε κλικ για να επεξεργαστείτε τον υπότιτλο του υποδείγματος</a:t>
            </a:r>
            <a:endParaRPr kumimoji="0" lang="en-US"/>
          </a:p>
        </p:txBody>
      </p:sp>
      <p:sp>
        <p:nvSpPr>
          <p:cNvPr id="30" name="29 - Θέση ημερομηνίας"/>
          <p:cNvSpPr>
            <a:spLocks noGrp="1"/>
          </p:cNvSpPr>
          <p:nvPr>
            <p:ph type="dt" sz="half" idx="10"/>
          </p:nvPr>
        </p:nvSpPr>
        <p:spPr/>
        <p:txBody>
          <a:bodyPr/>
          <a:lstStyle/>
          <a:p>
            <a:fld id="{9B06D8F9-FBA5-472B-AAFA-FE4567C41BE2}" type="datetimeFigureOut">
              <a:rPr lang="el-GR" smtClean="0"/>
            </a:fld>
            <a:endParaRPr lang="el-GR"/>
          </a:p>
        </p:txBody>
      </p:sp>
      <p:sp>
        <p:nvSpPr>
          <p:cNvPr id="19" name="18 - Θέση υποσέλιδου"/>
          <p:cNvSpPr>
            <a:spLocks noGrp="1"/>
          </p:cNvSpPr>
          <p:nvPr>
            <p:ph type="ftr" sz="quarter" idx="11"/>
          </p:nvPr>
        </p:nvSpPr>
        <p:spPr/>
        <p:txBody>
          <a:bodyPr/>
          <a:lstStyle/>
          <a:p>
            <a:endParaRPr lang="el-GR"/>
          </a:p>
        </p:txBody>
      </p:sp>
      <p:sp>
        <p:nvSpPr>
          <p:cNvPr id="27" name="26 - Θέση αριθμού διαφάνειας"/>
          <p:cNvSpPr>
            <a:spLocks noGrp="1"/>
          </p:cNvSpPr>
          <p:nvPr>
            <p:ph type="sldNum" sz="quarter" idx="12"/>
          </p:nvPr>
        </p:nvSpPr>
        <p:spPr/>
        <p:txBody>
          <a:bodyPr/>
          <a:lstStyle/>
          <a:p>
            <a:fld id="{3B046DDB-5627-4B58-A5AC-6EAEBCB6B083}" type="slidenum">
              <a:rPr lang="el-GR" smtClean="0"/>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hasCustomPrompt="1"/>
          </p:nvPr>
        </p:nvSpPr>
        <p:spPr/>
        <p:txBody>
          <a:bodyPr/>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hasCustomPrompt="1"/>
          </p:nvPr>
        </p:nvSpPr>
        <p:spPr/>
        <p:txBody>
          <a:bodyPr vert="eaVert"/>
          <a:lstStyle/>
          <a:p>
            <a:pPr lvl="0" eaLnBrk="1" latinLnBrk="0" hangingPunct="1"/>
            <a:r>
              <a:rPr lang="el-GR" smtClean="0"/>
              <a:t>Kλικ για επεξεργασία των στυλ του υποδείγματος</a:t>
            </a:r>
            <a:endParaRPr lang="el-GR" smtClean="0"/>
          </a:p>
          <a:p>
            <a:pPr lvl="1" eaLnBrk="1" latinLnBrk="0" hangingPunct="1"/>
            <a:r>
              <a:rPr lang="el-GR" smtClean="0"/>
              <a:t>Δεύτερου επιπέδου</a:t>
            </a:r>
            <a:endParaRPr lang="el-GR" smtClean="0"/>
          </a:p>
          <a:p>
            <a:pPr lvl="2" eaLnBrk="1" latinLnBrk="0" hangingPunct="1"/>
            <a:r>
              <a:rPr lang="el-GR" smtClean="0"/>
              <a:t>Τρίτου επιπέδου</a:t>
            </a:r>
            <a:endParaRPr lang="el-GR" smtClean="0"/>
          </a:p>
          <a:p>
            <a:pPr lvl="3" eaLnBrk="1" latinLnBrk="0" hangingPunct="1"/>
            <a:r>
              <a:rPr lang="el-GR" smtClean="0"/>
              <a:t>Τέταρτου επιπέδου</a:t>
            </a:r>
            <a:endParaRPr lang="el-GR" smtClean="0"/>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9B06D8F9-FBA5-472B-AAFA-FE4567C41BE2}" type="datetimeFigureOut">
              <a:rPr lang="el-GR" smtClean="0"/>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3B046DDB-5627-4B58-A5AC-6EAEBCB6B083}" type="slidenum">
              <a:rPr lang="el-GR" smtClean="0"/>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hasCustomPrompt="1"/>
          </p:nvPr>
        </p:nvSpPr>
        <p:spPr>
          <a:xfrm>
            <a:off x="6629400" y="274638"/>
            <a:ext cx="2057400" cy="5851525"/>
          </a:xfrm>
        </p:spPr>
        <p:txBody>
          <a:bodyPr vert="eaVer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hasCustomPrompt="1"/>
          </p:nvPr>
        </p:nvSpPr>
        <p:spPr>
          <a:xfrm>
            <a:off x="457200" y="274638"/>
            <a:ext cx="6019800" cy="5851525"/>
          </a:xfrm>
        </p:spPr>
        <p:txBody>
          <a:bodyPr vert="eaVert"/>
          <a:lstStyle/>
          <a:p>
            <a:pPr lvl="0" eaLnBrk="1" latinLnBrk="0" hangingPunct="1"/>
            <a:r>
              <a:rPr lang="el-GR" smtClean="0"/>
              <a:t>Kλικ για επεξεργασία των στυλ του υποδείγματος</a:t>
            </a:r>
            <a:endParaRPr lang="el-GR" smtClean="0"/>
          </a:p>
          <a:p>
            <a:pPr lvl="1" eaLnBrk="1" latinLnBrk="0" hangingPunct="1"/>
            <a:r>
              <a:rPr lang="el-GR" smtClean="0"/>
              <a:t>Δεύτερου επιπέδου</a:t>
            </a:r>
            <a:endParaRPr lang="el-GR" smtClean="0"/>
          </a:p>
          <a:p>
            <a:pPr lvl="2" eaLnBrk="1" latinLnBrk="0" hangingPunct="1"/>
            <a:r>
              <a:rPr lang="el-GR" smtClean="0"/>
              <a:t>Τρίτου επιπέδου</a:t>
            </a:r>
            <a:endParaRPr lang="el-GR" smtClean="0"/>
          </a:p>
          <a:p>
            <a:pPr lvl="3" eaLnBrk="1" latinLnBrk="0" hangingPunct="1"/>
            <a:r>
              <a:rPr lang="el-GR" smtClean="0"/>
              <a:t>Τέταρτου επιπέδου</a:t>
            </a:r>
            <a:endParaRPr lang="el-GR" smtClean="0"/>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9B06D8F9-FBA5-472B-AAFA-FE4567C41BE2}" type="datetimeFigureOut">
              <a:rPr lang="el-GR" smtClean="0"/>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3B046DDB-5627-4B58-A5AC-6EAEBCB6B083}" type="slidenum">
              <a:rPr lang="el-GR" smtClean="0"/>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hasCustomPrompt="1"/>
          </p:nvPr>
        </p:nvSpPr>
        <p:spPr/>
        <p:txBody>
          <a:bodyPr/>
          <a:lstStyle>
            <a:lvl1pPr algn="l">
              <a:defRPr/>
            </a:lvl1pPr>
          </a:lstStyle>
          <a:p>
            <a:r>
              <a:rPr kumimoji="0" lang="el-GR" smtClean="0"/>
              <a:t>Kλικ για επεξεργασία του τίτλου</a:t>
            </a:r>
            <a:endParaRPr kumimoji="0" lang="en-US"/>
          </a:p>
        </p:txBody>
      </p:sp>
      <p:sp>
        <p:nvSpPr>
          <p:cNvPr id="3" name="2 - Θέση περιεχομένου"/>
          <p:cNvSpPr>
            <a:spLocks noGrp="1"/>
          </p:cNvSpPr>
          <p:nvPr>
            <p:ph idx="1" hasCustomPrompt="1"/>
          </p:nvPr>
        </p:nvSpPr>
        <p:spPr/>
        <p:txBody>
          <a:bodyPr/>
          <a:lstStyle/>
          <a:p>
            <a:pPr lvl="0" eaLnBrk="1" latinLnBrk="0" hangingPunct="1"/>
            <a:r>
              <a:rPr lang="el-GR" smtClean="0"/>
              <a:t>Kλικ για επεξεργασία των στυλ του υποδείγματος</a:t>
            </a:r>
            <a:endParaRPr lang="el-GR" smtClean="0"/>
          </a:p>
          <a:p>
            <a:pPr lvl="1" eaLnBrk="1" latinLnBrk="0" hangingPunct="1"/>
            <a:r>
              <a:rPr lang="el-GR" smtClean="0"/>
              <a:t>Δεύτερου επιπέδου</a:t>
            </a:r>
            <a:endParaRPr lang="el-GR" smtClean="0"/>
          </a:p>
          <a:p>
            <a:pPr lvl="2" eaLnBrk="1" latinLnBrk="0" hangingPunct="1"/>
            <a:r>
              <a:rPr lang="el-GR" smtClean="0"/>
              <a:t>Τρίτου επιπέδου</a:t>
            </a:r>
            <a:endParaRPr lang="el-GR" smtClean="0"/>
          </a:p>
          <a:p>
            <a:pPr lvl="3" eaLnBrk="1" latinLnBrk="0" hangingPunct="1"/>
            <a:r>
              <a:rPr lang="el-GR" smtClean="0"/>
              <a:t>Τέταρτου επιπέδου</a:t>
            </a:r>
            <a:endParaRPr lang="el-GR" smtClean="0"/>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9B06D8F9-FBA5-472B-AAFA-FE4567C41BE2}" type="datetimeFigureOut">
              <a:rPr lang="el-GR" smtClean="0"/>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3B046DDB-5627-4B58-A5AC-6EAEBCB6B083}" type="slidenum">
              <a:rPr lang="el-GR" smtClean="0"/>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showMasterSp="0">
  <p:cSld name="Κεφαλίδα ενότητας">
    <p:bg>
      <p:bgRef idx="1002">
        <a:schemeClr val="bg2"/>
      </p:bgRef>
    </p:bg>
    <p:spTree>
      <p:nvGrpSpPr>
        <p:cNvPr id="1" name=""/>
        <p:cNvGrpSpPr/>
        <p:nvPr/>
      </p:nvGrpSpPr>
      <p:grpSpPr>
        <a:xfrm>
          <a:off x="0" y="0"/>
          <a:ext cx="0" cy="0"/>
          <a:chOff x="0" y="0"/>
          <a:chExt cx="0" cy="0"/>
        </a:xfrm>
      </p:grpSpPr>
      <p:sp>
        <p:nvSpPr>
          <p:cNvPr id="7" name="6 - Ελεύθερη σχεδίαση"/>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8 - Ελεύθερη σχεδίαση"/>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1 - Τίτλος"/>
          <p:cNvSpPr>
            <a:spLocks noGrp="1"/>
          </p:cNvSpPr>
          <p:nvPr>
            <p:ph type="title" hasCustomPrompt="1"/>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hasCustomPrompt="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Kλικ για επεξεργασία των στυλ του υποδείγματος</a:t>
            </a:r>
            <a:endParaRPr kumimoji="0" lang="el-GR" smtClean="0"/>
          </a:p>
        </p:txBody>
      </p:sp>
      <p:sp>
        <p:nvSpPr>
          <p:cNvPr id="4" name="3 - Θέση ημερομηνίας"/>
          <p:cNvSpPr>
            <a:spLocks noGrp="1"/>
          </p:cNvSpPr>
          <p:nvPr>
            <p:ph type="dt" sz="half" idx="10"/>
          </p:nvPr>
        </p:nvSpPr>
        <p:spPr/>
        <p:txBody>
          <a:bodyPr/>
          <a:lstStyle/>
          <a:p>
            <a:fld id="{9B06D8F9-FBA5-472B-AAFA-FE4567C41BE2}" type="datetimeFigureOut">
              <a:rPr lang="el-GR" smtClean="0"/>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3B046DDB-5627-4B58-A5AC-6EAEBCB6B083}" type="slidenum">
              <a:rPr lang="el-GR" smtClean="0"/>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hasCustomPrompt="1"/>
          </p:nvPr>
        </p:nvSpPr>
        <p:spPr>
          <a:xfrm>
            <a:off x="457200" y="274638"/>
            <a:ext cx="7467600" cy="1143000"/>
          </a:xfrm>
        </p:spPr>
        <p:txBody>
          <a:bodyPr/>
          <a:lstStyle/>
          <a:p>
            <a:r>
              <a:rPr kumimoji="0" lang="el-GR" smtClean="0"/>
              <a:t>Kλικ για επεξεργασία του τίτλου</a:t>
            </a:r>
            <a:endParaRPr kumimoji="0" lang="en-US"/>
          </a:p>
        </p:txBody>
      </p:sp>
      <p:sp>
        <p:nvSpPr>
          <p:cNvPr id="3" name="2 - Θέση περιεχομένου"/>
          <p:cNvSpPr>
            <a:spLocks noGrp="1"/>
          </p:cNvSpPr>
          <p:nvPr>
            <p:ph sz="half" idx="1" hasCustomPrompt="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l-GR" smtClean="0"/>
              <a:t>Kλικ για επεξεργασία των στυλ του υποδείγματος</a:t>
            </a:r>
            <a:endParaRPr lang="el-GR" smtClean="0"/>
          </a:p>
          <a:p>
            <a:pPr lvl="1" eaLnBrk="1" latinLnBrk="0" hangingPunct="1"/>
            <a:r>
              <a:rPr lang="el-GR" smtClean="0"/>
              <a:t>Δεύτερου επιπέδου</a:t>
            </a:r>
            <a:endParaRPr lang="el-GR" smtClean="0"/>
          </a:p>
          <a:p>
            <a:pPr lvl="2" eaLnBrk="1" latinLnBrk="0" hangingPunct="1"/>
            <a:r>
              <a:rPr lang="el-GR" smtClean="0"/>
              <a:t>Τρίτου επιπέδου</a:t>
            </a:r>
            <a:endParaRPr lang="el-GR" smtClean="0"/>
          </a:p>
          <a:p>
            <a:pPr lvl="3" eaLnBrk="1" latinLnBrk="0" hangingPunct="1"/>
            <a:r>
              <a:rPr lang="el-GR" smtClean="0"/>
              <a:t>Τέταρτου επιπέδου</a:t>
            </a:r>
            <a:endParaRPr lang="el-GR" smtClean="0"/>
          </a:p>
          <a:p>
            <a:pPr lvl="4" eaLnBrk="1" latinLnBrk="0" hangingPunct="1"/>
            <a:r>
              <a:rPr lang="el-GR" smtClean="0"/>
              <a:t>Πέμπτου επιπέδου</a:t>
            </a:r>
            <a:endParaRPr kumimoji="0" lang="en-US"/>
          </a:p>
        </p:txBody>
      </p:sp>
      <p:sp>
        <p:nvSpPr>
          <p:cNvPr id="4" name="3 - Θέση περιεχομένου"/>
          <p:cNvSpPr>
            <a:spLocks noGrp="1"/>
          </p:cNvSpPr>
          <p:nvPr>
            <p:ph sz="half" idx="2" hasCustomPrompt="1"/>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l-GR" smtClean="0"/>
              <a:t>Kλικ για επεξεργασία των στυλ του υποδείγματος</a:t>
            </a:r>
            <a:endParaRPr lang="el-GR" smtClean="0"/>
          </a:p>
          <a:p>
            <a:pPr lvl="1" eaLnBrk="1" latinLnBrk="0" hangingPunct="1"/>
            <a:r>
              <a:rPr lang="el-GR" smtClean="0"/>
              <a:t>Δεύτερου επιπέδου</a:t>
            </a:r>
            <a:endParaRPr lang="el-GR" smtClean="0"/>
          </a:p>
          <a:p>
            <a:pPr lvl="2" eaLnBrk="1" latinLnBrk="0" hangingPunct="1"/>
            <a:r>
              <a:rPr lang="el-GR" smtClean="0"/>
              <a:t>Τρίτου επιπέδου</a:t>
            </a:r>
            <a:endParaRPr lang="el-GR" smtClean="0"/>
          </a:p>
          <a:p>
            <a:pPr lvl="3" eaLnBrk="1" latinLnBrk="0" hangingPunct="1"/>
            <a:r>
              <a:rPr lang="el-GR" smtClean="0"/>
              <a:t>Τέταρτου επιπέδου</a:t>
            </a:r>
            <a:endParaRPr lang="el-GR" smtClean="0"/>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p>
            <a:fld id="{9B06D8F9-FBA5-472B-AAFA-FE4567C41BE2}" type="datetimeFigureOut">
              <a:rPr lang="el-GR" smtClean="0"/>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3B046DDB-5627-4B58-A5AC-6EAEBCB6B083}" type="slidenum">
              <a:rPr lang="el-GR" smtClean="0"/>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showMasterSp="0">
  <p:cSld name="Σύγκριση">
    <p:spTree>
      <p:nvGrpSpPr>
        <p:cNvPr id="1" name=""/>
        <p:cNvGrpSpPr/>
        <p:nvPr/>
      </p:nvGrpSpPr>
      <p:grpSpPr>
        <a:xfrm>
          <a:off x="0" y="0"/>
          <a:ext cx="0" cy="0"/>
          <a:chOff x="0" y="0"/>
          <a:chExt cx="0" cy="0"/>
        </a:xfrm>
      </p:grpSpPr>
      <p:sp>
        <p:nvSpPr>
          <p:cNvPr id="2" name="1 - Τίτλος"/>
          <p:cNvSpPr>
            <a:spLocks noGrp="1"/>
          </p:cNvSpPr>
          <p:nvPr>
            <p:ph type="title" hasCustomPrompt="1"/>
          </p:nvPr>
        </p:nvSpPr>
        <p:spPr>
          <a:xfrm>
            <a:off x="457200" y="273050"/>
            <a:ext cx="8229600" cy="1143000"/>
          </a:xfrm>
        </p:spPr>
        <p:txBody>
          <a:bodyPr anchor="ctr"/>
          <a:lstStyle>
            <a:lvl1pPr>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hasCustomPrompt="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endParaRPr kumimoji="0" lang="el-GR" smtClean="0"/>
          </a:p>
        </p:txBody>
      </p:sp>
      <p:sp>
        <p:nvSpPr>
          <p:cNvPr id="4" name="3 - Θέση κειμένου"/>
          <p:cNvSpPr>
            <a:spLocks noGrp="1"/>
          </p:cNvSpPr>
          <p:nvPr>
            <p:ph type="body" sz="half" idx="3" hasCustomPrompt="1"/>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endParaRPr kumimoji="0" lang="el-GR" smtClean="0"/>
          </a:p>
        </p:txBody>
      </p:sp>
      <p:sp>
        <p:nvSpPr>
          <p:cNvPr id="5" name="4 - Θέση περιεχομένου"/>
          <p:cNvSpPr>
            <a:spLocks noGrp="1"/>
          </p:cNvSpPr>
          <p:nvPr>
            <p:ph sz="quarter" idx="2" hasCustomPrompt="1"/>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endParaRPr lang="el-GR" smtClean="0"/>
          </a:p>
          <a:p>
            <a:pPr lvl="1" eaLnBrk="1" latinLnBrk="0" hangingPunct="1"/>
            <a:r>
              <a:rPr lang="el-GR" smtClean="0"/>
              <a:t>Δεύτερου επιπέδου</a:t>
            </a:r>
            <a:endParaRPr lang="el-GR" smtClean="0"/>
          </a:p>
          <a:p>
            <a:pPr lvl="2" eaLnBrk="1" latinLnBrk="0" hangingPunct="1"/>
            <a:r>
              <a:rPr lang="el-GR" smtClean="0"/>
              <a:t>Τρίτου επιπέδου</a:t>
            </a:r>
            <a:endParaRPr lang="el-GR" smtClean="0"/>
          </a:p>
          <a:p>
            <a:pPr lvl="3" eaLnBrk="1" latinLnBrk="0" hangingPunct="1"/>
            <a:r>
              <a:rPr lang="el-GR" smtClean="0"/>
              <a:t>Τέταρτου επιπέδου</a:t>
            </a:r>
            <a:endParaRPr lang="el-GR" smtClean="0"/>
          </a:p>
          <a:p>
            <a:pPr lvl="4" eaLnBrk="1" latinLnBrk="0" hangingPunct="1"/>
            <a:r>
              <a:rPr lang="el-GR" smtClean="0"/>
              <a:t>Πέμπτου επιπέδου</a:t>
            </a:r>
            <a:endParaRPr kumimoji="0" lang="en-US"/>
          </a:p>
        </p:txBody>
      </p:sp>
      <p:sp>
        <p:nvSpPr>
          <p:cNvPr id="6" name="5 - Θέση περιεχομένου"/>
          <p:cNvSpPr>
            <a:spLocks noGrp="1"/>
          </p:cNvSpPr>
          <p:nvPr>
            <p:ph sz="quarter" idx="4" hasCustomPrompt="1"/>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endParaRPr lang="el-GR" smtClean="0"/>
          </a:p>
          <a:p>
            <a:pPr lvl="1" eaLnBrk="1" latinLnBrk="0" hangingPunct="1"/>
            <a:r>
              <a:rPr lang="el-GR" smtClean="0"/>
              <a:t>Δεύτερου επιπέδου</a:t>
            </a:r>
            <a:endParaRPr lang="el-GR" smtClean="0"/>
          </a:p>
          <a:p>
            <a:pPr lvl="2" eaLnBrk="1" latinLnBrk="0" hangingPunct="1"/>
            <a:r>
              <a:rPr lang="el-GR" smtClean="0"/>
              <a:t>Τρίτου επιπέδου</a:t>
            </a:r>
            <a:endParaRPr lang="el-GR" smtClean="0"/>
          </a:p>
          <a:p>
            <a:pPr lvl="3" eaLnBrk="1" latinLnBrk="0" hangingPunct="1"/>
            <a:r>
              <a:rPr lang="el-GR" smtClean="0"/>
              <a:t>Τέταρτου επιπέδου</a:t>
            </a:r>
            <a:endParaRPr lang="el-GR" smtClean="0"/>
          </a:p>
          <a:p>
            <a:pPr lvl="4" eaLnBrk="1" latinLnBrk="0" hangingPunct="1"/>
            <a:r>
              <a:rPr lang="el-GR" smtClean="0"/>
              <a:t>Πέμπτου επιπέδου</a:t>
            </a:r>
            <a:endParaRPr kumimoji="0" lang="en-US"/>
          </a:p>
        </p:txBody>
      </p:sp>
      <p:sp>
        <p:nvSpPr>
          <p:cNvPr id="7" name="6 - Θέση ημερομηνίας"/>
          <p:cNvSpPr>
            <a:spLocks noGrp="1"/>
          </p:cNvSpPr>
          <p:nvPr>
            <p:ph type="dt" sz="half" idx="10"/>
          </p:nvPr>
        </p:nvSpPr>
        <p:spPr/>
        <p:txBody>
          <a:bodyPr/>
          <a:lstStyle/>
          <a:p>
            <a:fld id="{9B06D8F9-FBA5-472B-AAFA-FE4567C41BE2}" type="datetimeFigureOut">
              <a:rPr lang="el-GR" smtClean="0"/>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3B046DDB-5627-4B58-A5AC-6EAEBCB6B083}" type="slidenum">
              <a:rPr lang="el-GR" smtClean="0"/>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hasCustomPrompt="1"/>
          </p:nvPr>
        </p:nvSpPr>
        <p:spPr>
          <a:xfrm>
            <a:off x="457200" y="274320"/>
            <a:ext cx="7470648" cy="1143000"/>
          </a:xfrm>
        </p:spPr>
        <p:txBody>
          <a:bodyPr anchor="ctr"/>
          <a:lstStyle>
            <a:lvl1pPr algn="l">
              <a:defRPr sz="4600"/>
            </a:lvl1pPr>
          </a:lstStyle>
          <a:p>
            <a:r>
              <a:rPr kumimoji="0" lang="el-GR" smtClean="0"/>
              <a:t>Kλικ για επεξεργασία του τίτλου</a:t>
            </a:r>
            <a:endParaRPr kumimoji="0" lang="en-US"/>
          </a:p>
        </p:txBody>
      </p:sp>
      <p:sp>
        <p:nvSpPr>
          <p:cNvPr id="7" name="6 - Θέση ημερομηνίας"/>
          <p:cNvSpPr>
            <a:spLocks noGrp="1"/>
          </p:cNvSpPr>
          <p:nvPr>
            <p:ph type="dt" sz="half" idx="10"/>
          </p:nvPr>
        </p:nvSpPr>
        <p:spPr/>
        <p:txBody>
          <a:bodyPr/>
          <a:lstStyle/>
          <a:p>
            <a:fld id="{9B06D8F9-FBA5-472B-AAFA-FE4567C41BE2}" type="datetimeFigureOut">
              <a:rPr lang="el-GR" smtClean="0"/>
            </a:fld>
            <a:endParaRPr lang="el-GR"/>
          </a:p>
        </p:txBody>
      </p:sp>
      <p:sp>
        <p:nvSpPr>
          <p:cNvPr id="8" name="7 - Θέση αριθμού διαφάνειας"/>
          <p:cNvSpPr>
            <a:spLocks noGrp="1"/>
          </p:cNvSpPr>
          <p:nvPr>
            <p:ph type="sldNum" sz="quarter" idx="11"/>
          </p:nvPr>
        </p:nvSpPr>
        <p:spPr/>
        <p:txBody>
          <a:bodyPr/>
          <a:lstStyle/>
          <a:p>
            <a:fld id="{3B046DDB-5627-4B58-A5AC-6EAEBCB6B083}" type="slidenum">
              <a:rPr lang="el-GR" smtClean="0"/>
            </a:fld>
            <a:endParaRPr lang="el-GR"/>
          </a:p>
        </p:txBody>
      </p:sp>
      <p:sp>
        <p:nvSpPr>
          <p:cNvPr id="9" name="8 - Θέση υποσέλιδου"/>
          <p:cNvSpPr>
            <a:spLocks noGrp="1"/>
          </p:cNvSpPr>
          <p:nvPr>
            <p:ph type="ftr" sz="quarter" idx="12"/>
          </p:nvPr>
        </p:nvSpPr>
        <p:spPr/>
        <p:txBody>
          <a:bodyPr/>
          <a:lstStyle/>
          <a:p>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9B06D8F9-FBA5-472B-AAFA-FE4567C41BE2}" type="datetimeFigureOut">
              <a:rPr lang="el-GR" smtClean="0"/>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3B046DDB-5627-4B58-A5AC-6EAEBCB6B083}" type="slidenum">
              <a:rPr lang="el-GR" smtClean="0"/>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hasCustomPrompt="1"/>
          </p:nvPr>
        </p:nvSpPr>
        <p:spPr>
          <a:xfrm>
            <a:off x="457200" y="1185528"/>
            <a:ext cx="3200400" cy="730250"/>
          </a:xfrm>
        </p:spPr>
        <p:txBody>
          <a:bodyPr tIns="0" bIns="0" anchor="t"/>
          <a:lstStyle>
            <a:lvl1pPr algn="l">
              <a:buNone/>
              <a:defRPr sz="1800" b="1">
                <a:solidFill>
                  <a:schemeClr val="accent1"/>
                </a:solidFill>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2" hasCustomPrompt="1"/>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el-GR" smtClean="0"/>
              <a:t>Kλικ για επεξεργασία των στυλ του υποδείγματος</a:t>
            </a:r>
            <a:endParaRPr kumimoji="0" lang="el-GR" smtClean="0"/>
          </a:p>
        </p:txBody>
      </p:sp>
      <p:sp>
        <p:nvSpPr>
          <p:cNvPr id="4" name="3 - Θέση περιεχομένου"/>
          <p:cNvSpPr>
            <a:spLocks noGrp="1"/>
          </p:cNvSpPr>
          <p:nvPr>
            <p:ph sz="half" idx="1" hasCustomPrompt="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el-GR" smtClean="0"/>
              <a:t>Kλικ για επεξεργασία των στυλ του υποδείγματος</a:t>
            </a:r>
            <a:endParaRPr lang="el-GR" smtClean="0"/>
          </a:p>
          <a:p>
            <a:pPr lvl="1" eaLnBrk="1" latinLnBrk="0" hangingPunct="1"/>
            <a:r>
              <a:rPr lang="el-GR" smtClean="0"/>
              <a:t>Δεύτερου επιπέδου</a:t>
            </a:r>
            <a:endParaRPr lang="el-GR" smtClean="0"/>
          </a:p>
          <a:p>
            <a:pPr lvl="2" eaLnBrk="1" latinLnBrk="0" hangingPunct="1"/>
            <a:r>
              <a:rPr lang="el-GR" smtClean="0"/>
              <a:t>Τρίτου επιπέδου</a:t>
            </a:r>
            <a:endParaRPr lang="el-GR" smtClean="0"/>
          </a:p>
          <a:p>
            <a:pPr lvl="3" eaLnBrk="1" latinLnBrk="0" hangingPunct="1"/>
            <a:r>
              <a:rPr lang="el-GR" smtClean="0"/>
              <a:t>Τέταρτου επιπέδου</a:t>
            </a:r>
            <a:endParaRPr lang="el-GR" smtClean="0"/>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p>
            <a:fld id="{9B06D8F9-FBA5-472B-AAFA-FE4567C41BE2}" type="datetimeFigureOut">
              <a:rPr lang="el-GR" smtClean="0"/>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a:xfrm>
            <a:off x="8156448" y="6422064"/>
            <a:ext cx="762000" cy="365125"/>
          </a:xfrm>
        </p:spPr>
        <p:txBody>
          <a:bodyPr/>
          <a:lstStyle/>
          <a:p>
            <a:fld id="{3B046DDB-5627-4B58-A5AC-6EAEBCB6B083}" type="slidenum">
              <a:rPr lang="el-GR" smtClean="0"/>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showMasterSp="0">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hasCustomPrompt="1"/>
          </p:nvPr>
        </p:nvSpPr>
        <p:spPr>
          <a:xfrm>
            <a:off x="5556732" y="1705709"/>
            <a:ext cx="3053868" cy="1253808"/>
          </a:xfrm>
        </p:spPr>
        <p:txBody>
          <a:bodyPr anchor="b"/>
          <a:lstStyle>
            <a:lvl1pPr algn="l">
              <a:buNone/>
              <a:defRPr sz="2200" b="1">
                <a:solidFill>
                  <a:schemeClr val="accent1"/>
                </a:solidFill>
              </a:defRPr>
            </a:lvl1pPr>
          </a:lstStyle>
          <a:p>
            <a:r>
              <a:rPr kumimoji="0" lang="el-GR" smtClean="0"/>
              <a:t>Kλικ για επεξεργασία του τίτλου</a:t>
            </a:r>
            <a:endParaRPr kumimoji="0" lang="en-US"/>
          </a:p>
        </p:txBody>
      </p:sp>
      <p:sp>
        <p:nvSpPr>
          <p:cNvPr id="3" name="2 - Θέση εικόνας"/>
          <p:cNvSpPr>
            <a:spLocks noGrp="1"/>
          </p:cNvSpPr>
          <p:nvPr>
            <p:ph type="pic" idx="1" hasCustomPrompt="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el-GR" smtClean="0"/>
              <a:t>Κάντε κλικ στο εικονίδιο για να προσθέσετε μια εικόνα</a:t>
            </a:r>
            <a:endParaRPr kumimoji="0" lang="en-US" dirty="0"/>
          </a:p>
        </p:txBody>
      </p:sp>
      <p:sp>
        <p:nvSpPr>
          <p:cNvPr id="4" name="3 - Θέση κειμένου"/>
          <p:cNvSpPr>
            <a:spLocks noGrp="1"/>
          </p:cNvSpPr>
          <p:nvPr>
            <p:ph type="body" sz="half" idx="2" hasCustomPrompt="1"/>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l-GR" smtClean="0"/>
              <a:t>Kλικ για επεξεργασία των στυλ του υποδείγματος</a:t>
            </a:r>
            <a:endParaRPr kumimoji="0" lang="el-GR" smtClean="0"/>
          </a:p>
        </p:txBody>
      </p:sp>
      <p:sp>
        <p:nvSpPr>
          <p:cNvPr id="5" name="4 - Θέση ημερομηνίας"/>
          <p:cNvSpPr>
            <a:spLocks noGrp="1"/>
          </p:cNvSpPr>
          <p:nvPr>
            <p:ph type="dt" sz="half" idx="10"/>
          </p:nvPr>
        </p:nvSpPr>
        <p:spPr>
          <a:xfrm>
            <a:off x="457200" y="6422064"/>
            <a:ext cx="2133600" cy="365125"/>
          </a:xfrm>
        </p:spPr>
        <p:txBody>
          <a:bodyPr/>
          <a:lstStyle/>
          <a:p>
            <a:fld id="{9B06D8F9-FBA5-472B-AAFA-FE4567C41BE2}" type="datetimeFigureOut">
              <a:rPr lang="el-GR" smtClean="0"/>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3B046DDB-5627-4B58-A5AC-6EAEBCB6B083}" type="slidenum">
              <a:rPr lang="el-GR" smtClean="0"/>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11 - Ελεύθερη σχεδίαση"/>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15 - Ελεύθερη σχεδίαση"/>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8 - Θέση τίτλου"/>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el-GR" smtClean="0"/>
              <a:t>Kλικ για επεξεργασία του τίτλου</a:t>
            </a:r>
            <a:endParaRPr kumimoji="0" lang="en-US"/>
          </a:p>
        </p:txBody>
      </p:sp>
      <p:sp>
        <p:nvSpPr>
          <p:cNvPr id="30" name="29 - Θέση κειμένου"/>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el-GR" smtClean="0"/>
              <a:t>Kλικ για επεξεργασία των στυλ του υποδείγματος</a:t>
            </a:r>
            <a:endParaRPr kumimoji="0" lang="el-GR" smtClean="0"/>
          </a:p>
          <a:p>
            <a:pPr lvl="1" eaLnBrk="1" latinLnBrk="0" hangingPunct="1"/>
            <a:r>
              <a:rPr kumimoji="0" lang="el-GR" smtClean="0"/>
              <a:t>Δεύτερου επιπέδου</a:t>
            </a:r>
            <a:endParaRPr kumimoji="0" lang="el-GR" smtClean="0"/>
          </a:p>
          <a:p>
            <a:pPr lvl="2" eaLnBrk="1" latinLnBrk="0" hangingPunct="1"/>
            <a:r>
              <a:rPr kumimoji="0" lang="el-GR" smtClean="0"/>
              <a:t>Τρίτου επιπέδου</a:t>
            </a:r>
            <a:endParaRPr kumimoji="0" lang="el-GR" smtClean="0"/>
          </a:p>
          <a:p>
            <a:pPr lvl="3" eaLnBrk="1" latinLnBrk="0" hangingPunct="1"/>
            <a:r>
              <a:rPr kumimoji="0" lang="el-GR" smtClean="0"/>
              <a:t>Τέταρτου επιπέδου</a:t>
            </a:r>
            <a:endParaRPr kumimoji="0" lang="el-GR" smtClean="0"/>
          </a:p>
          <a:p>
            <a:pPr lvl="4" eaLnBrk="1" latinLnBrk="0" hangingPunct="1"/>
            <a:r>
              <a:rPr kumimoji="0" lang="el-GR" smtClean="0"/>
              <a:t>Πέμπτου επιπέδου</a:t>
            </a:r>
            <a:endParaRPr kumimoji="0" lang="en-US"/>
          </a:p>
        </p:txBody>
      </p:sp>
      <p:sp>
        <p:nvSpPr>
          <p:cNvPr id="10" name="9 - Θέση ημερομηνίας"/>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9B06D8F9-FBA5-472B-AAFA-FE4567C41BE2}" type="datetimeFigureOut">
              <a:rPr lang="el-GR" smtClean="0"/>
            </a:fld>
            <a:endParaRPr lang="el-GR"/>
          </a:p>
        </p:txBody>
      </p:sp>
      <p:sp>
        <p:nvSpPr>
          <p:cNvPr id="22" name="21 - Θέση υποσέλιδου"/>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el-GR"/>
          </a:p>
        </p:txBody>
      </p:sp>
      <p:sp>
        <p:nvSpPr>
          <p:cNvPr id="18" name="17 - Θέση αριθμού διαφάνειας"/>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3B046DDB-5627-4B58-A5AC-6EAEBCB6B083}" type="slidenum">
              <a:rPr lang="el-GR" smtClean="0"/>
            </a:fld>
            <a:endParaRPr lang="el-GR"/>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370" indent="-384175" algn="l" rtl="0" eaLnBrk="1" latinLnBrk="0" hangingPunct="1">
        <a:spcBef>
          <a:spcPct val="20000"/>
        </a:spcBef>
        <a:buClr>
          <a:schemeClr val="accent1"/>
        </a:buClr>
        <a:buSzPct val="80000"/>
        <a:buFont typeface="Wingdings 2" panose="05020102010507070707"/>
        <a:buChar char=""/>
        <a:defRPr kumimoji="0" sz="3000" kern="1200">
          <a:solidFill>
            <a:schemeClr val="tx1"/>
          </a:solidFill>
          <a:latin typeface="+mn-lt"/>
          <a:ea typeface="+mn-ea"/>
          <a:cs typeface="+mn-cs"/>
        </a:defRPr>
      </a:lvl1pPr>
      <a:lvl2pPr marL="722630" indent="-274320" algn="l" rtl="0" eaLnBrk="1" latinLnBrk="0" hangingPunct="1">
        <a:spcBef>
          <a:spcPct val="20000"/>
        </a:spcBef>
        <a:buClr>
          <a:schemeClr val="accent1"/>
        </a:buClr>
        <a:buSzPct val="90000"/>
        <a:buFont typeface="Wingdings 2" panose="05020102010507070707"/>
        <a:buChar char=""/>
        <a:defRPr kumimoji="0" sz="2600" kern="1200">
          <a:solidFill>
            <a:schemeClr val="tx1"/>
          </a:solidFill>
          <a:latin typeface="+mn-lt"/>
          <a:ea typeface="+mn-ea"/>
          <a:cs typeface="+mn-cs"/>
        </a:defRPr>
      </a:lvl2pPr>
      <a:lvl3pPr marL="1005840" indent="-255905" algn="l" rtl="0" eaLnBrk="1" latinLnBrk="0" hangingPunct="1">
        <a:spcBef>
          <a:spcPct val="20000"/>
        </a:spcBef>
        <a:buClr>
          <a:schemeClr val="accent2"/>
        </a:buClr>
        <a:buSzPct val="85000"/>
        <a:buFont typeface="Arial" panose="020B0604020202020204"/>
        <a:buChar char="○"/>
        <a:defRPr kumimoji="0" sz="2400" kern="1200">
          <a:solidFill>
            <a:schemeClr val="tx1"/>
          </a:solidFill>
          <a:latin typeface="+mn-lt"/>
          <a:ea typeface="+mn-ea"/>
          <a:cs typeface="+mn-cs"/>
        </a:defRPr>
      </a:lvl3pPr>
      <a:lvl4pPr marL="1280160" indent="-237490" algn="l" rtl="0" eaLnBrk="1" latinLnBrk="0" hangingPunct="1">
        <a:spcBef>
          <a:spcPct val="20000"/>
        </a:spcBef>
        <a:buClr>
          <a:schemeClr val="accent3"/>
        </a:buClr>
        <a:buSzPct val="90000"/>
        <a:buFont typeface="Wingdings 2" panose="05020102010507070707"/>
        <a:buChar char=""/>
        <a:defRPr kumimoji="0" sz="2000" kern="1200">
          <a:solidFill>
            <a:schemeClr val="tx1"/>
          </a:solidFill>
          <a:latin typeface="+mn-lt"/>
          <a:ea typeface="+mn-ea"/>
          <a:cs typeface="+mn-cs"/>
        </a:defRPr>
      </a:lvl4pPr>
      <a:lvl5pPr marL="1490345" indent="-182880" algn="l" rtl="0" eaLnBrk="1" latinLnBrk="0" hangingPunct="1">
        <a:spcBef>
          <a:spcPct val="20000"/>
        </a:spcBef>
        <a:buClr>
          <a:schemeClr val="accent4"/>
        </a:buClr>
        <a:buSzPct val="100000"/>
        <a:buFont typeface="Arial" panose="020B0604020202020204"/>
        <a:buChar char="-"/>
        <a:defRPr kumimoji="0" sz="2000" kern="1200">
          <a:solidFill>
            <a:schemeClr val="tx1"/>
          </a:solidFill>
          <a:latin typeface="+mn-lt"/>
          <a:ea typeface="+mn-ea"/>
          <a:cs typeface="+mn-cs"/>
        </a:defRPr>
      </a:lvl5pPr>
      <a:lvl6pPr marL="1700530" indent="-182880" algn="l" rtl="0" eaLnBrk="1" latinLnBrk="0" hangingPunct="1">
        <a:spcBef>
          <a:spcPct val="20000"/>
        </a:spcBef>
        <a:buClr>
          <a:schemeClr val="accent5"/>
        </a:buClr>
        <a:buFont typeface="Arial" panose="020B0604020202020204"/>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panose="020B0604020202020204"/>
        <a:buChar char="•"/>
        <a:defRPr kumimoji="0" sz="1800" kern="1200" baseline="0">
          <a:solidFill>
            <a:schemeClr val="tx1"/>
          </a:solidFill>
          <a:latin typeface="+mn-lt"/>
          <a:ea typeface="+mn-ea"/>
          <a:cs typeface="+mn-cs"/>
        </a:defRPr>
      </a:lvl7pPr>
      <a:lvl8pPr marL="2139950" indent="-182880" algn="l" rtl="0" eaLnBrk="1" latinLnBrk="0" hangingPunct="1">
        <a:spcBef>
          <a:spcPct val="20000"/>
        </a:spcBef>
        <a:buClr>
          <a:schemeClr val="accent6"/>
        </a:buClr>
        <a:buFont typeface="Arial" panose="020B0604020202020204"/>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panose="020B0604020202020204"/>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4" Type="http://schemas.openxmlformats.org/officeDocument/2006/relationships/slideLayout" Target="../slideLayouts/slideLayout2.xml"/><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image" Target="../media/image1.jpe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hyperlink" Target="https://el.wikipedia.org/wiki/%CE%91%CF%80%CF%8C%CF%83%CF%84%CE%BF%CE%BB%CE%BF%CF%82_%CE%A0%CE%B1%CF%8D%CE%BB%CE%BF%CF%82"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4.jpeg"/></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9" Type="http://schemas.openxmlformats.org/officeDocument/2006/relationships/hyperlink" Target="https://el.wikipedia.org/wiki/%CE%9A%CE%B1%CE%B2%CE%AC%CE%BB%CE%B1" TargetMode="External"/><Relationship Id="rId8" Type="http://schemas.openxmlformats.org/officeDocument/2006/relationships/hyperlink" Target="https://el.wikipedia.org/wiki/%CE%A0%CF%81%CE%BF%CF%83%CF%84%CE%AC%CF%84%CE%B7%CF%82_%CE%BA%CE%B1%CE%B9_%CF%80%CE%BF%CE%BB%CE%B9%CE%BF%CF%8D%CF%87%CE%BF%CF%82_%CE%AC%CE%B3%CE%B9%CE%BF%CF%82" TargetMode="External"/><Relationship Id="rId7" Type="http://schemas.openxmlformats.org/officeDocument/2006/relationships/hyperlink" Target="https://el.wikipedia.org/wiki/29_%CE%99%CE%BF%CF%85%CE%BD%CE%AF%CE%BF%CF%85" TargetMode="External"/><Relationship Id="rId6" Type="http://schemas.openxmlformats.org/officeDocument/2006/relationships/hyperlink" Target="https://el.wikipedia.org/wiki/%CE%95%CE%BF%CF%81%CF%84%CE%BF%CE%BB%CF%8C%CE%B3%CE%B9%CE%BF" TargetMode="External"/><Relationship Id="rId5" Type="http://schemas.openxmlformats.org/officeDocument/2006/relationships/hyperlink" Target="https://el.wikipedia.org/wiki/%CE%91%CF%81%CF%87%CE%B1%CE%AF%CE%B1_%CE%A1%CF%8E%CE%BC%CE%B7" TargetMode="External"/><Relationship Id="rId4" Type="http://schemas.openxmlformats.org/officeDocument/2006/relationships/hyperlink" Target="https://el.wikipedia.org/wiki/%CE%A1%CF%89%CE%BC%CE%B1%CF%8A%CE%BA%CE%AE_%CE%91%CF%85%CF%84%CE%BF%CE%BA%CF%81%CE%B1%CF%84%CE%BF%CF%81%CE%AF%CE%B1" TargetMode="External"/><Relationship Id="rId3" Type="http://schemas.openxmlformats.org/officeDocument/2006/relationships/hyperlink" Target="https://el.wikipedia.org/wiki/%CE%9A%CE%B9%CE%BB%CE%B9%CE%BA%CE%AF%CE%B1" TargetMode="External"/><Relationship Id="rId2" Type="http://schemas.openxmlformats.org/officeDocument/2006/relationships/hyperlink" Target="https://el.wikipedia.org/wiki/%CE%A4%CE%B1%CF%81%CF%83%CF%8C%CF%82" TargetMode="External"/><Relationship Id="rId13" Type="http://schemas.openxmlformats.org/officeDocument/2006/relationships/notesSlide" Target="../notesSlides/notesSlide1.xml"/><Relationship Id="rId12" Type="http://schemas.openxmlformats.org/officeDocument/2006/relationships/slideLayout" Target="../slideLayouts/slideLayout2.xml"/><Relationship Id="rId11" Type="http://schemas.openxmlformats.org/officeDocument/2006/relationships/hyperlink" Target="https://el.wikipedia.org/wiki/%CE%A1%CF%8E%CE%BC%CE%B7" TargetMode="External"/><Relationship Id="rId10" Type="http://schemas.openxmlformats.org/officeDocument/2006/relationships/hyperlink" Target="https://el.wikipedia.org/wiki/%CE%9A%CF%8C%CF%81%CE%B9%CE%BD%CE%B8%CE%BF%CF%82" TargetMode="External"/><Relationship Id="rId1" Type="http://schemas.openxmlformats.org/officeDocument/2006/relationships/hyperlink" Target="https://el.wikipedia.org/wiki/%CE%91%CF%80%CF%8C%CF%83%CF%84%CE%BF%CE%BB%CE%BF%CF%82"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hyperlink" Target="https://el.wikipedia.org/wiki/%CE%91%CF%80%CF%8C%CF%83%CF%84%CE%BF%CE%BB%CE%BF%CF%82_%CE%A0%CE%B1%CF%8D%CE%BB%CE%BF%CF%82" TargetMode="External"/><Relationship Id="rId1" Type="http://schemas.openxmlformats.org/officeDocument/2006/relationships/hyperlink" Target="https://www.sansimera.gr/biographies/856" TargetMode="Externa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p:txBody>
          <a:bodyPr/>
          <a:lstStyle/>
          <a:p>
            <a:r>
              <a:rPr lang="el-GR" dirty="0" smtClean="0"/>
              <a:t>ΑΠΟΣΤΟΛΟΣ ΠΑΥΛΟΣ</a:t>
            </a:r>
            <a:br>
              <a:rPr lang="el-GR" dirty="0" smtClean="0"/>
            </a:br>
            <a:endParaRPr lang="el-GR" dirty="0"/>
          </a:p>
        </p:txBody>
      </p:sp>
      <p:sp>
        <p:nvSpPr>
          <p:cNvPr id="3" name="2 - Υπότιτλος"/>
          <p:cNvSpPr>
            <a:spLocks noGrp="1"/>
          </p:cNvSpPr>
          <p:nvPr>
            <p:ph type="subTitle" idx="1"/>
          </p:nvPr>
        </p:nvSpPr>
        <p:spPr/>
        <p:txBody>
          <a:bodyPr>
            <a:normAutofit fontScale="77500" lnSpcReduction="20000"/>
          </a:bodyPr>
          <a:lstStyle/>
          <a:p>
            <a:r>
              <a:rPr lang="el-GR" dirty="0" smtClean="0"/>
              <a:t>ΕΡΓΑΣΙΑ ΘΡΗΣΚΕΥΤΙΚΩΝ</a:t>
            </a:r>
            <a:endParaRPr lang="el-GR" dirty="0" smtClean="0"/>
          </a:p>
          <a:p>
            <a:r>
              <a:rPr lang="el-GR" dirty="0" smtClean="0"/>
              <a:t>ΜΑΘΗΤΡΙΑ</a:t>
            </a:r>
            <a:endParaRPr lang="el-GR" dirty="0" smtClean="0"/>
          </a:p>
          <a:p>
            <a:r>
              <a:rPr lang="el-GR" dirty="0" smtClean="0"/>
              <a:t>ΚΥΡΙΑΚΙΔΟΥ ΠΟΛΥΞΕΝΗ</a:t>
            </a:r>
            <a:endParaRPr lang="el-GR" dirty="0" smtClean="0"/>
          </a:p>
          <a:p>
            <a:r>
              <a:rPr lang="el-GR" dirty="0" smtClean="0"/>
              <a:t>ΤΜΗΜΑ</a:t>
            </a:r>
            <a:endParaRPr lang="el-GR" dirty="0" smtClean="0"/>
          </a:p>
          <a:p>
            <a:r>
              <a:rPr lang="el-GR" dirty="0" smtClean="0"/>
              <a:t>Β2</a:t>
            </a:r>
            <a:endParaRPr lang="el-GR" dirty="0" smtClean="0"/>
          </a:p>
          <a:p>
            <a:r>
              <a:rPr lang="el-GR" dirty="0" smtClean="0"/>
              <a:t>ΕΤΟΣ</a:t>
            </a:r>
            <a:endParaRPr lang="el-GR" dirty="0" smtClean="0"/>
          </a:p>
          <a:p>
            <a:r>
              <a:rPr lang="el-GR" dirty="0" smtClean="0"/>
              <a:t>2022\2023</a:t>
            </a:r>
            <a:endParaRPr lang="el-GR" dirty="0" smtClean="0"/>
          </a:p>
          <a:p>
            <a:endParaRPr lang="el-G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ΕΙΚΟΝΕΣ</a:t>
            </a:r>
            <a:endParaRPr lang="el-GR" dirty="0"/>
          </a:p>
        </p:txBody>
      </p:sp>
      <p:pic>
        <p:nvPicPr>
          <p:cNvPr id="4" name="3 - Θέση περιεχομένου" descr="St._Paul,_by_El_Greco.jpg"/>
          <p:cNvPicPr>
            <a:picLocks noGrp="1" noChangeAspect="1"/>
          </p:cNvPicPr>
          <p:nvPr>
            <p:ph idx="1"/>
          </p:nvPr>
        </p:nvPicPr>
        <p:blipFill>
          <a:blip r:embed="rId1"/>
          <a:stretch>
            <a:fillRect/>
          </a:stretch>
        </p:blipFill>
        <p:spPr>
          <a:xfrm>
            <a:off x="500034" y="2071678"/>
            <a:ext cx="1703522" cy="2214578"/>
          </a:xfrm>
          <a:prstGeom prst="rect">
            <a:avLst/>
          </a:prstGeom>
          <a:solidFill>
            <a:srgbClr val="FFFFFF">
              <a:shade val="85000"/>
            </a:srgbClr>
          </a:solidFill>
          <a:ln w="88900" cap="sq">
            <a:solidFill>
              <a:srgbClr val="FFFFFF"/>
            </a:solidFill>
            <a:miter lim="800000"/>
            <a:headEnd/>
            <a:tailEnd/>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5" name="4 - Εικόνα" descr="300px-Η_ίαση_του_Ανανία.jpg"/>
          <p:cNvPicPr>
            <a:picLocks noChangeAspect="1"/>
          </p:cNvPicPr>
          <p:nvPr/>
        </p:nvPicPr>
        <p:blipFill>
          <a:blip r:embed="rId2"/>
          <a:stretch>
            <a:fillRect/>
          </a:stretch>
        </p:blipFill>
        <p:spPr>
          <a:xfrm>
            <a:off x="6929454" y="785794"/>
            <a:ext cx="1711781" cy="2156844"/>
          </a:xfrm>
          <a:prstGeom prst="rect">
            <a:avLst/>
          </a:prstGeom>
          <a:ln w="88900" cap="sq" cmpd="thickThin">
            <a:solidFill>
              <a:srgbClr val="000000"/>
            </a:solidFill>
            <a:prstDash val="solid"/>
            <a:miter lim="800000"/>
            <a:headEnd/>
            <a:tailEnd/>
          </a:ln>
          <a:effectLst>
            <a:innerShdw blurRad="76200">
              <a:srgbClr val="000000"/>
            </a:innerShdw>
          </a:effectLst>
        </p:spPr>
      </p:pic>
      <p:pic>
        <p:nvPicPr>
          <p:cNvPr id="6" name="5 - Εικόνα" descr="300px-The_Death_of_Stephen_by_Gustave_Doré.jpg"/>
          <p:cNvPicPr>
            <a:picLocks noChangeAspect="1"/>
          </p:cNvPicPr>
          <p:nvPr/>
        </p:nvPicPr>
        <p:blipFill>
          <a:blip r:embed="rId3"/>
          <a:stretch>
            <a:fillRect/>
          </a:stretch>
        </p:blipFill>
        <p:spPr>
          <a:xfrm>
            <a:off x="3857620" y="2285992"/>
            <a:ext cx="2085980" cy="2614428"/>
          </a:xfrm>
          <a:prstGeom prst="rect">
            <a:avLst/>
          </a:prstGeom>
          <a:ln>
            <a:noFill/>
          </a:ln>
          <a:effectLst>
            <a:softEdge rad="112500"/>
          </a:effectLst>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Ο Παύλος ως διώκτης του Χριστιανισμού</a:t>
            </a:r>
            <a:br>
              <a:rPr lang="el-GR" dirty="0" smtClean="0"/>
            </a:br>
            <a:endParaRPr lang="el-GR" dirty="0"/>
          </a:p>
        </p:txBody>
      </p:sp>
      <p:sp>
        <p:nvSpPr>
          <p:cNvPr id="3" name="2 - Θέση περιεχομένου"/>
          <p:cNvSpPr>
            <a:spLocks noGrp="1"/>
          </p:cNvSpPr>
          <p:nvPr>
            <p:ph idx="1"/>
          </p:nvPr>
        </p:nvSpPr>
        <p:spPr>
          <a:xfrm>
            <a:off x="457200" y="1600200"/>
            <a:ext cx="7467600" cy="4900634"/>
          </a:xfrm>
        </p:spPr>
        <p:txBody>
          <a:bodyPr>
            <a:normAutofit/>
          </a:bodyPr>
          <a:lstStyle/>
          <a:p>
            <a:r>
              <a:rPr lang="el-GR" dirty="0" smtClean="0"/>
              <a:t>Ούτε οι επιστολές, ούτε οι </a:t>
            </a:r>
            <a:r>
              <a:rPr lang="el-GR" i="1" dirty="0" smtClean="0"/>
              <a:t>Πράξεις</a:t>
            </a:r>
            <a:r>
              <a:rPr lang="el-GR" dirty="0" smtClean="0"/>
              <a:t> βεβαιώνουν ότι ο Παύλος είχε συναντήσει τον Ιησού κατά τη διάρκεια της δημόσιας δράσης του. Η δήλωση στο </a:t>
            </a:r>
            <a:r>
              <a:rPr lang="el-GR" b="1" i="1" dirty="0" smtClean="0"/>
              <a:t>Β' </a:t>
            </a:r>
            <a:r>
              <a:rPr lang="el-GR" b="1" i="1" dirty="0" err="1" smtClean="0"/>
              <a:t>Κορ</a:t>
            </a:r>
            <a:r>
              <a:rPr lang="el-GR" b="1" i="1" dirty="0" smtClean="0"/>
              <a:t>. 5:16</a:t>
            </a:r>
            <a:r>
              <a:rPr lang="el-GR" i="1" dirty="0" smtClean="0"/>
              <a:t>: «</a:t>
            </a:r>
            <a:r>
              <a:rPr lang="el-GR" i="1" dirty="0" err="1" smtClean="0"/>
              <a:t>εἰ</a:t>
            </a:r>
            <a:r>
              <a:rPr lang="el-GR" i="1" dirty="0" smtClean="0"/>
              <a:t> </a:t>
            </a:r>
            <a:r>
              <a:rPr lang="el-GR" i="1" dirty="0" err="1" smtClean="0"/>
              <a:t>δὲ</a:t>
            </a:r>
            <a:r>
              <a:rPr lang="el-GR" i="1" dirty="0" smtClean="0"/>
              <a:t> </a:t>
            </a:r>
            <a:r>
              <a:rPr lang="el-GR" i="1" dirty="0" err="1" smtClean="0"/>
              <a:t>καὶ</a:t>
            </a:r>
            <a:r>
              <a:rPr lang="el-GR" i="1" dirty="0" smtClean="0"/>
              <a:t> </a:t>
            </a:r>
            <a:r>
              <a:rPr lang="el-GR" i="1" dirty="0" err="1" smtClean="0"/>
              <a:t>ἐγνώκαμεν</a:t>
            </a:r>
            <a:r>
              <a:rPr lang="el-GR" i="1" dirty="0" smtClean="0"/>
              <a:t> </a:t>
            </a:r>
            <a:r>
              <a:rPr lang="el-GR" i="1" dirty="0" err="1" smtClean="0"/>
              <a:t>κατὰ</a:t>
            </a:r>
            <a:r>
              <a:rPr lang="el-GR" i="1" dirty="0" smtClean="0"/>
              <a:t> σάρκα </a:t>
            </a:r>
            <a:r>
              <a:rPr lang="el-GR" i="1" dirty="0" err="1" smtClean="0"/>
              <a:t>Χριστὸν</a:t>
            </a:r>
            <a:r>
              <a:rPr lang="el-GR" i="1" dirty="0" smtClean="0"/>
              <a:t> </a:t>
            </a:r>
            <a:r>
              <a:rPr lang="el-GR" i="1" dirty="0" err="1" smtClean="0"/>
              <a:t>ἀλλὰ</a:t>
            </a:r>
            <a:r>
              <a:rPr lang="el-GR" i="1" dirty="0" smtClean="0"/>
              <a:t> </a:t>
            </a:r>
            <a:r>
              <a:rPr lang="el-GR" i="1" dirty="0" err="1" smtClean="0"/>
              <a:t>νῦν</a:t>
            </a:r>
            <a:r>
              <a:rPr lang="el-GR" i="1" dirty="0" smtClean="0"/>
              <a:t> </a:t>
            </a:r>
            <a:r>
              <a:rPr lang="el-GR" i="1" dirty="0" err="1" smtClean="0"/>
              <a:t>οὐκέτι</a:t>
            </a:r>
            <a:r>
              <a:rPr lang="el-GR" i="1" dirty="0" smtClean="0"/>
              <a:t> </a:t>
            </a:r>
            <a:r>
              <a:rPr lang="el-GR" i="1" dirty="0" err="1" smtClean="0"/>
              <a:t>γινώσκομεν</a:t>
            </a:r>
            <a:r>
              <a:rPr lang="el-GR" i="1" dirty="0" smtClean="0"/>
              <a:t>» δεν φαίνεται να στηρίζει μια τέτοια άποψη. </a:t>
            </a:r>
            <a:endParaRPr lang="el-GR" dirty="0" smtClean="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500042"/>
            <a:ext cx="7467600" cy="5626121"/>
          </a:xfrm>
        </p:spPr>
        <p:txBody>
          <a:bodyPr/>
          <a:lstStyle/>
          <a:p>
            <a:r>
              <a:rPr lang="el-GR" sz="3600" i="1" dirty="0" smtClean="0"/>
              <a:t>Οι ερμηνείες που έχουν δοθεί επάνω στο χωρίο αυτό είναι αρκετές. Για τη λύση της αναφοράς </a:t>
            </a:r>
            <a:r>
              <a:rPr lang="el-GR" sz="3600" dirty="0" smtClean="0"/>
              <a:t>«</a:t>
            </a:r>
            <a:r>
              <a:rPr lang="el-GR" sz="3600" dirty="0" err="1" smtClean="0"/>
              <a:t>ἐγνώκαμεν</a:t>
            </a:r>
            <a:r>
              <a:rPr lang="el-GR" sz="3600" dirty="0" smtClean="0"/>
              <a:t> </a:t>
            </a:r>
            <a:r>
              <a:rPr lang="el-GR" sz="3600" dirty="0" err="1" smtClean="0"/>
              <a:t>κατὰ</a:t>
            </a:r>
            <a:r>
              <a:rPr lang="el-GR" sz="3600" dirty="0" smtClean="0"/>
              <a:t> σάρκα [...] </a:t>
            </a:r>
            <a:r>
              <a:rPr lang="el-GR" sz="3600" dirty="0" err="1" smtClean="0"/>
              <a:t>ἀλλὰ</a:t>
            </a:r>
            <a:r>
              <a:rPr lang="el-GR" sz="3600" dirty="0" smtClean="0"/>
              <a:t> </a:t>
            </a:r>
            <a:r>
              <a:rPr lang="el-GR" sz="3600" dirty="0" err="1" smtClean="0"/>
              <a:t>νῦν</a:t>
            </a:r>
            <a:r>
              <a:rPr lang="el-GR" sz="3600" dirty="0" smtClean="0"/>
              <a:t> </a:t>
            </a:r>
            <a:r>
              <a:rPr lang="el-GR" sz="3600" dirty="0" err="1" smtClean="0"/>
              <a:t>οὐκέτι</a:t>
            </a:r>
            <a:r>
              <a:rPr lang="el-GR" sz="3600" dirty="0" smtClean="0"/>
              <a:t> </a:t>
            </a:r>
            <a:r>
              <a:rPr lang="el-GR" sz="3600" dirty="0" err="1" smtClean="0"/>
              <a:t>γινώσκομεν</a:t>
            </a:r>
            <a:r>
              <a:rPr lang="el-GR" sz="3600" dirty="0" smtClean="0"/>
              <a:t>»</a:t>
            </a:r>
            <a:r>
              <a:rPr lang="el-GR" sz="3600" i="1" dirty="0" smtClean="0"/>
              <a:t>, έχουν προταθεί τα εξής:</a:t>
            </a:r>
            <a:endParaRPr lang="el-GR" sz="3600" dirty="0" smtClean="0"/>
          </a:p>
          <a:p>
            <a:pPr>
              <a:buNone/>
            </a:pPr>
            <a:endParaRPr lang="el-G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214290"/>
            <a:ext cx="7467600" cy="5911873"/>
          </a:xfrm>
        </p:spPr>
        <p:txBody>
          <a:bodyPr>
            <a:normAutofit/>
          </a:bodyPr>
          <a:lstStyle/>
          <a:p>
            <a:r>
              <a:rPr lang="el-GR" dirty="0" smtClean="0"/>
              <a:t>Είτε εννοεί </a:t>
            </a:r>
            <a:r>
              <a:rPr lang="el-GR" i="1" dirty="0" smtClean="0"/>
              <a:t>«</a:t>
            </a:r>
            <a:r>
              <a:rPr lang="el-GR" i="1" dirty="0" err="1" smtClean="0"/>
              <a:t>ἐγνώκαμεν</a:t>
            </a:r>
            <a:r>
              <a:rPr lang="el-GR" i="1" dirty="0" smtClean="0"/>
              <a:t>»</a:t>
            </a:r>
            <a:r>
              <a:rPr lang="el-GR" dirty="0" smtClean="0"/>
              <a:t> τον Ιησού με το </a:t>
            </a:r>
            <a:r>
              <a:rPr lang="el-GR" dirty="0" err="1" smtClean="0"/>
              <a:t>παθητό</a:t>
            </a:r>
            <a:r>
              <a:rPr lang="el-GR" dirty="0" smtClean="0"/>
              <a:t>/ανθρώπινο σώμα, το οποίο σώμα όμως άλλαξε μετά την Ανάσταση και έγινε άφθαρτο (ανθρωπότητα-</a:t>
            </a:r>
            <a:r>
              <a:rPr lang="el-GR" dirty="0" err="1" smtClean="0"/>
              <a:t>θεότητ</a:t>
            </a:r>
            <a:r>
              <a:rPr lang="el-GR" dirty="0" smtClean="0"/>
              <a:t>α, για τους Χριστιανούς που δέχονται ως Θεό τον Ιησού Χριστό)</a:t>
            </a:r>
            <a:endParaRPr lang="el-GR" dirty="0" smtClean="0"/>
          </a:p>
          <a:p>
            <a:r>
              <a:rPr lang="el-GR" dirty="0" smtClean="0"/>
              <a:t>Είτε αναφέρεται ο Παύλος στα προ της μεταστροφής του γεγονότα, οπότε αναγνώριζε τον Σωτήρα μόνο ως </a:t>
            </a:r>
            <a:r>
              <a:rPr lang="el-GR" i="1" dirty="0" smtClean="0"/>
              <a:t>Ιησού Ναζωραίο</a:t>
            </a:r>
            <a:r>
              <a:rPr lang="el-GR" dirty="0" smtClean="0"/>
              <a:t> και όχι ως Χριστό.</a:t>
            </a:r>
            <a:endParaRPr lang="el-GR" dirty="0" smtClean="0"/>
          </a:p>
          <a:p>
            <a:endParaRPr lang="el-G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500042"/>
            <a:ext cx="7467600" cy="5626121"/>
          </a:xfrm>
        </p:spPr>
        <p:txBody>
          <a:bodyPr>
            <a:normAutofit lnSpcReduction="10000"/>
          </a:bodyPr>
          <a:lstStyle/>
          <a:p>
            <a:r>
              <a:rPr lang="el-GR" dirty="0" smtClean="0"/>
              <a:t>Είτε αποδοκιμάζει τη λανθασμένη πίστη ότι ο Χριστός ήταν σωτήρας μόνο του Ισραήλ λόγω της «</a:t>
            </a:r>
            <a:r>
              <a:rPr lang="el-GR" dirty="0" err="1" smtClean="0"/>
              <a:t>κατὰ</a:t>
            </a:r>
            <a:r>
              <a:rPr lang="el-GR" dirty="0" smtClean="0"/>
              <a:t> σάρκα» συγγένειας με τους ιουδαίους, ενώ δεν θα έπρεπε να είναι έτσι.</a:t>
            </a:r>
            <a:endParaRPr lang="el-GR" dirty="0" smtClean="0"/>
          </a:p>
          <a:p>
            <a:r>
              <a:rPr lang="el-GR" dirty="0" smtClean="0"/>
              <a:t>Ξεκινώντας πάντως από το γεγονός ότι αναφέρει, όχι </a:t>
            </a:r>
            <a:r>
              <a:rPr lang="el-GR" b="1" dirty="0" smtClean="0"/>
              <a:t>«</a:t>
            </a:r>
            <a:r>
              <a:rPr lang="el-GR" b="1" dirty="0" err="1" smtClean="0"/>
              <a:t>Ἰησοῦν</a:t>
            </a:r>
            <a:r>
              <a:rPr lang="el-GR" b="1" dirty="0" smtClean="0"/>
              <a:t>»</a:t>
            </a:r>
            <a:r>
              <a:rPr lang="el-GR" dirty="0" smtClean="0"/>
              <a:t> αλλά </a:t>
            </a:r>
            <a:r>
              <a:rPr lang="el-GR" b="1" dirty="0" smtClean="0"/>
              <a:t>«</a:t>
            </a:r>
            <a:r>
              <a:rPr lang="el-GR" b="1" dirty="0" err="1" smtClean="0"/>
              <a:t>Χριστόν</a:t>
            </a:r>
            <a:r>
              <a:rPr lang="el-GR" b="1" dirty="0" smtClean="0"/>
              <a:t>»</a:t>
            </a:r>
            <a:r>
              <a:rPr lang="el-GR" dirty="0" smtClean="0"/>
              <a:t>, κάνει πιθανότερο η αναφορά αυτή να γίνεται στο πρόσωπο του Χριστού ως Σωτήρα και όχι ως ανθρώπου τον οποίο γνώρισε σε κάποια κατ' ιδίαν συνάντηση.</a:t>
            </a:r>
            <a:endParaRPr lang="el-GR" dirty="0" smtClean="0"/>
          </a:p>
          <a:p>
            <a:endParaRPr lang="el-GR" dirty="0" smtClean="0"/>
          </a:p>
          <a:p>
            <a:endParaRPr lang="el-G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714356"/>
            <a:ext cx="7467600" cy="5411807"/>
          </a:xfrm>
        </p:spPr>
        <p:txBody>
          <a:bodyPr>
            <a:normAutofit fontScale="92500"/>
          </a:bodyPr>
          <a:lstStyle/>
          <a:p>
            <a:r>
              <a:rPr lang="el-GR" dirty="0" smtClean="0"/>
              <a:t>Πάντως αυτό δεν σημαίνει και απουσία του Παύλου από τα Ιεροσόλυμα κατά τη διάρκεια της δημόσιας δράσης του Ιησού Χριστού (το 30-33 </a:t>
            </a:r>
            <a:r>
              <a:rPr lang="el-GR" dirty="0" err="1" smtClean="0"/>
              <a:t>μ.Χ</a:t>
            </a:r>
            <a:r>
              <a:rPr lang="el-GR" dirty="0" smtClean="0"/>
              <a:t>.). Αντιθέτως, κατά το διάστημα αυτό, ο </a:t>
            </a:r>
            <a:r>
              <a:rPr lang="el-GR" i="1" dirty="0" smtClean="0"/>
              <a:t>«νεανίας»</a:t>
            </a:r>
            <a:r>
              <a:rPr lang="el-GR" dirty="0" smtClean="0"/>
              <a:t> Παύλος (</a:t>
            </a:r>
            <a:r>
              <a:rPr lang="el-GR" i="1" dirty="0" err="1" smtClean="0"/>
              <a:t>Πράξ</a:t>
            </a:r>
            <a:r>
              <a:rPr lang="el-GR" i="1" dirty="0" smtClean="0"/>
              <a:t>. 7:58</a:t>
            </a:r>
            <a:r>
              <a:rPr lang="el-GR" dirty="0" smtClean="0"/>
              <a:t>) βρισκόταν στα Ιεροσόλυμα, όπου είχε συνάψει στενές σχέσεις με την ανωτάτη θρησκευτική ηγεσία και μάλιστα με τον ίδιο τον αρχιερέα - πρόεδρο του Μεγάλου Ιουδαϊκού Συνεδρίου (</a:t>
            </a:r>
            <a:r>
              <a:rPr lang="el-GR" i="1" dirty="0" err="1" smtClean="0"/>
              <a:t>Πράξ</a:t>
            </a:r>
            <a:r>
              <a:rPr lang="el-GR" i="1" dirty="0" smtClean="0"/>
              <a:t>. 9:1</a:t>
            </a:r>
            <a:r>
              <a:rPr lang="el-GR" dirty="0" smtClean="0"/>
              <a:t>), λαμβάνοντας ενεργό ρόλο στον διωγμό εναντίον των Ιουδαίων Χριστιανών.</a:t>
            </a:r>
            <a:endParaRPr lang="el-GR" dirty="0" smtClean="0"/>
          </a:p>
          <a:p>
            <a:endParaRPr lang="el-G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428604"/>
            <a:ext cx="7467600" cy="5697559"/>
          </a:xfrm>
        </p:spPr>
        <p:txBody>
          <a:bodyPr>
            <a:normAutofit fontScale="92500" lnSpcReduction="10000"/>
          </a:bodyPr>
          <a:lstStyle/>
          <a:p>
            <a:r>
              <a:rPr lang="el-GR" dirty="0" smtClean="0"/>
              <a:t>Τον μετά μανίας διωγμό των Χριστιανών από τον Παύλο ομολογεί ο ίδιος (</a:t>
            </a:r>
            <a:r>
              <a:rPr lang="el-GR" i="1" dirty="0" err="1" smtClean="0"/>
              <a:t>Γαλ</a:t>
            </a:r>
            <a:r>
              <a:rPr lang="el-GR" i="1" dirty="0" smtClean="0"/>
              <a:t>. 1:13</a:t>
            </a:r>
            <a:r>
              <a:rPr lang="el-GR" dirty="0" smtClean="0"/>
              <a:t>, </a:t>
            </a:r>
            <a:r>
              <a:rPr lang="el-GR" i="1" dirty="0" err="1" smtClean="0"/>
              <a:t>Α'Κορ</a:t>
            </a:r>
            <a:r>
              <a:rPr lang="el-GR" i="1" dirty="0" smtClean="0"/>
              <a:t>. 15:9</a:t>
            </a:r>
            <a:r>
              <a:rPr lang="el-GR" dirty="0" smtClean="0"/>
              <a:t>, </a:t>
            </a:r>
            <a:r>
              <a:rPr lang="el-GR" i="1" dirty="0" err="1" smtClean="0"/>
              <a:t>Φιλιπ</a:t>
            </a:r>
            <a:r>
              <a:rPr lang="el-GR" i="1" dirty="0" smtClean="0"/>
              <a:t>. 3:5</a:t>
            </a:r>
            <a:r>
              <a:rPr lang="el-GR" dirty="0" smtClean="0"/>
              <a:t> εξ.), ενώ το επιβεβαιώνει και ο Λουκάς στις </a:t>
            </a:r>
            <a:r>
              <a:rPr lang="el-GR" i="1" dirty="0" smtClean="0"/>
              <a:t>Πράξεις</a:t>
            </a:r>
            <a:r>
              <a:rPr lang="el-GR" dirty="0" smtClean="0"/>
              <a:t> (</a:t>
            </a:r>
            <a:r>
              <a:rPr lang="el-GR" i="1" dirty="0" smtClean="0"/>
              <a:t>8:3</a:t>
            </a:r>
            <a:r>
              <a:rPr lang="el-GR" dirty="0" smtClean="0"/>
              <a:t>, </a:t>
            </a:r>
            <a:r>
              <a:rPr lang="el-GR" i="1" dirty="0" smtClean="0"/>
              <a:t>9:1-2</a:t>
            </a:r>
            <a:r>
              <a:rPr lang="el-GR" dirty="0" smtClean="0"/>
              <a:t>, </a:t>
            </a:r>
            <a:r>
              <a:rPr lang="el-GR" i="1" dirty="0" smtClean="0"/>
              <a:t>26:9-11</a:t>
            </a:r>
            <a:r>
              <a:rPr lang="el-GR" dirty="0" smtClean="0"/>
              <a:t>), ο οποίος μάλιστα αναφέρει ότι δεν αρκέσθηκε μόνο στον διωγμό των Χριστιανών της Ιουδαίας, αλλά ζήτησε την άδεια και τη βοήθεια του αρχιερέα, για να μεταβεί στη Δαμασκό με σκοπό να συλλάβει και τους εκεί </a:t>
            </a:r>
            <a:r>
              <a:rPr lang="el-GR" dirty="0" err="1" smtClean="0"/>
              <a:t>μεταστραφέντες</a:t>
            </a:r>
            <a:r>
              <a:rPr lang="el-GR" dirty="0" smtClean="0"/>
              <a:t> ιουδαίους και να τους οδηγήσει στην Ιερουσαλήμ ώστε να δικασθούν και να τιμωρηθούν (</a:t>
            </a:r>
            <a:r>
              <a:rPr lang="el-GR" i="1" dirty="0" err="1" smtClean="0"/>
              <a:t>Πράξ</a:t>
            </a:r>
            <a:r>
              <a:rPr lang="el-GR" i="1" dirty="0" smtClean="0"/>
              <a:t>. 9:1-2</a:t>
            </a:r>
            <a:r>
              <a:rPr lang="el-GR" dirty="0" smtClean="0"/>
              <a:t>).</a:t>
            </a:r>
            <a:endParaRPr lang="el-GR" dirty="0" smtClean="0"/>
          </a:p>
          <a:p>
            <a:pPr>
              <a:buNone/>
            </a:pPr>
            <a:endParaRPr lang="el-GR" dirty="0" smtClean="0"/>
          </a:p>
          <a:p>
            <a:endParaRPr lang="el-G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428604"/>
            <a:ext cx="7467600" cy="5697559"/>
          </a:xfrm>
        </p:spPr>
        <p:txBody>
          <a:bodyPr>
            <a:normAutofit fontScale="92500" lnSpcReduction="20000"/>
          </a:bodyPr>
          <a:lstStyle/>
          <a:p>
            <a:r>
              <a:rPr lang="el-GR" dirty="0" smtClean="0"/>
              <a:t>Το μίσος του Παύλου εναντίον των ομοεθνών του Χριστιανών πήγαζε, αφ' ενός μεν από τον μέχρι φανατισμού ζήλο του υπέρ της ιουδαϊκής θρησκείας (</a:t>
            </a:r>
            <a:r>
              <a:rPr lang="el-GR" i="1" dirty="0" err="1" smtClean="0"/>
              <a:t>Φιλιπ</a:t>
            </a:r>
            <a:r>
              <a:rPr lang="el-GR" i="1" dirty="0" smtClean="0"/>
              <a:t>. 3:5-6</a:t>
            </a:r>
            <a:r>
              <a:rPr lang="el-GR" dirty="0" smtClean="0"/>
              <a:t>, </a:t>
            </a:r>
            <a:r>
              <a:rPr lang="el-GR" i="1" dirty="0" err="1" smtClean="0"/>
              <a:t>Πράξ</a:t>
            </a:r>
            <a:r>
              <a:rPr lang="el-GR" i="1" dirty="0" smtClean="0"/>
              <a:t>. 26:4</a:t>
            </a:r>
            <a:r>
              <a:rPr lang="el-GR" dirty="0" smtClean="0"/>
              <a:t> εξ., </a:t>
            </a:r>
            <a:r>
              <a:rPr lang="el-GR" i="1" dirty="0" err="1" smtClean="0"/>
              <a:t>Γαλ</a:t>
            </a:r>
            <a:r>
              <a:rPr lang="el-GR" i="1" dirty="0" smtClean="0"/>
              <a:t>. 1:13</a:t>
            </a:r>
            <a:r>
              <a:rPr lang="el-GR" dirty="0" smtClean="0"/>
              <a:t> εξ.) αφ' ετέρου δε από την αγάπη του προς το ιουδαϊκό έθνος, το οποίο είχε επιλεγεί από τον Θεό να </a:t>
            </a:r>
            <a:r>
              <a:rPr lang="el-GR" dirty="0" err="1" smtClean="0"/>
              <a:t>επιτέλεσει</a:t>
            </a:r>
            <a:r>
              <a:rPr lang="el-GR" dirty="0" smtClean="0"/>
              <a:t> σπουδαίο έργο στην ιστορία της Θείας Οικονομίας (</a:t>
            </a:r>
            <a:r>
              <a:rPr lang="el-GR" i="1" dirty="0" err="1" smtClean="0"/>
              <a:t>Ρωμ</a:t>
            </a:r>
            <a:r>
              <a:rPr lang="el-GR" i="1" dirty="0" smtClean="0"/>
              <a:t>. 9-11</a:t>
            </a:r>
            <a:r>
              <a:rPr lang="el-GR" dirty="0" smtClean="0"/>
              <a:t>). Επιπλέον, σημαντικό ρόλο έπαιξε και το γεγονός ότι ο Ιησούς είχε καταδικασθεί σε σταυρικό θάνατο ως σφετεριστής του μεσσιανικού αξιώματος, ενώ κατέλυσε διάφορες διατάξεις του μωσαϊκού νόμου και προέβλεψε την καταστροφή του ναού.</a:t>
            </a:r>
            <a:endParaRPr lang="el-GR" dirty="0" smtClean="0"/>
          </a:p>
          <a:p>
            <a:endParaRPr lang="el-G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Μεταστροφή στον Χριστιανισμό</a:t>
            </a:r>
            <a:br>
              <a:rPr lang="el-GR" dirty="0" smtClean="0"/>
            </a:br>
            <a:endParaRPr lang="el-GR" dirty="0"/>
          </a:p>
        </p:txBody>
      </p:sp>
      <p:sp>
        <p:nvSpPr>
          <p:cNvPr id="3" name="2 - Θέση περιεχομένου"/>
          <p:cNvSpPr>
            <a:spLocks noGrp="1"/>
          </p:cNvSpPr>
          <p:nvPr>
            <p:ph idx="1"/>
          </p:nvPr>
        </p:nvSpPr>
        <p:spPr/>
        <p:txBody>
          <a:bodyPr>
            <a:normAutofit fontScale="77500" lnSpcReduction="20000"/>
          </a:bodyPr>
          <a:lstStyle/>
          <a:p>
            <a:r>
              <a:rPr lang="el-GR" dirty="0" smtClean="0"/>
              <a:t>Για το γεγονός της μεταστροφής του Παύλου προς το Χριστιανισμό, εκτός από τις αναφορές στις επιστολές (</a:t>
            </a:r>
            <a:r>
              <a:rPr lang="el-GR" i="1" dirty="0" err="1" smtClean="0"/>
              <a:t>Γαλάτ</a:t>
            </a:r>
            <a:r>
              <a:rPr lang="el-GR" i="1" dirty="0" smtClean="0"/>
              <a:t>. 1:13</a:t>
            </a:r>
            <a:r>
              <a:rPr lang="el-GR" dirty="0" smtClean="0"/>
              <a:t> εξ., </a:t>
            </a:r>
            <a:r>
              <a:rPr lang="el-GR" i="1" dirty="0" smtClean="0"/>
              <a:t>Α' </a:t>
            </a:r>
            <a:r>
              <a:rPr lang="el-GR" i="1" dirty="0" err="1" smtClean="0"/>
              <a:t>Κορ</a:t>
            </a:r>
            <a:r>
              <a:rPr lang="el-GR" i="1" dirty="0" smtClean="0"/>
              <a:t>. 11:1</a:t>
            </a:r>
            <a:r>
              <a:rPr lang="el-GR" dirty="0" smtClean="0"/>
              <a:t>, </a:t>
            </a:r>
            <a:r>
              <a:rPr lang="el-GR" i="1" dirty="0" smtClean="0"/>
              <a:t>15:8</a:t>
            </a:r>
            <a:r>
              <a:rPr lang="el-GR" dirty="0" smtClean="0"/>
              <a:t>, </a:t>
            </a:r>
            <a:r>
              <a:rPr lang="el-GR" i="1" dirty="0" err="1" smtClean="0"/>
              <a:t>Φιλιππ</a:t>
            </a:r>
            <a:r>
              <a:rPr lang="el-GR" i="1" dirty="0" smtClean="0"/>
              <a:t>. 3:12</a:t>
            </a:r>
            <a:r>
              <a:rPr lang="el-GR" dirty="0" smtClean="0"/>
              <a:t>, </a:t>
            </a:r>
            <a:r>
              <a:rPr lang="el-GR" i="1" dirty="0" err="1" smtClean="0"/>
              <a:t>Έφεσ</a:t>
            </a:r>
            <a:r>
              <a:rPr lang="el-GR" i="1" dirty="0" smtClean="0"/>
              <a:t>. 3:3</a:t>
            </a:r>
            <a:r>
              <a:rPr lang="el-GR" dirty="0" smtClean="0"/>
              <a:t>), υπάρχουν και τρεις παράλληλες διηγήσεις στις </a:t>
            </a:r>
            <a:r>
              <a:rPr lang="el-GR" i="1" dirty="0" smtClean="0"/>
              <a:t>Πράξεις</a:t>
            </a:r>
            <a:r>
              <a:rPr lang="el-GR" dirty="0" smtClean="0"/>
              <a:t> (</a:t>
            </a:r>
            <a:r>
              <a:rPr lang="el-GR" i="1" dirty="0" smtClean="0"/>
              <a:t>9:1-29</a:t>
            </a:r>
            <a:r>
              <a:rPr lang="el-GR" dirty="0" smtClean="0"/>
              <a:t>, </a:t>
            </a:r>
            <a:r>
              <a:rPr lang="el-GR" i="1" dirty="0" smtClean="0"/>
              <a:t>22:3-21</a:t>
            </a:r>
            <a:r>
              <a:rPr lang="el-GR" dirty="0" smtClean="0"/>
              <a:t>, </a:t>
            </a:r>
            <a:r>
              <a:rPr lang="el-GR" i="1" dirty="0" smtClean="0"/>
              <a:t>26:9-21</a:t>
            </a:r>
            <a:r>
              <a:rPr lang="el-GR" dirty="0" smtClean="0"/>
              <a:t>).</a:t>
            </a:r>
            <a:endParaRPr lang="el-GR" dirty="0" smtClean="0"/>
          </a:p>
          <a:p>
            <a:r>
              <a:rPr lang="el-GR" dirty="0" smtClean="0"/>
              <a:t>Σύμφωνα με τις παραπάνω μαρτυρίες που μάλλον έχουν πηγή τον ίδιο τον Παύλο, έγινε Χριστιανός όχι από την πειθώ κάποιου Αποστόλου ή κήρυκα της νέας πίστης, </a:t>
            </a:r>
            <a:r>
              <a:rPr lang="el-GR" dirty="0" err="1" smtClean="0"/>
              <a:t>αλλ</a:t>
            </a:r>
            <a:r>
              <a:rPr lang="el-GR" dirty="0" smtClean="0"/>
              <a:t>' απ' ευθείας, από τον ίδιο τον Χριστό ο οποίος τον κάλεσε στο ευαγγελικό έργο και στο αποστολικό αξίωμα.</a:t>
            </a:r>
            <a:endParaRPr lang="el-GR" dirty="0" smtClean="0"/>
          </a:p>
          <a:p>
            <a:r>
              <a:rPr lang="el-GR" dirty="0" smtClean="0"/>
              <a:t>Ο ίδιος ομολογεί (</a:t>
            </a:r>
            <a:r>
              <a:rPr lang="el-GR" i="1" dirty="0" err="1" smtClean="0"/>
              <a:t>Γαλ</a:t>
            </a:r>
            <a:r>
              <a:rPr lang="el-GR" i="1" dirty="0" smtClean="0"/>
              <a:t>. 1:15</a:t>
            </a:r>
            <a:r>
              <a:rPr lang="el-GR" dirty="0" smtClean="0"/>
              <a:t>) ότι, ο Θεός τον προόριζε για απόστολο του Ευαγγελίου </a:t>
            </a:r>
            <a:r>
              <a:rPr lang="el-GR" i="1" dirty="0" smtClean="0"/>
              <a:t>«εκ κοιλίας μητρός του»</a:t>
            </a:r>
            <a:r>
              <a:rPr lang="el-GR" dirty="0" smtClean="0"/>
              <a:t>, και μετέτρεψε τον ζήλο του για τον </a:t>
            </a:r>
            <a:r>
              <a:rPr lang="el-GR" i="1" dirty="0" smtClean="0"/>
              <a:t>Νόμο</a:t>
            </a:r>
            <a:r>
              <a:rPr lang="el-GR" dirty="0" smtClean="0"/>
              <a:t>, σε ζήλο για τη διάδοση του Ευαγγελίου.</a:t>
            </a:r>
            <a:endParaRPr lang="el-GR" dirty="0" smtClean="0"/>
          </a:p>
          <a:p>
            <a:endParaRPr lang="el-GR"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428604"/>
            <a:ext cx="7467600" cy="5697559"/>
          </a:xfrm>
        </p:spPr>
        <p:txBody>
          <a:bodyPr>
            <a:normAutofit lnSpcReduction="10000"/>
          </a:bodyPr>
          <a:lstStyle/>
          <a:p>
            <a:r>
              <a:rPr lang="el-GR" dirty="0" smtClean="0"/>
              <a:t>Στην Προς Γαλάτες Επιστολή του ο Παύλος επιβεβαιώνει την εντύπωση που δημιουργείται από το αντίστοιχο χωρίο στις Πράξεις των Αποστόλων, ότι δηλαδή μεταστράφηκε έπειτα από μία εμφάνιση του Χριστού καθ' </a:t>
            </a:r>
            <a:r>
              <a:rPr lang="el-GR" dirty="0" err="1" smtClean="0"/>
              <a:t>οδόν</a:t>
            </a:r>
            <a:r>
              <a:rPr lang="el-GR" dirty="0" smtClean="0"/>
              <a:t> προς τη Δαμασκό. Η δική του αφήγηση είναι πραγματικά σύντομη: «</a:t>
            </a:r>
            <a:r>
              <a:rPr lang="el-GR" dirty="0" err="1" smtClean="0"/>
              <a:t>ὅτε</a:t>
            </a:r>
            <a:r>
              <a:rPr lang="el-GR" dirty="0" smtClean="0"/>
              <a:t> </a:t>
            </a:r>
            <a:r>
              <a:rPr lang="el-GR" dirty="0" err="1" smtClean="0"/>
              <a:t>δὲ</a:t>
            </a:r>
            <a:r>
              <a:rPr lang="el-GR" dirty="0" smtClean="0"/>
              <a:t> </a:t>
            </a:r>
            <a:r>
              <a:rPr lang="el-GR" dirty="0" err="1" smtClean="0"/>
              <a:t>εὐδόκησεν</a:t>
            </a:r>
            <a:r>
              <a:rPr lang="el-GR" dirty="0" smtClean="0"/>
              <a:t> ὁ Θεός, ὁ </a:t>
            </a:r>
            <a:r>
              <a:rPr lang="el-GR" dirty="0" err="1" smtClean="0"/>
              <a:t>ἀφορίσας</a:t>
            </a:r>
            <a:r>
              <a:rPr lang="el-GR" dirty="0" smtClean="0"/>
              <a:t> με </a:t>
            </a:r>
            <a:r>
              <a:rPr lang="el-GR" dirty="0" err="1" smtClean="0"/>
              <a:t>ἐκ</a:t>
            </a:r>
            <a:r>
              <a:rPr lang="el-GR" dirty="0" smtClean="0"/>
              <a:t> κοιλίας μητρός μου </a:t>
            </a:r>
            <a:r>
              <a:rPr lang="el-GR" dirty="0" err="1" smtClean="0"/>
              <a:t>καὶ</a:t>
            </a:r>
            <a:r>
              <a:rPr lang="el-GR" dirty="0" smtClean="0"/>
              <a:t> </a:t>
            </a:r>
            <a:r>
              <a:rPr lang="el-GR" dirty="0" err="1" smtClean="0"/>
              <a:t>καλέσας</a:t>
            </a:r>
            <a:r>
              <a:rPr lang="el-GR" dirty="0" smtClean="0"/>
              <a:t> </a:t>
            </a:r>
            <a:r>
              <a:rPr lang="el-GR" dirty="0" err="1" smtClean="0"/>
              <a:t>διὰ</a:t>
            </a:r>
            <a:r>
              <a:rPr lang="el-GR" dirty="0" smtClean="0"/>
              <a:t> </a:t>
            </a:r>
            <a:r>
              <a:rPr lang="el-GR" dirty="0" err="1" smtClean="0"/>
              <a:t>τῆς</a:t>
            </a:r>
            <a:r>
              <a:rPr lang="el-GR" dirty="0" smtClean="0"/>
              <a:t> χάριτος </a:t>
            </a:r>
            <a:r>
              <a:rPr lang="el-GR" dirty="0" err="1" smtClean="0"/>
              <a:t>αὐτοῦ</a:t>
            </a:r>
            <a:r>
              <a:rPr lang="el-GR" dirty="0" smtClean="0"/>
              <a:t>, </a:t>
            </a:r>
            <a:r>
              <a:rPr lang="el-GR" dirty="0" err="1" smtClean="0"/>
              <a:t>αποκαλύψαι</a:t>
            </a:r>
            <a:r>
              <a:rPr lang="el-GR" dirty="0" smtClean="0"/>
              <a:t> </a:t>
            </a:r>
            <a:r>
              <a:rPr lang="el-GR" dirty="0" err="1" smtClean="0"/>
              <a:t>τὸν</a:t>
            </a:r>
            <a:r>
              <a:rPr lang="el-GR" dirty="0" smtClean="0"/>
              <a:t> </a:t>
            </a:r>
            <a:r>
              <a:rPr lang="el-GR" dirty="0" err="1" smtClean="0"/>
              <a:t>υἱὸν</a:t>
            </a:r>
            <a:r>
              <a:rPr lang="el-GR" dirty="0" smtClean="0"/>
              <a:t> </a:t>
            </a:r>
            <a:r>
              <a:rPr lang="el-GR" dirty="0" err="1" smtClean="0"/>
              <a:t>αὐτοῦ</a:t>
            </a:r>
            <a:r>
              <a:rPr lang="el-GR" dirty="0" smtClean="0"/>
              <a:t> </a:t>
            </a:r>
            <a:r>
              <a:rPr lang="el-GR" dirty="0" err="1" smtClean="0"/>
              <a:t>ἐν</a:t>
            </a:r>
            <a:r>
              <a:rPr lang="el-GR" dirty="0" smtClean="0"/>
              <a:t> </a:t>
            </a:r>
            <a:r>
              <a:rPr lang="el-GR" dirty="0" err="1" smtClean="0"/>
              <a:t>ἐμοὶ</a:t>
            </a:r>
            <a:r>
              <a:rPr lang="el-GR" dirty="0" smtClean="0"/>
              <a:t> </a:t>
            </a:r>
            <a:r>
              <a:rPr lang="el-GR" dirty="0" err="1" smtClean="0"/>
              <a:t>ἵνα</a:t>
            </a:r>
            <a:r>
              <a:rPr lang="el-GR" dirty="0" smtClean="0"/>
              <a:t> </a:t>
            </a:r>
            <a:r>
              <a:rPr lang="el-GR" dirty="0" err="1" smtClean="0"/>
              <a:t>εὐαγγελίζωμαι</a:t>
            </a:r>
            <a:r>
              <a:rPr lang="el-GR" dirty="0" smtClean="0"/>
              <a:t> </a:t>
            </a:r>
            <a:r>
              <a:rPr lang="el-GR" dirty="0" err="1" smtClean="0"/>
              <a:t>αὐτὸν</a:t>
            </a:r>
            <a:r>
              <a:rPr lang="el-GR" dirty="0" smtClean="0"/>
              <a:t> </a:t>
            </a:r>
            <a:r>
              <a:rPr lang="el-GR" dirty="0" err="1" smtClean="0"/>
              <a:t>ἐν</a:t>
            </a:r>
            <a:r>
              <a:rPr lang="el-GR" dirty="0" smtClean="0"/>
              <a:t> </a:t>
            </a:r>
            <a:r>
              <a:rPr lang="el-GR" dirty="0" err="1" smtClean="0"/>
              <a:t>τοῖς</a:t>
            </a:r>
            <a:r>
              <a:rPr lang="el-GR" dirty="0" smtClean="0"/>
              <a:t> </a:t>
            </a:r>
            <a:r>
              <a:rPr lang="el-GR" dirty="0" err="1" smtClean="0"/>
              <a:t>ἔθνεσιν</a:t>
            </a:r>
            <a:r>
              <a:rPr lang="el-GR" dirty="0" smtClean="0"/>
              <a:t>» (</a:t>
            </a:r>
            <a:r>
              <a:rPr lang="el-GR" i="1" dirty="0" err="1" smtClean="0"/>
              <a:t>Γαλ</a:t>
            </a:r>
            <a:r>
              <a:rPr lang="el-GR" i="1" dirty="0" smtClean="0"/>
              <a:t>. 1:15-16</a:t>
            </a:r>
            <a:r>
              <a:rPr lang="el-GR" dirty="0" smtClean="0"/>
              <a:t>).</a:t>
            </a:r>
            <a:endParaRPr lang="el-GR" dirty="0" smtClean="0"/>
          </a:p>
          <a:p>
            <a:pPr>
              <a:buNone/>
            </a:pPr>
            <a:endParaRPr lang="el-G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b="1" dirty="0" smtClean="0">
                <a:solidFill>
                  <a:schemeClr val="accent3">
                    <a:lumMod val="75000"/>
                  </a:schemeClr>
                </a:solidFill>
              </a:rPr>
              <a:t>Περιεχόμενα</a:t>
            </a:r>
            <a:br>
              <a:rPr lang="el-GR" b="1" dirty="0" smtClean="0">
                <a:solidFill>
                  <a:schemeClr val="accent3">
                    <a:lumMod val="75000"/>
                  </a:schemeClr>
                </a:solidFill>
              </a:rPr>
            </a:br>
            <a:endParaRPr lang="el-GR" b="1" dirty="0">
              <a:solidFill>
                <a:schemeClr val="accent3">
                  <a:lumMod val="75000"/>
                </a:schemeClr>
              </a:solidFill>
            </a:endParaRPr>
          </a:p>
        </p:txBody>
      </p:sp>
      <p:sp>
        <p:nvSpPr>
          <p:cNvPr id="3" name="2 - Θέση περιεχομένου"/>
          <p:cNvSpPr>
            <a:spLocks noGrp="1"/>
          </p:cNvSpPr>
          <p:nvPr>
            <p:ph idx="1"/>
          </p:nvPr>
        </p:nvSpPr>
        <p:spPr>
          <a:xfrm>
            <a:off x="928662" y="1428736"/>
            <a:ext cx="7467600" cy="4525963"/>
          </a:xfrm>
        </p:spPr>
        <p:txBody>
          <a:bodyPr>
            <a:normAutofit fontScale="55000" lnSpcReduction="20000"/>
          </a:bodyPr>
          <a:lstStyle/>
          <a:p>
            <a:r>
              <a:rPr lang="el-GR" dirty="0" smtClean="0"/>
              <a:t>Καταγωγή και παιδεία</a:t>
            </a:r>
            <a:endParaRPr lang="el-GR" dirty="0" smtClean="0">
              <a:hlinkClick r:id="rId1"/>
            </a:endParaRPr>
          </a:p>
          <a:p>
            <a:r>
              <a:rPr lang="el-GR" dirty="0" smtClean="0"/>
              <a:t>Εξωτερική περιγραφή</a:t>
            </a:r>
            <a:endParaRPr lang="el-GR" dirty="0" smtClean="0">
              <a:hlinkClick r:id="rId1"/>
            </a:endParaRPr>
          </a:p>
          <a:p>
            <a:r>
              <a:rPr lang="el-GR" dirty="0" smtClean="0"/>
              <a:t>Ο Παύλος ως διώκτης του Χριστιανισμού</a:t>
            </a:r>
            <a:endParaRPr lang="el-GR" dirty="0" smtClean="0">
              <a:hlinkClick r:id="rId1"/>
            </a:endParaRPr>
          </a:p>
          <a:p>
            <a:r>
              <a:rPr lang="el-GR" dirty="0" smtClean="0"/>
              <a:t>Μεταστροφή στον Χριστιανισμό</a:t>
            </a:r>
            <a:endParaRPr lang="el-GR" dirty="0" smtClean="0">
              <a:hlinkClick r:id="rId1"/>
            </a:endParaRPr>
          </a:p>
          <a:p>
            <a:r>
              <a:rPr lang="el-GR" dirty="0" smtClean="0"/>
              <a:t>Εναλλαγή Μεταστροφή στον Χριστιανισμό υποενότητας</a:t>
            </a:r>
            <a:endParaRPr lang="el-GR" dirty="0" smtClean="0"/>
          </a:p>
          <a:p>
            <a:r>
              <a:rPr lang="el-GR" dirty="0" smtClean="0"/>
              <a:t>Στο Αποστολικό Έργο</a:t>
            </a:r>
            <a:endParaRPr lang="el-GR" dirty="0" smtClean="0">
              <a:hlinkClick r:id="rId1"/>
            </a:endParaRPr>
          </a:p>
          <a:p>
            <a:r>
              <a:rPr lang="el-GR" dirty="0" smtClean="0"/>
              <a:t>Η Πρώτη Αποστολική Περιοδεία</a:t>
            </a:r>
            <a:endParaRPr lang="el-GR" dirty="0" smtClean="0">
              <a:hlinkClick r:id="rId1"/>
            </a:endParaRPr>
          </a:p>
          <a:p>
            <a:r>
              <a:rPr lang="el-GR" dirty="0" smtClean="0"/>
              <a:t>Εναλλαγή Η Πρώτη Αποστολική Περιοδεία υποενότητας</a:t>
            </a:r>
            <a:endParaRPr lang="el-GR" dirty="0" smtClean="0"/>
          </a:p>
          <a:p>
            <a:r>
              <a:rPr lang="el-GR" dirty="0" smtClean="0"/>
              <a:t>Η Δεύτερη Αποστολική Περιοδεία</a:t>
            </a:r>
            <a:endParaRPr lang="el-GR" dirty="0" smtClean="0">
              <a:hlinkClick r:id="rId1"/>
            </a:endParaRPr>
          </a:p>
          <a:p>
            <a:r>
              <a:rPr lang="el-GR" dirty="0" smtClean="0"/>
              <a:t>Δίκη</a:t>
            </a:r>
            <a:endParaRPr lang="el-GR" dirty="0" smtClean="0">
              <a:hlinkClick r:id="rId1"/>
            </a:endParaRPr>
          </a:p>
          <a:p>
            <a:r>
              <a:rPr lang="el-GR" dirty="0" smtClean="0"/>
              <a:t>Εναλλαγή Δίκη υποενότητας</a:t>
            </a:r>
            <a:endParaRPr lang="el-GR" dirty="0" smtClean="0"/>
          </a:p>
          <a:p>
            <a:r>
              <a:rPr lang="el-GR" dirty="0" smtClean="0"/>
              <a:t>Η Τρίτη Αποστολική Περιοδεία</a:t>
            </a:r>
            <a:endParaRPr lang="el-GR" dirty="0" smtClean="0">
              <a:hlinkClick r:id="rId1"/>
            </a:endParaRPr>
          </a:p>
          <a:p>
            <a:r>
              <a:rPr lang="el-GR" dirty="0" smtClean="0"/>
              <a:t>Η τελευταία επίσκεψη στα Ιεροσόλυμα και η πρώτη φυλάκιση στη Ρώμη</a:t>
            </a:r>
            <a:endParaRPr lang="el-GR" dirty="0" smtClean="0">
              <a:hlinkClick r:id="rId1"/>
            </a:endParaRPr>
          </a:p>
          <a:p>
            <a:r>
              <a:rPr lang="el-GR" u="sng" dirty="0" smtClean="0"/>
              <a:t>Η Τέταρτη Αποστολική Περιοδεία και το μαρτύριο του Παύλου</a:t>
            </a:r>
            <a:endParaRPr lang="el-GR" dirty="0" smtClean="0">
              <a:hlinkClick r:id="rId1"/>
            </a:endParaRPr>
          </a:p>
          <a:p>
            <a:r>
              <a:rPr lang="el-GR" dirty="0" smtClean="0"/>
              <a:t>Οι Επιστολές</a:t>
            </a:r>
            <a:endParaRPr lang="el-GR" dirty="0" smtClean="0">
              <a:hlinkClick r:id="rId1"/>
            </a:endParaRPr>
          </a:p>
          <a:p>
            <a:endParaRPr lang="el-GR"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571480"/>
            <a:ext cx="7467600" cy="5554683"/>
          </a:xfrm>
        </p:spPr>
        <p:txBody>
          <a:bodyPr>
            <a:normAutofit lnSpcReduction="10000"/>
          </a:bodyPr>
          <a:lstStyle/>
          <a:p>
            <a:r>
              <a:rPr lang="el-GR" dirty="0" smtClean="0"/>
              <a:t>Η περιγραφή του γεγονότος αυτού γίνεται με εκτενέστερο τρόπο στα τρία σημεία των </a:t>
            </a:r>
            <a:r>
              <a:rPr lang="el-GR" i="1" dirty="0" smtClean="0"/>
              <a:t>Πράξεων</a:t>
            </a:r>
            <a:r>
              <a:rPr lang="el-GR" dirty="0" smtClean="0"/>
              <a:t> που αναφέρθηκαν πιο πάνω. Αν και είναι αδύνατον να διασαφηνιστεί τι ακριβώς συνέβη, επίκεντρο του γεγονότος ήταν ασφαλώς το όραμα του Ιησού </a:t>
            </a:r>
            <a:r>
              <a:rPr lang="el-GR" i="1" dirty="0" smtClean="0"/>
              <a:t>εν </a:t>
            </a:r>
            <a:r>
              <a:rPr lang="el-GR" i="1" dirty="0" err="1" smtClean="0"/>
              <a:t>δόξη</a:t>
            </a:r>
            <a:r>
              <a:rPr lang="el-GR" dirty="0" smtClean="0"/>
              <a:t>. Αυτό έπεισε τον Παύλο ότι ο Ιησούς </a:t>
            </a:r>
            <a:r>
              <a:rPr lang="el-GR" i="1" dirty="0" smtClean="0"/>
              <a:t>ανέστη εκ νεκρών</a:t>
            </a:r>
            <a:r>
              <a:rPr lang="el-GR" dirty="0" smtClean="0"/>
              <a:t> και </a:t>
            </a:r>
            <a:r>
              <a:rPr lang="el-GR" i="1" dirty="0" smtClean="0"/>
              <a:t>ανελήφθη</a:t>
            </a:r>
            <a:r>
              <a:rPr lang="el-GR" dirty="0" smtClean="0"/>
              <a:t> ως Κύριος στους ουρανούς. Ήταν επίσης απόδειξη για τον Παύλο ότι κακώς είχε σταυρωθεί και κατά </a:t>
            </a:r>
            <a:r>
              <a:rPr lang="el-GR" dirty="0" err="1" smtClean="0"/>
              <a:t>συνέπειαν</a:t>
            </a:r>
            <a:r>
              <a:rPr lang="el-GR" dirty="0" smtClean="0"/>
              <a:t> δεν ίσχυε η κατά τον Νόμο κατάρα του Θεού.</a:t>
            </a:r>
            <a:endParaRPr lang="el-GR" dirty="0" smtClean="0"/>
          </a:p>
          <a:p>
            <a:endParaRPr lang="el-GR"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Αποστολικό Έργο</a:t>
            </a:r>
            <a:br>
              <a:rPr lang="el-GR" dirty="0" smtClean="0"/>
            </a:br>
            <a:endParaRPr lang="el-GR" dirty="0"/>
          </a:p>
        </p:txBody>
      </p:sp>
      <p:sp>
        <p:nvSpPr>
          <p:cNvPr id="3" name="2 - Θέση περιεχομένου"/>
          <p:cNvSpPr>
            <a:spLocks noGrp="1"/>
          </p:cNvSpPr>
          <p:nvPr>
            <p:ph idx="1"/>
          </p:nvPr>
        </p:nvSpPr>
        <p:spPr/>
        <p:txBody>
          <a:bodyPr>
            <a:normAutofit fontScale="77500" lnSpcReduction="20000"/>
          </a:bodyPr>
          <a:lstStyle/>
          <a:p>
            <a:r>
              <a:rPr lang="el-GR" dirty="0" smtClean="0"/>
              <a:t>Σύμφωνα με τις </a:t>
            </a:r>
            <a:r>
              <a:rPr lang="el-GR" i="1" dirty="0" smtClean="0"/>
              <a:t>Πράξεις</a:t>
            </a:r>
            <a:r>
              <a:rPr lang="el-GR" dirty="0" smtClean="0"/>
              <a:t>, η εχθρότητα των Ιουδαίων τον ανάγκασε να </a:t>
            </a:r>
            <a:r>
              <a:rPr lang="el-GR" dirty="0" err="1" smtClean="0"/>
              <a:t>εγκατάλειψει</a:t>
            </a:r>
            <a:r>
              <a:rPr lang="el-GR" dirty="0" smtClean="0"/>
              <a:t> την πόλη (</a:t>
            </a:r>
            <a:r>
              <a:rPr lang="el-GR" i="1" dirty="0" smtClean="0"/>
              <a:t>9:23-25</a:t>
            </a:r>
            <a:r>
              <a:rPr lang="el-GR" dirty="0" smtClean="0"/>
              <a:t>), αν και στην περίπτωση αυτή, στη δίωξή του έλαβε ενεργά μέρος και ο εθνάρχης </a:t>
            </a:r>
            <a:r>
              <a:rPr lang="el-GR" dirty="0" err="1" smtClean="0"/>
              <a:t>Αρετας</a:t>
            </a:r>
            <a:r>
              <a:rPr lang="el-GR" dirty="0" smtClean="0"/>
              <a:t> (ή </a:t>
            </a:r>
            <a:r>
              <a:rPr lang="el-GR" i="1" dirty="0" smtClean="0"/>
              <a:t>Αρέθας</a:t>
            </a:r>
            <a:r>
              <a:rPr lang="el-GR" dirty="0" smtClean="0"/>
              <a:t>), βασιλιάς των Ναβαταίων (</a:t>
            </a:r>
            <a:r>
              <a:rPr lang="el-GR" i="1" dirty="0" smtClean="0"/>
              <a:t>Β' </a:t>
            </a:r>
            <a:r>
              <a:rPr lang="el-GR" i="1" dirty="0" err="1" smtClean="0"/>
              <a:t>Κόρ</a:t>
            </a:r>
            <a:r>
              <a:rPr lang="el-GR" i="1" dirty="0" smtClean="0"/>
              <a:t>. 11:32-33</a:t>
            </a:r>
            <a:r>
              <a:rPr lang="el-GR" dirty="0" smtClean="0"/>
              <a:t>).</a:t>
            </a:r>
            <a:endParaRPr lang="el-GR" dirty="0" smtClean="0"/>
          </a:p>
          <a:p>
            <a:r>
              <a:rPr lang="el-GR" dirty="0" smtClean="0"/>
              <a:t>Στη συνέχεια ο Παύλος έρχεται στην Ιερουσαλήμ για να γνωρίσει τον Πέτρο (</a:t>
            </a:r>
            <a:r>
              <a:rPr lang="el-GR" i="1" dirty="0" err="1" smtClean="0"/>
              <a:t>Γαλάτ</a:t>
            </a:r>
            <a:r>
              <a:rPr lang="el-GR" i="1" dirty="0" smtClean="0"/>
              <a:t>. 1:18</a:t>
            </a:r>
            <a:r>
              <a:rPr lang="el-GR" dirty="0" smtClean="0"/>
              <a:t>). Εκεί συναντά και τον Ιάκωβο, </a:t>
            </a:r>
            <a:r>
              <a:rPr lang="el-GR" i="1" dirty="0" smtClean="0"/>
              <a:t>«</a:t>
            </a:r>
            <a:r>
              <a:rPr lang="el-GR" i="1" dirty="0" err="1" smtClean="0"/>
              <a:t>τὸν</a:t>
            </a:r>
            <a:r>
              <a:rPr lang="el-GR" i="1" dirty="0" smtClean="0"/>
              <a:t> </a:t>
            </a:r>
            <a:r>
              <a:rPr lang="el-GR" i="1" dirty="0" err="1" smtClean="0"/>
              <a:t>ἀδελφὸν</a:t>
            </a:r>
            <a:r>
              <a:rPr lang="el-GR" i="1" dirty="0" smtClean="0"/>
              <a:t> </a:t>
            </a:r>
            <a:r>
              <a:rPr lang="el-GR" i="1" dirty="0" err="1" smtClean="0"/>
              <a:t>τοῦ</a:t>
            </a:r>
            <a:r>
              <a:rPr lang="el-GR" i="1" dirty="0" smtClean="0"/>
              <a:t> Κυρίου»</a:t>
            </a:r>
            <a:r>
              <a:rPr lang="el-GR" dirty="0" smtClean="0"/>
              <a:t>. Οι </a:t>
            </a:r>
            <a:r>
              <a:rPr lang="el-GR" i="1" dirty="0" smtClean="0"/>
              <a:t>Πράξεις</a:t>
            </a:r>
            <a:r>
              <a:rPr lang="el-GR" dirty="0" smtClean="0"/>
              <a:t> επίσης μας πληροφορούν ότι ο Βαρνάβας συνόδευσε τον Παύλο κατά τη γνωριμία του με τους Χριστιανικούς κύκλους της Ιερουσαλήμ, επειδή όπως ήταν φυσικό, υπήρχαν επιφυλάξεις για το νέο μέλος.</a:t>
            </a:r>
            <a:endParaRPr lang="el-GR" dirty="0" smtClean="0"/>
          </a:p>
          <a:p>
            <a:endParaRPr lang="el-GR"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Η Πρώτη Αποστολική Περιοδεία</a:t>
            </a:r>
            <a:endParaRPr lang="el-GR" dirty="0"/>
          </a:p>
        </p:txBody>
      </p:sp>
      <p:sp>
        <p:nvSpPr>
          <p:cNvPr id="3" name="2 - Θέση περιεχομένου"/>
          <p:cNvSpPr>
            <a:spLocks noGrp="1"/>
          </p:cNvSpPr>
          <p:nvPr>
            <p:ph idx="1"/>
          </p:nvPr>
        </p:nvSpPr>
        <p:spPr/>
        <p:txBody>
          <a:bodyPr>
            <a:normAutofit fontScale="77500" lnSpcReduction="20000"/>
          </a:bodyPr>
          <a:lstStyle/>
          <a:p>
            <a:r>
              <a:rPr lang="el-GR" dirty="0" smtClean="0"/>
              <a:t>Το 45 ο Παύλος μαζί με τον Βαρνάβα και τον ευαγγελιστή Μάρκο ξεκίνησαν από την Αντιόχεια για τη Σελεύκεια, όπου κήρυξαν. Κατόπιν με πλοίο πήγαν στην Κύπρο, όπου ίδρυσαν χριστιανικές εκκλησίες. Στην Πάφο ο πρώτος που πίστεψε ήταν ο Ρωμαίος διοικητής Σέργιος Παύλος. Από την Κύπρο με πλοίο επισκέφθηκαν την </a:t>
            </a:r>
            <a:r>
              <a:rPr lang="el-GR" dirty="0" err="1" smtClean="0"/>
              <a:t>Πέργη</a:t>
            </a:r>
            <a:r>
              <a:rPr lang="el-GR" dirty="0" smtClean="0"/>
              <a:t> της </a:t>
            </a:r>
            <a:r>
              <a:rPr lang="el-GR" dirty="0" err="1" smtClean="0"/>
              <a:t>Μικράς</a:t>
            </a:r>
            <a:r>
              <a:rPr lang="el-GR" dirty="0" smtClean="0"/>
              <a:t> Ασίας, το Ικόνιο, τα </a:t>
            </a:r>
            <a:r>
              <a:rPr lang="el-GR" dirty="0" err="1" smtClean="0"/>
              <a:t>Λύστρα</a:t>
            </a:r>
            <a:r>
              <a:rPr lang="el-GR" dirty="0" smtClean="0"/>
              <a:t> και τη </a:t>
            </a:r>
            <a:r>
              <a:rPr lang="el-GR" dirty="0" err="1" smtClean="0"/>
              <a:t>Δέρβη</a:t>
            </a:r>
            <a:r>
              <a:rPr lang="el-GR" dirty="0" smtClean="0"/>
              <a:t>, όπου πίστεψε ο Τιμόθεος. Το 48 ο Παύλος πήγε στα Ιεροσόλυμα και πήρε μέρος στην Αποστολική Σύνοδο.</a:t>
            </a:r>
            <a:br>
              <a:rPr lang="el-GR" dirty="0" smtClean="0"/>
            </a:br>
            <a:br>
              <a:rPr lang="el-GR" dirty="0" smtClean="0"/>
            </a:br>
            <a:br>
              <a:rPr lang="el-GR" dirty="0" smtClean="0"/>
            </a:br>
            <a:endParaRPr lang="el-GR"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b="1" dirty="0" smtClean="0"/>
              <a:t>Δεύτερη Περιοδεία</a:t>
            </a:r>
            <a:br>
              <a:rPr lang="el-GR" b="1" dirty="0" smtClean="0"/>
            </a:br>
            <a:endParaRPr lang="el-GR" dirty="0"/>
          </a:p>
        </p:txBody>
      </p:sp>
      <p:sp>
        <p:nvSpPr>
          <p:cNvPr id="3" name="2 - Θέση περιεχομένου"/>
          <p:cNvSpPr>
            <a:spLocks noGrp="1"/>
          </p:cNvSpPr>
          <p:nvPr>
            <p:ph idx="1"/>
          </p:nvPr>
        </p:nvSpPr>
        <p:spPr/>
        <p:txBody>
          <a:bodyPr>
            <a:normAutofit fontScale="77500" lnSpcReduction="20000"/>
          </a:bodyPr>
          <a:lstStyle/>
          <a:p>
            <a:r>
              <a:rPr lang="el-GR" dirty="0" smtClean="0"/>
              <a:t>Το 52, ξεκινώντας από την Αντιόχεια, επισκέφθηκε πόλεις της </a:t>
            </a:r>
            <a:r>
              <a:rPr lang="el-GR" dirty="0" err="1" smtClean="0"/>
              <a:t>Μικράς</a:t>
            </a:r>
            <a:r>
              <a:rPr lang="el-GR" dirty="0" smtClean="0"/>
              <a:t> Ασίας κι έφθασε ως την Τροία. Στην αποστολή συμμετείχαν ο Τιμόθεος, ο Σίλας και ο ευαγγελιστής Λουκάς. Από την Τροία με πλοίο πήγε στην Καβάλα κι από εκεί στους Φιλίππους, όπου ίδρυσε εκκλησία. Η πρώτη που πίστεψε ήταν η Λυδία με την οικογένειά της. Ακολουθώντας την Εγνατία οδό έφθασε στη Θεσσαλονίκη και στη Βέροια. Κατόπιν πήγε στην Αθήνα, όπου κήρυξε στον Άρειο Πάγο τον αληθινό θεό. Στην Αθήνα πίστεψε ο Διονύσιος ο Αρεοπαγίτης και η γυναίκα του </a:t>
            </a:r>
            <a:r>
              <a:rPr lang="el-GR" dirty="0" err="1" smtClean="0"/>
              <a:t>δαμαρις</a:t>
            </a:r>
            <a:r>
              <a:rPr lang="el-GR" dirty="0" smtClean="0"/>
              <a:t> Κατόπιν, πήγε στην Κόρινθο και κατέληξε στην Έφεσο.</a:t>
            </a:r>
            <a:br>
              <a:rPr lang="el-GR" dirty="0" smtClean="0"/>
            </a:br>
            <a:endParaRPr lang="el-GR"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b="1" dirty="0" smtClean="0"/>
              <a:t>Τρίτη Περιοδεία</a:t>
            </a:r>
            <a:br>
              <a:rPr lang="el-GR" b="1" dirty="0" smtClean="0"/>
            </a:br>
            <a:endParaRPr lang="el-GR" dirty="0"/>
          </a:p>
        </p:txBody>
      </p:sp>
      <p:sp>
        <p:nvSpPr>
          <p:cNvPr id="3" name="2 - Θέση περιεχομένου"/>
          <p:cNvSpPr>
            <a:spLocks noGrp="1"/>
          </p:cNvSpPr>
          <p:nvPr>
            <p:ph idx="1"/>
          </p:nvPr>
        </p:nvSpPr>
        <p:spPr/>
        <p:txBody>
          <a:bodyPr>
            <a:normAutofit fontScale="92500" lnSpcReduction="20000"/>
          </a:bodyPr>
          <a:lstStyle/>
          <a:p>
            <a:r>
              <a:rPr lang="el-GR" dirty="0" smtClean="0"/>
              <a:t>Το 56 επισκέφθηκε μέρη της </a:t>
            </a:r>
            <a:r>
              <a:rPr lang="el-GR" dirty="0" err="1" smtClean="0"/>
              <a:t>Μικράς</a:t>
            </a:r>
            <a:r>
              <a:rPr lang="el-GR" dirty="0" smtClean="0"/>
              <a:t> Ασίας, της Ελλάδας (Κόρινθο και Μακεδονία) και κατόπιν τα Ιεροσόλυμα. Εκεί τον έπιασαν οι Ιουδαίοι, αλλά ο Ρωμαίος διοικητής τον έστειλε στην Καισάρεια της Παλαιστίνης, όπου έμεινε φυλακισμένος για δύο έτη. Τότε, επικαλέστηκε την ιδιότητα του Ρωμαίου πολίτη και τον έστειλαν συνοδεία στη Ρώμη για να δικασθεί. Στη Ρώμη, αφού έμεινε δύο χρόνια στη φυλακή, τελικά δικάσθηκε και αθωώθηκε.</a:t>
            </a:r>
            <a:br>
              <a:rPr lang="el-GR" dirty="0" smtClean="0"/>
            </a:br>
            <a:endParaRPr lang="el-GR"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b="1" dirty="0" smtClean="0"/>
              <a:t>Τέταρτη Περιοδεία</a:t>
            </a:r>
            <a:br>
              <a:rPr lang="el-GR" b="1" dirty="0" smtClean="0"/>
            </a:br>
            <a:endParaRPr lang="el-GR" dirty="0"/>
          </a:p>
        </p:txBody>
      </p:sp>
      <p:sp>
        <p:nvSpPr>
          <p:cNvPr id="3" name="2 - Θέση περιεχομένου"/>
          <p:cNvSpPr>
            <a:spLocks noGrp="1"/>
          </p:cNvSpPr>
          <p:nvPr>
            <p:ph idx="1"/>
          </p:nvPr>
        </p:nvSpPr>
        <p:spPr/>
        <p:txBody>
          <a:bodyPr>
            <a:normAutofit fontScale="85000" lnSpcReduction="10000"/>
          </a:bodyPr>
          <a:lstStyle/>
          <a:p>
            <a:r>
              <a:rPr lang="el-GR" dirty="0" smtClean="0"/>
              <a:t>Αφού απελευθερώθηκε, επισκέφθηκε πόλεις της </a:t>
            </a:r>
            <a:r>
              <a:rPr lang="el-GR" dirty="0" err="1" smtClean="0"/>
              <a:t>Μικράς</a:t>
            </a:r>
            <a:r>
              <a:rPr lang="el-GR" dirty="0" smtClean="0"/>
              <a:t> Ασίας, της Κρήτης και της Ηπείρου. Το 67 πήγε στη Ρώμη και σύμφωνα με ορισμένες πηγές συναντήθηκε με τον Απόστολο Πέτρο. Τότε, όμως, τον συνέλαβε ο Νέρων και τον θανάτωσε στις 29 Ιουνίου, οπότε γιορτάζεται η μνήμη του.</a:t>
            </a:r>
            <a:endParaRPr lang="el-GR" dirty="0" smtClean="0"/>
          </a:p>
          <a:p>
            <a:r>
              <a:rPr lang="el-GR" dirty="0" smtClean="0"/>
              <a:t>Εκτός από το κήρυγμα 30 περίπου ετών, ο Παύλος συνέγραψε και 14 επιστολές, στις οποίες διδάσκει ποια πρέπει να είναι η συμπεριφορά των χριστιανών, σύμφωνα με το Ευαγγέλιο.</a:t>
            </a:r>
            <a:endParaRPr lang="el-GR" dirty="0" smtClean="0"/>
          </a:p>
          <a:p>
            <a:endParaRPr lang="el-GR"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Δίκη</a:t>
            </a:r>
            <a:br>
              <a:rPr lang="el-GR" dirty="0" smtClean="0"/>
            </a:br>
            <a:endParaRPr lang="el-GR" dirty="0"/>
          </a:p>
        </p:txBody>
      </p:sp>
      <p:sp>
        <p:nvSpPr>
          <p:cNvPr id="3" name="2 - Θέση περιεχομένου"/>
          <p:cNvSpPr>
            <a:spLocks noGrp="1"/>
          </p:cNvSpPr>
          <p:nvPr>
            <p:ph idx="1"/>
          </p:nvPr>
        </p:nvSpPr>
        <p:spPr/>
        <p:txBody>
          <a:bodyPr>
            <a:normAutofit fontScale="77500" lnSpcReduction="20000"/>
          </a:bodyPr>
          <a:lstStyle/>
          <a:p>
            <a:r>
              <a:rPr lang="el-GR" dirty="0" smtClean="0"/>
              <a:t>Ο Απόστολος Παύλος οδηγήθηκε στον Άρειο Πάγο, γύρω στο 51 </a:t>
            </a:r>
            <a:r>
              <a:rPr lang="el-GR" dirty="0" err="1" smtClean="0"/>
              <a:t>μ.Χ</a:t>
            </a:r>
            <a:r>
              <a:rPr lang="el-GR" dirty="0" smtClean="0"/>
              <a:t>., μετά από διάλογο που είχε με τους Στωικούς και τους Επικούρειους στην αγορά της Αθήνας,</a:t>
            </a:r>
            <a:r>
              <a:rPr lang="el-GR" baseline="30000" dirty="0" smtClean="0"/>
              <a:t>[2]</a:t>
            </a:r>
            <a:r>
              <a:rPr lang="el-GR" dirty="0" smtClean="0"/>
              <a:t> έναν από τους τόπους όπου κήρυττε εκτός από την τοπική Ιουδαϊκή συναγωγή. Ωστόσο, είναι δύσκολο να διευκρινιστεί αν ο «Άρειος Πάγος» που αναφέρουν οι Πράξεις των Αποστόλων ήταν ο γνωστός λόφος ή το σεβαστό δικαστικό σώμα. Αμφότερες οι εκδοχές έχουν τα επιχειρήματά τους.</a:t>
            </a:r>
            <a:endParaRPr lang="el-GR" dirty="0" smtClean="0"/>
          </a:p>
          <a:p>
            <a:r>
              <a:rPr lang="el-GR" dirty="0" smtClean="0"/>
              <a:t>Το ότι ο Παύλος δικάστηκε από τον Άρειο Πάγο είναι κάτι που μαρτυρούν οι Πατέρες της Εκκλησίας. Επιπλέον, έχει σχολιαστεί ότι το πρωτότυπο κείμενο της αφήγησης δίνει την αίσθηση πως ο Άρειος Πάγος ήταν όντως το δικαστικό σώμα.</a:t>
            </a:r>
            <a:r>
              <a:rPr lang="el-GR" baseline="30000" dirty="0" smtClean="0"/>
              <a:t>[α]</a:t>
            </a:r>
            <a:r>
              <a:rPr lang="el-GR" dirty="0" smtClean="0"/>
              <a:t> </a:t>
            </a:r>
            <a:endParaRPr lang="el-GR"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857232"/>
            <a:ext cx="7467600" cy="5268931"/>
          </a:xfrm>
        </p:spPr>
        <p:txBody>
          <a:bodyPr>
            <a:normAutofit fontScale="92500" lnSpcReduction="20000"/>
          </a:bodyPr>
          <a:lstStyle/>
          <a:p>
            <a:r>
              <a:rPr lang="el-GR" dirty="0" smtClean="0"/>
              <a:t>Το γεγονός, επίσης, ότι οι επικριτές του Παύλου υποστήριζαν πως κήρυττε «ξένα δαιμόνια» μπορεί να συσχετιστεί με τις αρμοδιότητες του δικαστικού σώματος του Αρείου Πάγου, μεταξύ των οποίων ήταν η προάσπιση της θρησκείας και των ηθών των Αθηνών. Μάλιστα, η περίπτωση του Παύλου φαίνεται να μοιάζει με αυτήν του Σωκράτη, καθώς ο τελευταίος είχε προσαχθεί στον Άρειο Πάγο με την κατηγορία ότι διέφθειρε τους νέους, αμελούσε τα παραδοσιακά θρησκευτικά καθήκοντα και εισήγε θρησκευτικούς νεωτερισμούς. </a:t>
            </a:r>
            <a:endParaRPr lang="el-GR" dirty="0" smtClean="0"/>
          </a:p>
          <a:p>
            <a:endParaRPr lang="el-GR" dirty="0" smtClean="0"/>
          </a:p>
          <a:p>
            <a:endParaRPr lang="el-GR"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357166"/>
            <a:ext cx="7467600" cy="5768997"/>
          </a:xfrm>
        </p:spPr>
        <p:txBody>
          <a:bodyPr>
            <a:normAutofit fontScale="77500" lnSpcReduction="20000"/>
          </a:bodyPr>
          <a:lstStyle/>
          <a:p>
            <a:r>
              <a:rPr lang="el-GR" dirty="0" smtClean="0"/>
              <a:t>Αν ωστόσο ο Παύλος όντως δικάστηκε, τότε πιθανότατα αυτό έγινε στη Βασιλική Στοά, που βρισκόταν στην αγορά, διότι θεωρείται ότι εκείνη την εποχή στον χώρο του λόφου γίνονταν δίκες μόνο για ανθρωποκτονίες. Δεδομένης της εκδοχής της δίκης, η υπόθεση του Παύλου θεωρήθηκε ανάξια περαιτέρω εξέτασης λόγω της αναφοράς του στην ανάσταση των νεκρών.</a:t>
            </a:r>
            <a:endParaRPr lang="el-GR" dirty="0" smtClean="0"/>
          </a:p>
          <a:p>
            <a:r>
              <a:rPr lang="el-GR" dirty="0" smtClean="0"/>
              <a:t>Στον αντίποδα των επιχειρημάτων επισημαίνεται πως στην ομιλία του Παύλου στον Άρειο Πάγο υπήρχε αρκετός κόσμος, συμπεριλαμβανομένων και γυναικών, γεγονός που ίσως δεν θα συνέβαινε αν γινόταν κανονική δίκη. Επιπλέον, η αφήγηση του συμβάντος στις Πράξεις των Αποστόλων δεν περιέχει κάποια δικαστική διαδικασία. Αν επομένως δεν έγινε δίκη, τότε ο Παύλος οδηγήθηκε στον λόφο του Αρείου Πάγου, με σκοπό να τον ακούσουν οι παριστάμενοι, οι οποίοι ενδιαφέρονταν για φιλοσοφική </a:t>
            </a:r>
            <a:r>
              <a:rPr lang="el-GR" dirty="0" err="1" smtClean="0"/>
              <a:t>συζήτηση.—Βλ</a:t>
            </a:r>
            <a:r>
              <a:rPr lang="el-GR" dirty="0" smtClean="0"/>
              <a:t>. Πράξεις 17:21.</a:t>
            </a:r>
            <a:endParaRPr lang="el-GR" dirty="0" smtClean="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b="1" dirty="0" smtClean="0"/>
              <a:t>Η ομιλία του Παύλου</a:t>
            </a:r>
            <a:br>
              <a:rPr lang="el-GR" b="1" dirty="0" smtClean="0"/>
            </a:br>
            <a:endParaRPr lang="el-GR" dirty="0"/>
          </a:p>
        </p:txBody>
      </p:sp>
      <p:sp>
        <p:nvSpPr>
          <p:cNvPr id="3" name="2 - Θέση περιεχομένου"/>
          <p:cNvSpPr>
            <a:spLocks noGrp="1"/>
          </p:cNvSpPr>
          <p:nvPr>
            <p:ph idx="1"/>
          </p:nvPr>
        </p:nvSpPr>
        <p:spPr>
          <a:xfrm>
            <a:off x="457200" y="1214422"/>
            <a:ext cx="7467600" cy="4911741"/>
          </a:xfrm>
        </p:spPr>
        <p:txBody>
          <a:bodyPr>
            <a:normAutofit fontScale="70000" lnSpcReduction="20000"/>
          </a:bodyPr>
          <a:lstStyle/>
          <a:p>
            <a:r>
              <a:rPr lang="el-GR" dirty="0" smtClean="0"/>
              <a:t>Παρά το ότι η ομιλία του Αποστόλου Παύλου μετέδιδε νοήματα αμιγώς Βιβλικά, ο Παύλος δεν τα υποστήριξε με παραθέματα από την Παλαιά Διαθήκη, κάτι που συνήθιζε να κάνει διαλεγόμενος με Ιουδαίους, άλλα χρησιμοποίησε στοιχεία γνωστά και σεβαστά στους Αθηναίους. Επρόκειτο για μια </a:t>
            </a:r>
            <a:r>
              <a:rPr lang="el-GR" dirty="0" err="1" smtClean="0"/>
              <a:t>επιχειρηματολογική</a:t>
            </a:r>
            <a:r>
              <a:rPr lang="el-GR" dirty="0" smtClean="0"/>
              <a:t> ευελιξία την οποία ο Παύλος περιγράφει στα εδάφια 1 Κορινθίους 9:19-23 και η οποία συνοψίζεται με την κατακλείδα του: «Στους πάντες έγινα τα πάντα, ώστε με κάθε τρόπο να σώσω μερικούς».</a:t>
            </a:r>
            <a:r>
              <a:rPr lang="el-GR" baseline="30000" dirty="0" smtClean="0"/>
              <a:t>[</a:t>
            </a:r>
            <a:endParaRPr lang="el-GR" dirty="0" smtClean="0"/>
          </a:p>
          <a:p>
            <a:r>
              <a:rPr lang="el-GR" dirty="0" smtClean="0"/>
              <a:t>Χαρακτηριστική λοιπόν ήταν η αναφορά του Παύλου στον βωμό του «αγνώστου Θεού», που φαίνεται να υπήρχαν αρκετοί εκείνη την εποχή στην Αθήνα, τον οποίο υποστήριξε ότι πρεσβεύει. Ως Δημιουργός του κόσμου και Δότης παντός αγαθού, Αυτός Ο Θεός δεν κατοικεί σε ναούς, δεν έχει ανάγκη από τις υπηρεσίες των ανθρώπων και είναι ακατάλληλη η κατασκευή ομοιωμάτων του, λέει ο Παύλος. </a:t>
            </a:r>
            <a:endParaRPr lang="el-G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ΛΙΓΑ ΛΟΓΙΑ ΓΙΑ ΤΟΝ ΑΠΟΣΤΟΛΟ ΠΑΥΛΟ</a:t>
            </a:r>
            <a:endParaRPr lang="el-GR" dirty="0"/>
          </a:p>
        </p:txBody>
      </p:sp>
      <p:sp>
        <p:nvSpPr>
          <p:cNvPr id="3" name="2 - Θέση περιεχομένου"/>
          <p:cNvSpPr>
            <a:spLocks noGrp="1"/>
          </p:cNvSpPr>
          <p:nvPr>
            <p:ph idx="1"/>
          </p:nvPr>
        </p:nvSpPr>
        <p:spPr/>
        <p:txBody>
          <a:bodyPr>
            <a:normAutofit fontScale="85000" lnSpcReduction="10000"/>
          </a:bodyPr>
          <a:lstStyle/>
          <a:p>
            <a:r>
              <a:rPr lang="el-GR" dirty="0" smtClean="0"/>
              <a:t>Ο </a:t>
            </a:r>
            <a:r>
              <a:rPr lang="el-GR" b="1" dirty="0" smtClean="0"/>
              <a:t>Απόστολος Παύλος</a:t>
            </a:r>
            <a:r>
              <a:rPr lang="el-GR" dirty="0" smtClean="0"/>
              <a:t>, γνωστός στον δυτικό κόσμο και ως </a:t>
            </a:r>
            <a:r>
              <a:rPr lang="el-GR" b="1" dirty="0" smtClean="0"/>
              <a:t>Άγιος Παύλος</a:t>
            </a:r>
            <a:r>
              <a:rPr lang="el-GR" dirty="0" smtClean="0"/>
              <a:t> γεννηθείς ως </a:t>
            </a:r>
            <a:r>
              <a:rPr lang="el-GR" b="1" dirty="0" smtClean="0"/>
              <a:t>Σαούλ</a:t>
            </a:r>
            <a:r>
              <a:rPr lang="el-GR" dirty="0" smtClean="0"/>
              <a:t> (</a:t>
            </a:r>
            <a:r>
              <a:rPr lang="el-GR" i="1" dirty="0" err="1" smtClean="0"/>
              <a:t>Σαύλος</a:t>
            </a:r>
            <a:r>
              <a:rPr lang="el-GR" dirty="0" smtClean="0"/>
              <a:t>, βλ. </a:t>
            </a:r>
            <a:r>
              <a:rPr lang="el-GR" i="1" dirty="0" err="1" smtClean="0"/>
              <a:t>Πράξ</a:t>
            </a:r>
            <a:r>
              <a:rPr lang="el-GR" i="1" dirty="0" smtClean="0"/>
              <a:t>. 7:58</a:t>
            </a:r>
            <a:r>
              <a:rPr lang="el-GR" dirty="0" smtClean="0"/>
              <a:t>, </a:t>
            </a:r>
            <a:r>
              <a:rPr lang="el-GR" i="1" dirty="0" smtClean="0"/>
              <a:t>8:3</a:t>
            </a:r>
            <a:r>
              <a:rPr lang="el-GR" dirty="0" smtClean="0"/>
              <a:t> κ.ά.), (Ταρσός, Κιλικία αρχές 1ου αι. (5-15 </a:t>
            </a:r>
            <a:r>
              <a:rPr lang="el-GR" dirty="0" err="1" smtClean="0"/>
              <a:t>μ.Χ</a:t>
            </a:r>
            <a:r>
              <a:rPr lang="el-GR" dirty="0" smtClean="0"/>
              <a:t>.) – Ρώμη 66-68 </a:t>
            </a:r>
            <a:r>
              <a:rPr lang="el-GR" dirty="0" err="1" smtClean="0"/>
              <a:t>μ.Χ</a:t>
            </a:r>
            <a:r>
              <a:rPr lang="el-GR" dirty="0" smtClean="0"/>
              <a:t>.), ήταν Απόστολος και συγγραφέας των μισών περίπου βιβλίων της </a:t>
            </a:r>
            <a:r>
              <a:rPr lang="el-GR" u="sng" dirty="0" smtClean="0"/>
              <a:t>Καινής Διαθήκης</a:t>
            </a:r>
            <a:r>
              <a:rPr lang="el-GR" dirty="0" smtClean="0"/>
              <a:t>. Ήταν μία από τις σπουδαιότερες προσωπικότητες της πρώιμης εποχής του Χριστιανισμού, υποστηρικτής της παγκοσμιότητας της Διδασκαλίας Του Ιησού. Για τον λόγο αυτό, έλαβε το όνομα </a:t>
            </a:r>
            <a:r>
              <a:rPr lang="el-GR" i="1" dirty="0" smtClean="0"/>
              <a:t>«</a:t>
            </a:r>
            <a:r>
              <a:rPr lang="el-GR" i="1" dirty="0" err="1" smtClean="0"/>
              <a:t>Ἀπόστολος</a:t>
            </a:r>
            <a:r>
              <a:rPr lang="el-GR" i="1" dirty="0" smtClean="0"/>
              <a:t> </a:t>
            </a:r>
            <a:r>
              <a:rPr lang="el-GR" i="1" dirty="0" err="1" smtClean="0"/>
              <a:t>τῶν</a:t>
            </a:r>
            <a:r>
              <a:rPr lang="el-GR" i="1" dirty="0" smtClean="0"/>
              <a:t> </a:t>
            </a:r>
            <a:r>
              <a:rPr lang="el-GR" i="1" dirty="0" err="1" smtClean="0"/>
              <a:t>ἐθνῶν</a:t>
            </a:r>
            <a:r>
              <a:rPr lang="el-GR" i="1" dirty="0" smtClean="0"/>
              <a:t>».</a:t>
            </a:r>
            <a:endParaRPr lang="el-GR"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28596" y="428604"/>
            <a:ext cx="7467600" cy="4525963"/>
          </a:xfrm>
        </p:spPr>
        <p:txBody>
          <a:bodyPr>
            <a:normAutofit fontScale="92500" lnSpcReduction="20000"/>
          </a:bodyPr>
          <a:lstStyle/>
          <a:p>
            <a:r>
              <a:rPr lang="el-GR" dirty="0" smtClean="0"/>
              <a:t>Αυτή η σκέψη, αναφέρει ο Παύλος, είναι σύμφωνη με τα λόγια του Στωικού ποιητή Αρατού. </a:t>
            </a:r>
            <a:r>
              <a:rPr lang="el-GR" baseline="30000" dirty="0" smtClean="0"/>
              <a:t>[δ]</a:t>
            </a:r>
            <a:r>
              <a:rPr lang="el-GR" dirty="0" smtClean="0"/>
              <a:t> Τέλος, δήλωσε ότι Ο Θεός θα κρίνει τον κόσμο μέσω ενός άντρα που ανέστησε από τους νεκρούς, νύξη η οποία προκάλεσε χλευαστικές αντιδράσεις σε μερικούς ακροατές του. Εντούτοις, η ομιλία του Παύλου έπεισε δύο ακροατές, τον δικαστή Διονύσιο τον Αρεοπαγίτη και τη Δάμαρι, οι οποίοι και </a:t>
            </a:r>
            <a:r>
              <a:rPr lang="el-GR" dirty="0" err="1" smtClean="0"/>
              <a:t>μετεστράφησαν</a:t>
            </a:r>
            <a:r>
              <a:rPr lang="el-GR" dirty="0" smtClean="0"/>
              <a:t> στον Χριστιανισμό.</a:t>
            </a:r>
            <a:endParaRPr lang="el-GR" dirty="0" smtClean="0"/>
          </a:p>
          <a:p>
            <a:endParaRPr lang="el-GR"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εικόνα</a:t>
            </a:r>
            <a:endParaRPr lang="el-GR" dirty="0"/>
          </a:p>
        </p:txBody>
      </p:sp>
      <p:pic>
        <p:nvPicPr>
          <p:cNvPr id="4" name="3 - Θέση περιεχομένου" descr="375px-Ariospagos.jpg"/>
          <p:cNvPicPr>
            <a:picLocks noGrp="1" noChangeAspect="1"/>
          </p:cNvPicPr>
          <p:nvPr>
            <p:ph idx="1"/>
          </p:nvPr>
        </p:nvPicPr>
        <p:blipFill>
          <a:blip r:embed="rId1"/>
          <a:stretch>
            <a:fillRect/>
          </a:stretch>
        </p:blipFill>
        <p:spPr>
          <a:xfrm>
            <a:off x="500034" y="3214686"/>
            <a:ext cx="2857500" cy="1607820"/>
          </a:xfrm>
        </p:spPr>
      </p:pic>
      <p:sp>
        <p:nvSpPr>
          <p:cNvPr id="5" name="4 - Ορθογώνιο"/>
          <p:cNvSpPr/>
          <p:nvPr/>
        </p:nvSpPr>
        <p:spPr>
          <a:xfrm>
            <a:off x="3929058" y="3286122"/>
            <a:ext cx="2928942" cy="1477328"/>
          </a:xfrm>
          <a:prstGeom prst="rect">
            <a:avLst/>
          </a:prstGeom>
        </p:spPr>
        <p:txBody>
          <a:bodyPr wrap="square">
            <a:spAutoFit/>
          </a:bodyPr>
          <a:lstStyle/>
          <a:p>
            <a:r>
              <a:rPr lang="el-GR" dirty="0" smtClean="0"/>
              <a:t>Σύγχρονη αναμνηστική πλάκα με την ομιλία του αποστόλου Παύλου, όπως καταγράφεται στις Πράξεις των Αποστόλων</a:t>
            </a:r>
            <a:endParaRPr lang="el-GR"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285720" y="0"/>
            <a:ext cx="8143932" cy="1714488"/>
          </a:xfrm>
        </p:spPr>
        <p:txBody>
          <a:bodyPr>
            <a:normAutofit fontScale="90000"/>
          </a:bodyPr>
          <a:lstStyle/>
          <a:p>
            <a:r>
              <a:rPr lang="el-GR" dirty="0" smtClean="0"/>
              <a:t>Η τελευταία επίσκεψη, η πρώτη φυλάκιση στη Ρώμη</a:t>
            </a:r>
            <a:br>
              <a:rPr lang="el-GR" dirty="0" smtClean="0"/>
            </a:br>
            <a:endParaRPr lang="el-GR" dirty="0"/>
          </a:p>
        </p:txBody>
      </p:sp>
      <p:sp>
        <p:nvSpPr>
          <p:cNvPr id="3" name="2 - Θέση περιεχομένου"/>
          <p:cNvSpPr>
            <a:spLocks noGrp="1"/>
          </p:cNvSpPr>
          <p:nvPr>
            <p:ph idx="1"/>
          </p:nvPr>
        </p:nvSpPr>
        <p:spPr/>
        <p:txBody>
          <a:bodyPr>
            <a:normAutofit fontScale="92500"/>
          </a:bodyPr>
          <a:lstStyle/>
          <a:p>
            <a:r>
              <a:rPr lang="el-GR" dirty="0" smtClean="0"/>
              <a:t>Ο λόγος για τον οποίο ο Παύλος επέμεινε να πάει στην Ιερουσαλήμ εκθέτοντας τον εαυτό του σε θανάσιμο κίνδυνο δεν είναι γνωστός. Σίγουρα όμως θα πρέπει να ήταν μεγάλης σπουδαιότητας, για να κάνει αυτό το ταξίδι την εποχή που κατάστρωνε μεγαλόπνοο σχέδιο για επίσκεψη στην Ισπανία (</a:t>
            </a:r>
            <a:r>
              <a:rPr lang="el-GR" i="1" dirty="0" err="1" smtClean="0"/>
              <a:t>Ρωμ</a:t>
            </a:r>
            <a:r>
              <a:rPr lang="el-GR" i="1" dirty="0" smtClean="0"/>
              <a:t>. 15:24</a:t>
            </a:r>
            <a:r>
              <a:rPr lang="el-GR" dirty="0" smtClean="0"/>
              <a:t>) και ενώ γνώριζε τις διαστάσεις που είχε λάβει η επιθετικότητα των Ιουδαίων (</a:t>
            </a:r>
            <a:r>
              <a:rPr lang="el-GR" i="1" dirty="0" err="1" smtClean="0"/>
              <a:t>Πράξ</a:t>
            </a:r>
            <a:r>
              <a:rPr lang="el-GR" i="1" dirty="0" smtClean="0"/>
              <a:t>. 20:3</a:t>
            </a:r>
            <a:r>
              <a:rPr lang="el-GR" dirty="0" smtClean="0"/>
              <a:t>).</a:t>
            </a:r>
            <a:endParaRPr lang="el-GR" dirty="0" smtClean="0"/>
          </a:p>
          <a:p>
            <a:endParaRPr lang="el-GR"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571480"/>
            <a:ext cx="7467600" cy="5554683"/>
          </a:xfrm>
        </p:spPr>
        <p:txBody>
          <a:bodyPr>
            <a:normAutofit fontScale="92500" lnSpcReduction="10000"/>
          </a:bodyPr>
          <a:lstStyle/>
          <a:p>
            <a:r>
              <a:rPr lang="el-GR" dirty="0" smtClean="0"/>
              <a:t>Τελικά, αυτό που φοβόταν και άφηνε να εννοηθεί στο τέλος της Προς Ρωμαίους Επιστολής συνέβη και η περιπέτειά του κατέληξε στη σύλληψη και φυλάκισή του στην Καισάρεια και κατόπιν στη μεταφορά του στη Ρώμη.</a:t>
            </a:r>
            <a:endParaRPr lang="el-GR" dirty="0" smtClean="0"/>
          </a:p>
          <a:p>
            <a:r>
              <a:rPr lang="el-GR" dirty="0" smtClean="0"/>
              <a:t>Η αρχή των συμβάντων έγινε με την εμφάνιση του Παύλου στο Ναό των Ιεροσολύμων η οποία ξεσήκωσε σφοδρές αντιδράσεις από τη μεριά των Ιουδαίων (</a:t>
            </a:r>
            <a:r>
              <a:rPr lang="el-GR" i="1" dirty="0" err="1" smtClean="0"/>
              <a:t>Πράξ</a:t>
            </a:r>
            <a:r>
              <a:rPr lang="el-GR" i="1" dirty="0" smtClean="0"/>
              <a:t>. 21:27</a:t>
            </a:r>
            <a:r>
              <a:rPr lang="el-GR" dirty="0" smtClean="0"/>
              <a:t> εξ.) οι οποίοι του επιτέθηκαν και τον ξυλοκόπησαν κατηγορώντας τον ότι δίδασκε ενάντια στον Ιουδαϊκό λαό και τον Μωσαϊκό Νόμο.</a:t>
            </a:r>
            <a:endParaRPr lang="el-GR" dirty="0" smtClean="0"/>
          </a:p>
          <a:p>
            <a:endParaRPr lang="el-GR"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357166"/>
            <a:ext cx="7467600" cy="5768997"/>
          </a:xfrm>
        </p:spPr>
        <p:txBody>
          <a:bodyPr>
            <a:normAutofit fontScale="70000" lnSpcReduction="20000"/>
          </a:bodyPr>
          <a:lstStyle/>
          <a:p>
            <a:r>
              <a:rPr lang="el-GR" dirty="0" err="1" smtClean="0"/>
              <a:t>ελικά</a:t>
            </a:r>
            <a:r>
              <a:rPr lang="el-GR" dirty="0" smtClean="0"/>
              <a:t>, και ενώ κινδύνευε σοβαρά η ζωή του, συνελήφθη (εν μέρει για να σωθεί η ζωή του από τον όχλο καθώς ήταν Ρωμαίος πολίτης) και τελικά διασώθηκε με τον τρόπο αυτό από τη Ρωμαϊκή φρουρά της πόλης. Πριν την είσοδό τους στο στρατόπεδο, ο Παύλος παρακάλεσε το χιλίαρχο να του επιτρέψει να μιλήσει στο πλήθος. Τα αίτημά του έγινε δεκτό οπότε ο Απόστολος αναφέρθηκε στην καταγωγή του, στον Γαμαλιήλ, στην αφοσίωσή του προς την πατρώα θρησκεία, τη μεταστροφή του και την εντολή του Χριστού να κηρύξει το ευαγγέλιο (</a:t>
            </a:r>
            <a:r>
              <a:rPr lang="el-GR" i="1" dirty="0" err="1" smtClean="0"/>
              <a:t>Πράξ</a:t>
            </a:r>
            <a:r>
              <a:rPr lang="el-GR" i="1" dirty="0" smtClean="0"/>
              <a:t>. 21:37</a:t>
            </a:r>
            <a:r>
              <a:rPr lang="el-GR" dirty="0" smtClean="0"/>
              <a:t> εξ.). Όμως οι Ιουδαίοι αρνούνταν να ακούσουν περισσότερα και ζητούσαν τη θανάτωσή του, οπότε ο διοικητής μετέφερε τον Παύλο στο στρατόπεδο όπου ήταν ασφαλής ώστε την επόμενη ημέρα να μεταφερθεί προ του Μεγάλου Συνεδρίου για να απολογηθεί.</a:t>
            </a:r>
            <a:endParaRPr lang="el-GR" dirty="0" smtClean="0"/>
          </a:p>
          <a:p>
            <a:r>
              <a:rPr lang="el-GR" dirty="0" smtClean="0"/>
              <a:t>Μπροστά στο Συνέδριο ο Παύλος επανέλαβε όσα είχε πει στο πλήθος την προηγούμενη ημέρα, αλλά τα λεγόμενά του έφεραν αναταραχή και ο Παύλος επέστρεψε και πάλι στο στρατόπεδο.</a:t>
            </a:r>
            <a:endParaRPr lang="el-GR" dirty="0" smtClean="0"/>
          </a:p>
          <a:p>
            <a:pPr>
              <a:buNone/>
            </a:pPr>
            <a:endParaRPr lang="el-GR" dirty="0" smtClean="0"/>
          </a:p>
          <a:p>
            <a:endParaRPr lang="el-GR"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642918"/>
            <a:ext cx="7467600" cy="5483245"/>
          </a:xfrm>
        </p:spPr>
        <p:txBody>
          <a:bodyPr>
            <a:normAutofit lnSpcReduction="10000"/>
          </a:bodyPr>
          <a:lstStyle/>
          <a:p>
            <a:r>
              <a:rPr lang="el-GR" dirty="0" smtClean="0"/>
              <a:t>Στο μεταξύ, ο ανεψιός του Παύλου έμαθε ότι υπήρχε σχέδιο εξοντώσεως του Αποστόλου. Έτσι οργανώθηκε η μεταφορά του και με συνοδεία ισχυρής φρουράς οδηγήθηκε στην Καισάρεια της Παλαιστίνης, που ήταν η έδρα του Ρωμαίου Επιτρόπου της Ιουδαίας,  (</a:t>
            </a:r>
            <a:r>
              <a:rPr lang="el-GR" i="1" dirty="0" err="1" smtClean="0"/>
              <a:t>Πράξ</a:t>
            </a:r>
            <a:r>
              <a:rPr lang="el-GR" i="1" dirty="0" smtClean="0"/>
              <a:t>. 23:12-35</a:t>
            </a:r>
            <a:r>
              <a:rPr lang="el-GR" dirty="0" smtClean="0"/>
              <a:t>). Εκεί κρατήθηκε ο Παύλος, με την εντολή όμως να του παρασχεθεί άνεση και άδεια να βλέπει τους δικούς του ανθρώπους.</a:t>
            </a:r>
            <a:endParaRPr lang="el-GR"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357166"/>
            <a:ext cx="7467600" cy="5768997"/>
          </a:xfrm>
        </p:spPr>
        <p:txBody>
          <a:bodyPr>
            <a:normAutofit fontScale="77500" lnSpcReduction="20000"/>
          </a:bodyPr>
          <a:lstStyle/>
          <a:p>
            <a:r>
              <a:rPr lang="el-GR" dirty="0" err="1" smtClean="0"/>
              <a:t>λικά</a:t>
            </a:r>
            <a:r>
              <a:rPr lang="el-GR" dirty="0" smtClean="0"/>
              <a:t> έμεινε φυλακισμένος στην Καισάρεια επί δύο χρόνια,   Ο </a:t>
            </a:r>
            <a:r>
              <a:rPr lang="el-GR" dirty="0" err="1" smtClean="0"/>
              <a:t>Φήστος</a:t>
            </a:r>
            <a:r>
              <a:rPr lang="el-GR" dirty="0" smtClean="0"/>
              <a:t> διέταξε νέα δίκη του Παύλου Αναχώρησε τελικά για τη Ρώμη στα τέλη του φθινοπώρου. Ένα ναυάγιο όμως ανάγκασε τους επιβάτες να παραμείνουν επί τρεις μήνες στη Μελίτη (Μάλτα), με αποτέλεσμα να φθάσουν στη Ρώμη την άνοιξη. Τις λεπτομέρειες του ταξιδιού προς τη Ρώμη εξιστορούν οι </a:t>
            </a:r>
            <a:r>
              <a:rPr lang="el-GR" i="1" dirty="0" smtClean="0"/>
              <a:t>Πράξεις</a:t>
            </a:r>
            <a:r>
              <a:rPr lang="el-GR" dirty="0" smtClean="0"/>
              <a:t> στα κεφάλαια 27 (</a:t>
            </a:r>
            <a:r>
              <a:rPr lang="el-GR" dirty="0" err="1" smtClean="0"/>
              <a:t>κζ΄</a:t>
            </a:r>
            <a:r>
              <a:rPr lang="el-GR" dirty="0" smtClean="0"/>
              <a:t>) και 28 (</a:t>
            </a:r>
            <a:r>
              <a:rPr lang="el-GR" dirty="0" err="1" smtClean="0"/>
              <a:t>κη΄</a:t>
            </a:r>
            <a:r>
              <a:rPr lang="el-GR" dirty="0" smtClean="0"/>
              <a:t>). Στη Ρώμη ο Απόστολος Παύλος παρέμεινε επί δύο χρόνια σε κατοικία </a:t>
            </a:r>
            <a:r>
              <a:rPr lang="el-GR" i="1" dirty="0" smtClean="0"/>
              <a:t>«</a:t>
            </a:r>
            <a:r>
              <a:rPr lang="el-GR" i="1" dirty="0" err="1" smtClean="0"/>
              <a:t>ἐν</a:t>
            </a:r>
            <a:r>
              <a:rPr lang="el-GR" i="1" dirty="0" smtClean="0"/>
              <a:t> </a:t>
            </a:r>
            <a:r>
              <a:rPr lang="el-GR" i="1" dirty="0" err="1" smtClean="0"/>
              <a:t>ἰδίῳ</a:t>
            </a:r>
            <a:r>
              <a:rPr lang="el-GR" i="1" dirty="0" smtClean="0"/>
              <a:t> </a:t>
            </a:r>
            <a:r>
              <a:rPr lang="el-GR" i="1" dirty="0" err="1" smtClean="0"/>
              <a:t>μισθώματι</a:t>
            </a:r>
            <a:r>
              <a:rPr lang="el-GR" i="1" dirty="0" smtClean="0"/>
              <a:t>»</a:t>
            </a:r>
            <a:r>
              <a:rPr lang="el-GR" dirty="0" smtClean="0"/>
              <a:t> (την ενοικίαζε ο ίδιος), με φύλαξη στρατιώτη, δηλαδή σε «κατ' οίκον περιορισμό», περιμένοντας την εκδίκαση της υποθέσεώς του. Εξακολουθούσε όμως να κηρύττει στους επισκέπτες του για τη Βασιλεία Του Θεού </a:t>
            </a:r>
            <a:r>
              <a:rPr lang="el-GR" i="1" dirty="0" smtClean="0"/>
              <a:t>«μετά πάσης παρρησίας ακωλύτως»</a:t>
            </a:r>
            <a:r>
              <a:rPr lang="el-GR" dirty="0" smtClean="0"/>
              <a:t> (</a:t>
            </a:r>
            <a:r>
              <a:rPr lang="el-GR" i="1" dirty="0" err="1" smtClean="0"/>
              <a:t>Πράξ</a:t>
            </a:r>
            <a:r>
              <a:rPr lang="el-GR" i="1" dirty="0" smtClean="0"/>
              <a:t>.</a:t>
            </a:r>
            <a:r>
              <a:rPr lang="el-GR" dirty="0" smtClean="0"/>
              <a:t> </a:t>
            </a:r>
            <a:r>
              <a:rPr lang="el-GR" dirty="0" err="1" smtClean="0"/>
              <a:t>κη΄</a:t>
            </a:r>
            <a:r>
              <a:rPr lang="el-GR" dirty="0" smtClean="0"/>
              <a:t> 30-31).</a:t>
            </a:r>
            <a:endParaRPr lang="el-GR"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Οι Επιστολές</a:t>
            </a:r>
            <a:br>
              <a:rPr lang="el-GR" dirty="0" smtClean="0"/>
            </a:br>
            <a:endParaRPr lang="el-GR" dirty="0"/>
          </a:p>
        </p:txBody>
      </p:sp>
      <p:sp>
        <p:nvSpPr>
          <p:cNvPr id="3" name="2 - Θέση περιεχομένου"/>
          <p:cNvSpPr>
            <a:spLocks noGrp="1"/>
          </p:cNvSpPr>
          <p:nvPr>
            <p:ph idx="1"/>
          </p:nvPr>
        </p:nvSpPr>
        <p:spPr>
          <a:xfrm>
            <a:off x="457200" y="1142984"/>
            <a:ext cx="7467600" cy="4983179"/>
          </a:xfrm>
        </p:spPr>
        <p:txBody>
          <a:bodyPr>
            <a:normAutofit fontScale="85000" lnSpcReduction="20000"/>
          </a:bodyPr>
          <a:lstStyle/>
          <a:p>
            <a:r>
              <a:rPr lang="el-GR" dirty="0" smtClean="0"/>
              <a:t>Οι Επιστολές του Αποστόλου Παύλου είναι τα πρώτα γραπτά μνημεία της Καινής Διαθήκης και αποτελούν έργα περιστασιακά, γράφτηκαν δηλαδή για να απαντήσουν σε διάφορα ερωτήματα που έθεταν οι νεοϊδρυθείσες Εκκλησίες στον Απόστολο. Κατά τη συγγραφή των Επιστολών του ακολουθεί ο Παύλος τους ισχύοντες κανόνες της Ελληνικής επιστολογραφίας (προοίμιο που περιέχει τον αποστολέα, παραλήπτη και χαιρετισμό - ανάπτυξη του θέματος - τελικοί χαιρετισμοί) και προσθέτει στο τέλος ιδιόχειρο χαιρετισμό προς δήλωση της γνησιότητας της Επιστολής (</a:t>
            </a:r>
            <a:r>
              <a:rPr lang="el-GR" i="1" dirty="0" err="1" smtClean="0"/>
              <a:t>Ρωμ</a:t>
            </a:r>
            <a:r>
              <a:rPr lang="el-GR" i="1" dirty="0" smtClean="0"/>
              <a:t>. 16:22</a:t>
            </a:r>
            <a:r>
              <a:rPr lang="el-GR" dirty="0" smtClean="0"/>
              <a:t>, </a:t>
            </a:r>
            <a:r>
              <a:rPr lang="el-GR" i="1" dirty="0" smtClean="0"/>
              <a:t>Α' </a:t>
            </a:r>
            <a:r>
              <a:rPr lang="el-GR" i="1" dirty="0" err="1" smtClean="0"/>
              <a:t>Κορ</a:t>
            </a:r>
            <a:r>
              <a:rPr lang="el-GR" i="1" dirty="0" smtClean="0"/>
              <a:t>. 16:21</a:t>
            </a:r>
            <a:r>
              <a:rPr lang="el-GR" dirty="0" smtClean="0"/>
              <a:t>, </a:t>
            </a:r>
            <a:r>
              <a:rPr lang="el-GR" i="1" dirty="0" err="1" smtClean="0"/>
              <a:t>Γαλ</a:t>
            </a:r>
            <a:r>
              <a:rPr lang="el-GR" i="1" dirty="0" smtClean="0"/>
              <a:t>. 6:11</a:t>
            </a:r>
            <a:r>
              <a:rPr lang="el-GR" dirty="0" smtClean="0"/>
              <a:t>, </a:t>
            </a:r>
            <a:r>
              <a:rPr lang="el-GR" i="1" dirty="0" smtClean="0"/>
              <a:t>Κολ. 4:18</a:t>
            </a:r>
            <a:r>
              <a:rPr lang="el-GR" dirty="0" smtClean="0"/>
              <a:t>, </a:t>
            </a:r>
            <a:r>
              <a:rPr lang="el-GR" i="1" dirty="0" smtClean="0"/>
              <a:t>Β' </a:t>
            </a:r>
            <a:r>
              <a:rPr lang="el-GR" i="1" dirty="0" err="1" smtClean="0"/>
              <a:t>Θεσ</a:t>
            </a:r>
            <a:r>
              <a:rPr lang="el-GR" i="1" dirty="0" smtClean="0"/>
              <a:t>. 3:17</a:t>
            </a:r>
            <a:r>
              <a:rPr lang="el-GR" dirty="0" smtClean="0"/>
              <a:t>, </a:t>
            </a:r>
            <a:r>
              <a:rPr lang="el-GR" i="1" dirty="0" err="1" smtClean="0"/>
              <a:t>Φιλ</a:t>
            </a:r>
            <a:r>
              <a:rPr lang="el-GR" i="1" dirty="0" smtClean="0"/>
              <a:t>. 19</a:t>
            </a:r>
            <a:r>
              <a:rPr lang="el-GR" dirty="0" smtClean="0"/>
              <a:t>).</a:t>
            </a:r>
            <a:endParaRPr lang="el-GR"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357166"/>
            <a:ext cx="7467600" cy="5768997"/>
          </a:xfrm>
        </p:spPr>
        <p:txBody>
          <a:bodyPr>
            <a:normAutofit fontScale="77500" lnSpcReduction="20000"/>
          </a:bodyPr>
          <a:lstStyle/>
          <a:p>
            <a:r>
              <a:rPr lang="el-GR" dirty="0" smtClean="0"/>
              <a:t>προς Ρωμαίους</a:t>
            </a:r>
            <a:endParaRPr lang="el-GR" dirty="0" smtClean="0"/>
          </a:p>
          <a:p>
            <a:r>
              <a:rPr lang="el-GR" dirty="0" smtClean="0"/>
              <a:t>προς Κορινθίους Α'</a:t>
            </a:r>
            <a:endParaRPr lang="el-GR" dirty="0" smtClean="0"/>
          </a:p>
          <a:p>
            <a:r>
              <a:rPr lang="el-GR" dirty="0" smtClean="0"/>
              <a:t>προς Κορινθίους Β'</a:t>
            </a:r>
            <a:endParaRPr lang="el-GR" dirty="0" smtClean="0"/>
          </a:p>
          <a:p>
            <a:r>
              <a:rPr lang="el-GR" dirty="0" smtClean="0"/>
              <a:t>προς </a:t>
            </a:r>
            <a:r>
              <a:rPr lang="el-GR" dirty="0" err="1" smtClean="0"/>
              <a:t>Γαλάτας</a:t>
            </a:r>
            <a:endParaRPr lang="el-GR" dirty="0" smtClean="0"/>
          </a:p>
          <a:p>
            <a:r>
              <a:rPr lang="el-GR" dirty="0" smtClean="0"/>
              <a:t>προς </a:t>
            </a:r>
            <a:r>
              <a:rPr lang="el-GR" dirty="0" err="1" smtClean="0"/>
              <a:t>Εφεσίους</a:t>
            </a:r>
            <a:endParaRPr lang="el-GR" dirty="0" smtClean="0"/>
          </a:p>
          <a:p>
            <a:r>
              <a:rPr lang="el-GR" dirty="0" smtClean="0"/>
              <a:t>προς </a:t>
            </a:r>
            <a:r>
              <a:rPr lang="el-GR" dirty="0" err="1" smtClean="0"/>
              <a:t>Φιλιππησίους</a:t>
            </a:r>
            <a:endParaRPr lang="el-GR" dirty="0" smtClean="0"/>
          </a:p>
          <a:p>
            <a:r>
              <a:rPr lang="el-GR" dirty="0" smtClean="0"/>
              <a:t>προς </a:t>
            </a:r>
            <a:r>
              <a:rPr lang="el-GR" dirty="0" err="1" smtClean="0"/>
              <a:t>Κολοσσαείς</a:t>
            </a:r>
            <a:endParaRPr lang="el-GR" dirty="0" smtClean="0"/>
          </a:p>
          <a:p>
            <a:r>
              <a:rPr lang="el-GR" dirty="0" smtClean="0"/>
              <a:t>προς Θεσσαλονικείς Α'</a:t>
            </a:r>
            <a:endParaRPr lang="el-GR" dirty="0" smtClean="0"/>
          </a:p>
          <a:p>
            <a:r>
              <a:rPr lang="el-GR" dirty="0" smtClean="0"/>
              <a:t>προς Θεσσαλονικείς Β'</a:t>
            </a:r>
            <a:endParaRPr lang="el-GR" dirty="0" smtClean="0"/>
          </a:p>
          <a:p>
            <a:r>
              <a:rPr lang="el-GR" u="sng" dirty="0" smtClean="0"/>
              <a:t>προς </a:t>
            </a:r>
            <a:r>
              <a:rPr lang="el-GR" u="sng" dirty="0" err="1" smtClean="0"/>
              <a:t>Τιμόθεον</a:t>
            </a:r>
            <a:r>
              <a:rPr lang="el-GR" u="sng" dirty="0" smtClean="0"/>
              <a:t> Α'</a:t>
            </a:r>
            <a:endParaRPr lang="el-GR" dirty="0" smtClean="0"/>
          </a:p>
          <a:p>
            <a:r>
              <a:rPr lang="el-GR" dirty="0" smtClean="0"/>
              <a:t>προς </a:t>
            </a:r>
            <a:r>
              <a:rPr lang="el-GR" dirty="0" err="1" smtClean="0"/>
              <a:t>Τιμόθεον</a:t>
            </a:r>
            <a:r>
              <a:rPr lang="el-GR" dirty="0" smtClean="0"/>
              <a:t> Β'</a:t>
            </a:r>
            <a:endParaRPr lang="el-GR" dirty="0" smtClean="0"/>
          </a:p>
          <a:p>
            <a:r>
              <a:rPr lang="el-GR" dirty="0" smtClean="0"/>
              <a:t>προς </a:t>
            </a:r>
            <a:r>
              <a:rPr lang="el-GR" dirty="0" err="1" smtClean="0"/>
              <a:t>Τίτον</a:t>
            </a:r>
            <a:endParaRPr lang="el-GR" dirty="0" smtClean="0"/>
          </a:p>
          <a:p>
            <a:r>
              <a:rPr lang="el-GR" dirty="0" smtClean="0"/>
              <a:t>προς Φιλήμονα</a:t>
            </a:r>
            <a:endParaRPr lang="el-GR" dirty="0" smtClean="0"/>
          </a:p>
          <a:p>
            <a:r>
              <a:rPr lang="el-GR" dirty="0" smtClean="0"/>
              <a:t>προς Εβραίους (η επιστολή αυτή, συνήθως ακολουθεί μετά από την ομάδα των 13 Επιστολών του Παύλου)</a:t>
            </a:r>
            <a:endParaRPr lang="el-GR" dirty="0" smtClean="0"/>
          </a:p>
          <a:p>
            <a:endParaRPr lang="el-GR"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b="1" dirty="0" err="1" smtClean="0">
                <a:solidFill>
                  <a:schemeClr val="bg1"/>
                </a:solidFill>
              </a:rPr>
              <a:t>αποστολος</a:t>
            </a:r>
            <a:r>
              <a:rPr lang="el-GR" b="1" dirty="0" smtClean="0">
                <a:solidFill>
                  <a:schemeClr val="bg1"/>
                </a:solidFill>
              </a:rPr>
              <a:t> </a:t>
            </a:r>
            <a:r>
              <a:rPr lang="el-GR" b="1" dirty="0" err="1" smtClean="0">
                <a:solidFill>
                  <a:schemeClr val="bg1"/>
                </a:solidFill>
              </a:rPr>
              <a:t>παυλος</a:t>
            </a:r>
            <a:endParaRPr lang="el-GR" b="1" dirty="0">
              <a:solidFill>
                <a:schemeClr val="bg1"/>
              </a:solidFill>
            </a:endParaRPr>
          </a:p>
        </p:txBody>
      </p:sp>
      <p:graphicFrame>
        <p:nvGraphicFramePr>
          <p:cNvPr id="5" name="4 - Πίνακας"/>
          <p:cNvGraphicFramePr>
            <a:graphicFrameLocks noGrp="1"/>
          </p:cNvGraphicFramePr>
          <p:nvPr/>
        </p:nvGraphicFramePr>
        <p:xfrm>
          <a:off x="1500166" y="1643050"/>
          <a:ext cx="5214974" cy="4363024"/>
        </p:xfrm>
        <a:graphic>
          <a:graphicData uri="http://schemas.openxmlformats.org/drawingml/2006/table">
            <a:tbl>
              <a:tblPr/>
              <a:tblGrid>
                <a:gridCol w="3201598"/>
                <a:gridCol w="2013376"/>
              </a:tblGrid>
              <a:tr h="333420">
                <a:tc gridSpan="2">
                  <a:txBody>
                    <a:bodyPr/>
                    <a:lstStyle/>
                    <a:p>
                      <a:pPr algn="ctr" fontAlgn="t"/>
                      <a:r>
                        <a:rPr lang="el-GR" b="1" i="1" dirty="0">
                          <a:solidFill>
                            <a:schemeClr val="accent3">
                              <a:lumMod val="75000"/>
                            </a:schemeClr>
                          </a:solidFill>
                        </a:rPr>
                        <a:t>Παύλος</a:t>
                      </a:r>
                      <a:endParaRPr lang="el-GR" b="1" i="1" dirty="0">
                        <a:solidFill>
                          <a:schemeClr val="accent3">
                            <a:lumMod val="75000"/>
                          </a:schemeClr>
                        </a:solidFill>
                      </a:endParaRPr>
                    </a:p>
                  </a:txBody>
                  <a:tcPr>
                    <a:lnL w="7620" cap="flat" cmpd="sng" algn="ctr">
                      <a:solidFill>
                        <a:srgbClr val="AAAAAA"/>
                      </a:solidFill>
                      <a:prstDash val="solid"/>
                      <a:round/>
                      <a:headEnd type="none" w="med" len="med"/>
                      <a:tailEnd type="none" w="med" len="med"/>
                    </a:lnL>
                    <a:lnR w="7620" cap="flat" cmpd="sng" algn="ctr">
                      <a:solidFill>
                        <a:srgbClr val="AAAAAA"/>
                      </a:solidFill>
                      <a:prstDash val="solid"/>
                      <a:round/>
                      <a:headEnd type="none" w="med" len="med"/>
                      <a:tailEnd type="none" w="med" len="med"/>
                    </a:lnR>
                    <a:lnT w="7620" cap="flat" cmpd="sng" algn="ctr">
                      <a:solidFill>
                        <a:srgbClr val="AAAAAA"/>
                      </a:solidFill>
                      <a:prstDash val="solid"/>
                      <a:round/>
                      <a:headEnd type="none" w="med" len="med"/>
                      <a:tailEnd type="none" w="med" len="med"/>
                    </a:lnT>
                    <a:lnB w="7620" cap="flat" cmpd="sng" algn="ctr">
                      <a:solidFill>
                        <a:srgbClr val="AAAAAA"/>
                      </a:solidFill>
                      <a:prstDash val="solid"/>
                      <a:round/>
                      <a:headEnd type="none" w="med" len="med"/>
                      <a:tailEnd type="none" w="med" len="med"/>
                    </a:lnB>
                    <a:solidFill>
                      <a:srgbClr val="FFD700"/>
                    </a:solidFill>
                  </a:tcPr>
                </a:tc>
                <a:tc hMerge="1">
                  <a:tcPr/>
                </a:tc>
              </a:tr>
              <a:tr h="333420">
                <a:tc gridSpan="2">
                  <a:txBody>
                    <a:bodyPr/>
                    <a:lstStyle/>
                    <a:p>
                      <a:pPr algn="ctr" fontAlgn="t"/>
                      <a:endParaRPr lang="el-GR" dirty="0"/>
                    </a:p>
                  </a:txBody>
                  <a:tcPr>
                    <a:lnL w="7620" cap="flat" cmpd="sng" algn="ctr">
                      <a:solidFill>
                        <a:srgbClr val="AAAAAA"/>
                      </a:solidFill>
                      <a:prstDash val="solid"/>
                      <a:round/>
                      <a:headEnd type="none" w="med" len="med"/>
                      <a:tailEnd type="none" w="med" len="med"/>
                    </a:lnL>
                    <a:lnR w="7620" cap="flat" cmpd="sng" algn="ctr">
                      <a:solidFill>
                        <a:srgbClr val="AAAAAA"/>
                      </a:solidFill>
                      <a:prstDash val="solid"/>
                      <a:round/>
                      <a:headEnd type="none" w="med" len="med"/>
                      <a:tailEnd type="none" w="med" len="med"/>
                    </a:lnR>
                    <a:lnT w="7620" cap="flat" cmpd="sng" algn="ctr">
                      <a:solidFill>
                        <a:srgbClr val="AAAAAA"/>
                      </a:solidFill>
                      <a:prstDash val="solid"/>
                      <a:round/>
                      <a:headEnd type="none" w="med" len="med"/>
                      <a:tailEnd type="none" w="med" len="med"/>
                    </a:lnT>
                    <a:lnB w="7620" cap="flat" cmpd="sng" algn="ctr">
                      <a:solidFill>
                        <a:srgbClr val="AAAAAA"/>
                      </a:solidFill>
                      <a:prstDash val="solid"/>
                      <a:round/>
                      <a:headEnd type="none" w="med" len="med"/>
                      <a:tailEnd type="none" w="med" len="med"/>
                    </a:lnB>
                    <a:solidFill>
                      <a:srgbClr val="F9F9F9"/>
                    </a:solidFill>
                  </a:tcPr>
                </a:tc>
                <a:tc hMerge="1">
                  <a:tcPr/>
                </a:tc>
              </a:tr>
              <a:tr h="333420">
                <a:tc gridSpan="2">
                  <a:txBody>
                    <a:bodyPr/>
                    <a:lstStyle/>
                    <a:p>
                      <a:pPr algn="ctr" fontAlgn="t"/>
                      <a:r>
                        <a:rPr lang="el-GR" u="none" strike="noStrike" dirty="0">
                          <a:solidFill>
                            <a:schemeClr val="accent1">
                              <a:lumMod val="50000"/>
                            </a:schemeClr>
                          </a:solidFill>
                          <a:hlinkClick r:id="rId1" tooltip="Απόστολος"/>
                        </a:rPr>
                        <a:t>Απόστολος των Εθνών</a:t>
                      </a:r>
                      <a:endParaRPr lang="el-GR" dirty="0">
                        <a:solidFill>
                          <a:schemeClr val="accent1">
                            <a:lumMod val="50000"/>
                          </a:schemeClr>
                        </a:solidFill>
                      </a:endParaRPr>
                    </a:p>
                  </a:txBody>
                  <a:tcPr>
                    <a:lnL w="7620" cap="flat" cmpd="sng" algn="ctr">
                      <a:solidFill>
                        <a:srgbClr val="AAAAAA"/>
                      </a:solidFill>
                      <a:prstDash val="solid"/>
                      <a:round/>
                      <a:headEnd type="none" w="med" len="med"/>
                      <a:tailEnd type="none" w="med" len="med"/>
                    </a:lnL>
                    <a:lnR w="7620" cap="flat" cmpd="sng" algn="ctr">
                      <a:solidFill>
                        <a:srgbClr val="AAAAAA"/>
                      </a:solidFill>
                      <a:prstDash val="solid"/>
                      <a:round/>
                      <a:headEnd type="none" w="med" len="med"/>
                      <a:tailEnd type="none" w="med" len="med"/>
                    </a:lnR>
                    <a:lnT w="7620" cap="flat" cmpd="sng" algn="ctr">
                      <a:solidFill>
                        <a:srgbClr val="AAAAAA"/>
                      </a:solidFill>
                      <a:prstDash val="solid"/>
                      <a:round/>
                      <a:headEnd type="none" w="med" len="med"/>
                      <a:tailEnd type="none" w="med" len="med"/>
                    </a:lnT>
                    <a:lnB w="7620" cap="flat" cmpd="sng" algn="ctr">
                      <a:solidFill>
                        <a:srgbClr val="AAAAAA"/>
                      </a:solidFill>
                      <a:prstDash val="solid"/>
                      <a:round/>
                      <a:headEnd type="none" w="med" len="med"/>
                      <a:tailEnd type="none" w="med" len="med"/>
                    </a:lnB>
                    <a:solidFill>
                      <a:srgbClr val="FFD700"/>
                    </a:solidFill>
                  </a:tcPr>
                </a:tc>
                <a:tc hMerge="1">
                  <a:tcPr/>
                </a:tc>
              </a:tr>
              <a:tr h="1083616">
                <a:tc>
                  <a:txBody>
                    <a:bodyPr/>
                    <a:lstStyle/>
                    <a:p>
                      <a:pPr algn="l" fontAlgn="t"/>
                      <a:r>
                        <a:rPr lang="el-GR" b="1" i="1" dirty="0">
                          <a:solidFill>
                            <a:schemeClr val="accent1">
                              <a:lumMod val="50000"/>
                            </a:schemeClr>
                          </a:solidFill>
                        </a:rPr>
                        <a:t>Γέννηση</a:t>
                      </a:r>
                      <a:endParaRPr lang="el-GR" b="1" i="1" dirty="0">
                        <a:solidFill>
                          <a:schemeClr val="accent1">
                            <a:lumMod val="50000"/>
                          </a:schemeClr>
                        </a:solidFill>
                      </a:endParaRPr>
                    </a:p>
                  </a:txBody>
                  <a:tcPr>
                    <a:lnL w="7620" cap="flat" cmpd="sng" algn="ctr">
                      <a:solidFill>
                        <a:srgbClr val="AAAAAA"/>
                      </a:solidFill>
                      <a:prstDash val="solid"/>
                      <a:round/>
                      <a:headEnd type="none" w="med" len="med"/>
                      <a:tailEnd type="none" w="med" len="med"/>
                    </a:lnL>
                    <a:lnR w="7620" cap="flat" cmpd="sng" algn="ctr">
                      <a:solidFill>
                        <a:srgbClr val="AAAAAA"/>
                      </a:solidFill>
                      <a:prstDash val="solid"/>
                      <a:round/>
                      <a:headEnd type="none" w="med" len="med"/>
                      <a:tailEnd type="none" w="med" len="med"/>
                    </a:lnR>
                    <a:lnT w="7620" cap="flat" cmpd="sng" algn="ctr">
                      <a:solidFill>
                        <a:srgbClr val="AAAAAA"/>
                      </a:solidFill>
                      <a:prstDash val="solid"/>
                      <a:round/>
                      <a:headEnd type="none" w="med" len="med"/>
                      <a:tailEnd type="none" w="med" len="med"/>
                    </a:lnT>
                    <a:lnB w="7620" cap="flat" cmpd="sng" algn="ctr">
                      <a:solidFill>
                        <a:srgbClr val="AAAAAA"/>
                      </a:solidFill>
                      <a:prstDash val="solid"/>
                      <a:round/>
                      <a:headEnd type="none" w="med" len="med"/>
                      <a:tailEnd type="none" w="med" len="med"/>
                    </a:lnB>
                    <a:solidFill>
                      <a:srgbClr val="F9F9F9"/>
                    </a:solidFill>
                  </a:tcPr>
                </a:tc>
                <a:tc>
                  <a:txBody>
                    <a:bodyPr/>
                    <a:lstStyle/>
                    <a:p>
                      <a:pPr fontAlgn="t"/>
                      <a:r>
                        <a:rPr lang="el-GR"/>
                        <a:t>5-15 μ.Χ.</a:t>
                      </a:r>
                      <a:br>
                        <a:rPr lang="el-GR"/>
                      </a:br>
                      <a:r>
                        <a:rPr lang="el-GR" u="none" strike="noStrike">
                          <a:solidFill>
                            <a:srgbClr val="3366CC"/>
                          </a:solidFill>
                          <a:hlinkClick r:id="rId2" tooltip="Ταρσός"/>
                        </a:rPr>
                        <a:t>Ταρσός</a:t>
                      </a:r>
                      <a:r>
                        <a:rPr lang="el-GR"/>
                        <a:t> </a:t>
                      </a:r>
                      <a:r>
                        <a:rPr lang="el-GR" u="none" strike="noStrike">
                          <a:solidFill>
                            <a:srgbClr val="3366CC"/>
                          </a:solidFill>
                          <a:hlinkClick r:id="rId3" tooltip="Κιλικία"/>
                        </a:rPr>
                        <a:t>Κιλικίας</a:t>
                      </a:r>
                      <a:r>
                        <a:rPr lang="el-GR"/>
                        <a:t>, </a:t>
                      </a:r>
                      <a:r>
                        <a:rPr lang="el-GR" u="none" strike="noStrike">
                          <a:solidFill>
                            <a:srgbClr val="3366CC"/>
                          </a:solidFill>
                          <a:hlinkClick r:id="rId4" tooltip="Ρωμαϊκή Αυτοκρατορία"/>
                        </a:rPr>
                        <a:t>Ρωμαϊκή Αυτοκρατορία</a:t>
                      </a:r>
                      <a:endParaRPr lang="el-GR"/>
                    </a:p>
                  </a:txBody>
                  <a:tcPr>
                    <a:lnL w="7620" cap="flat" cmpd="sng" algn="ctr">
                      <a:solidFill>
                        <a:srgbClr val="AAAAAA"/>
                      </a:solidFill>
                      <a:prstDash val="solid"/>
                      <a:round/>
                      <a:headEnd type="none" w="med" len="med"/>
                      <a:tailEnd type="none" w="med" len="med"/>
                    </a:lnL>
                    <a:lnR w="7620" cap="flat" cmpd="sng" algn="ctr">
                      <a:solidFill>
                        <a:srgbClr val="AAAAAA"/>
                      </a:solidFill>
                      <a:prstDash val="solid"/>
                      <a:round/>
                      <a:headEnd type="none" w="med" len="med"/>
                      <a:tailEnd type="none" w="med" len="med"/>
                    </a:lnR>
                    <a:lnT w="7620" cap="flat" cmpd="sng" algn="ctr">
                      <a:solidFill>
                        <a:srgbClr val="AAAAAA"/>
                      </a:solidFill>
                      <a:prstDash val="solid"/>
                      <a:round/>
                      <a:headEnd type="none" w="med" len="med"/>
                      <a:tailEnd type="none" w="med" len="med"/>
                    </a:lnT>
                    <a:lnB w="7620" cap="flat" cmpd="sng" algn="ctr">
                      <a:solidFill>
                        <a:srgbClr val="AAAAAA"/>
                      </a:solidFill>
                      <a:prstDash val="solid"/>
                      <a:round/>
                      <a:headEnd type="none" w="med" len="med"/>
                      <a:tailEnd type="none" w="med" len="med"/>
                    </a:lnB>
                    <a:solidFill>
                      <a:srgbClr val="F9F9F9"/>
                    </a:solidFill>
                  </a:tcPr>
                </a:tc>
              </a:tr>
              <a:tr h="1071184">
                <a:tc>
                  <a:txBody>
                    <a:bodyPr/>
                    <a:lstStyle/>
                    <a:p>
                      <a:pPr algn="l" fontAlgn="t"/>
                      <a:r>
                        <a:rPr lang="el-GR" b="1" i="1" dirty="0">
                          <a:solidFill>
                            <a:schemeClr val="accent1">
                              <a:lumMod val="50000"/>
                            </a:schemeClr>
                          </a:solidFill>
                        </a:rPr>
                        <a:t>Κοίμηση</a:t>
                      </a:r>
                      <a:endParaRPr lang="el-GR" b="1" i="1" dirty="0">
                        <a:solidFill>
                          <a:schemeClr val="accent1">
                            <a:lumMod val="50000"/>
                          </a:schemeClr>
                        </a:solidFill>
                      </a:endParaRPr>
                    </a:p>
                  </a:txBody>
                  <a:tcPr>
                    <a:lnL w="7620" cap="flat" cmpd="sng" algn="ctr">
                      <a:solidFill>
                        <a:srgbClr val="AAAAAA"/>
                      </a:solidFill>
                      <a:prstDash val="solid"/>
                      <a:round/>
                      <a:headEnd type="none" w="med" len="med"/>
                      <a:tailEnd type="none" w="med" len="med"/>
                    </a:lnL>
                    <a:lnR w="7620" cap="flat" cmpd="sng" algn="ctr">
                      <a:solidFill>
                        <a:srgbClr val="AAAAAA"/>
                      </a:solidFill>
                      <a:prstDash val="solid"/>
                      <a:round/>
                      <a:headEnd type="none" w="med" len="med"/>
                      <a:tailEnd type="none" w="med" len="med"/>
                    </a:lnR>
                    <a:lnT w="7620" cap="flat" cmpd="sng" algn="ctr">
                      <a:solidFill>
                        <a:srgbClr val="AAAAAA"/>
                      </a:solidFill>
                      <a:prstDash val="solid"/>
                      <a:round/>
                      <a:headEnd type="none" w="med" len="med"/>
                      <a:tailEnd type="none" w="med" len="med"/>
                    </a:lnT>
                    <a:lnB w="7620" cap="flat" cmpd="sng" algn="ctr">
                      <a:solidFill>
                        <a:srgbClr val="AAAAAA"/>
                      </a:solidFill>
                      <a:prstDash val="solid"/>
                      <a:round/>
                      <a:headEnd type="none" w="med" len="med"/>
                      <a:tailEnd type="none" w="med" len="med"/>
                    </a:lnB>
                    <a:solidFill>
                      <a:srgbClr val="F9F9F9"/>
                    </a:solidFill>
                  </a:tcPr>
                </a:tc>
                <a:tc>
                  <a:txBody>
                    <a:bodyPr/>
                    <a:lstStyle/>
                    <a:p>
                      <a:pPr fontAlgn="t"/>
                      <a:r>
                        <a:rPr lang="el-GR"/>
                        <a:t>66-68 μ.Χ.</a:t>
                      </a:r>
                      <a:br>
                        <a:rPr lang="el-GR"/>
                      </a:br>
                      <a:r>
                        <a:rPr lang="el-GR" u="none" strike="noStrike">
                          <a:solidFill>
                            <a:srgbClr val="3366CC"/>
                          </a:solidFill>
                          <a:hlinkClick r:id="rId5" tooltip="Αρχαία Ρώμη"/>
                        </a:rPr>
                        <a:t>Ρώμη</a:t>
                      </a:r>
                      <a:r>
                        <a:rPr lang="el-GR"/>
                        <a:t>, </a:t>
                      </a:r>
                      <a:r>
                        <a:rPr lang="el-GR" u="none" strike="noStrike">
                          <a:solidFill>
                            <a:srgbClr val="3366CC"/>
                          </a:solidFill>
                          <a:hlinkClick r:id="rId4" tooltip="Ρωμαϊκή Αυτοκρατορία"/>
                        </a:rPr>
                        <a:t>Ρωμαϊκή Αυτοκρατορία</a:t>
                      </a:r>
                      <a:endParaRPr lang="el-GR"/>
                    </a:p>
                  </a:txBody>
                  <a:tcPr>
                    <a:lnL w="7620" cap="flat" cmpd="sng" algn="ctr">
                      <a:solidFill>
                        <a:srgbClr val="AAAAAA"/>
                      </a:solidFill>
                      <a:prstDash val="solid"/>
                      <a:round/>
                      <a:headEnd type="none" w="med" len="med"/>
                      <a:tailEnd type="none" w="med" len="med"/>
                    </a:lnL>
                    <a:lnR w="7620" cap="flat" cmpd="sng" algn="ctr">
                      <a:solidFill>
                        <a:srgbClr val="AAAAAA"/>
                      </a:solidFill>
                      <a:prstDash val="solid"/>
                      <a:round/>
                      <a:headEnd type="none" w="med" len="med"/>
                      <a:tailEnd type="none" w="med" len="med"/>
                    </a:lnR>
                    <a:lnT w="7620" cap="flat" cmpd="sng" algn="ctr">
                      <a:solidFill>
                        <a:srgbClr val="AAAAAA"/>
                      </a:solidFill>
                      <a:prstDash val="solid"/>
                      <a:round/>
                      <a:headEnd type="none" w="med" len="med"/>
                      <a:tailEnd type="none" w="med" len="med"/>
                    </a:lnT>
                    <a:lnB w="7620" cap="flat" cmpd="sng" algn="ctr">
                      <a:solidFill>
                        <a:srgbClr val="AAAAAA"/>
                      </a:solidFill>
                      <a:prstDash val="solid"/>
                      <a:round/>
                      <a:headEnd type="none" w="med" len="med"/>
                      <a:tailEnd type="none" w="med" len="med"/>
                    </a:lnB>
                    <a:solidFill>
                      <a:srgbClr val="F9F9F9"/>
                    </a:solidFill>
                  </a:tcPr>
                </a:tc>
              </a:tr>
              <a:tr h="333420">
                <a:tc>
                  <a:txBody>
                    <a:bodyPr/>
                    <a:lstStyle/>
                    <a:p>
                      <a:pPr algn="l" fontAlgn="t"/>
                      <a:r>
                        <a:rPr lang="el-GR" b="1" i="1" u="none" strike="noStrike" dirty="0">
                          <a:solidFill>
                            <a:schemeClr val="accent1">
                              <a:lumMod val="50000"/>
                            </a:schemeClr>
                          </a:solidFill>
                          <a:hlinkClick r:id="rId6" tooltip="Εορτολόγιο"/>
                        </a:rPr>
                        <a:t>Εορτασμός</a:t>
                      </a:r>
                      <a:endParaRPr lang="el-GR" b="1" i="1" dirty="0">
                        <a:solidFill>
                          <a:schemeClr val="accent1">
                            <a:lumMod val="50000"/>
                          </a:schemeClr>
                        </a:solidFill>
                      </a:endParaRPr>
                    </a:p>
                  </a:txBody>
                  <a:tcPr>
                    <a:lnL w="7620" cap="flat" cmpd="sng" algn="ctr">
                      <a:solidFill>
                        <a:srgbClr val="AAAAAA"/>
                      </a:solidFill>
                      <a:prstDash val="solid"/>
                      <a:round/>
                      <a:headEnd type="none" w="med" len="med"/>
                      <a:tailEnd type="none" w="med" len="med"/>
                    </a:lnL>
                    <a:lnR w="7620" cap="flat" cmpd="sng" algn="ctr">
                      <a:solidFill>
                        <a:srgbClr val="AAAAAA"/>
                      </a:solidFill>
                      <a:prstDash val="solid"/>
                      <a:round/>
                      <a:headEnd type="none" w="med" len="med"/>
                      <a:tailEnd type="none" w="med" len="med"/>
                    </a:lnR>
                    <a:lnT w="7620" cap="flat" cmpd="sng" algn="ctr">
                      <a:solidFill>
                        <a:srgbClr val="AAAAAA"/>
                      </a:solidFill>
                      <a:prstDash val="solid"/>
                      <a:round/>
                      <a:headEnd type="none" w="med" len="med"/>
                      <a:tailEnd type="none" w="med" len="med"/>
                    </a:lnT>
                    <a:lnB w="7620" cap="flat" cmpd="sng" algn="ctr">
                      <a:solidFill>
                        <a:srgbClr val="AAAAAA"/>
                      </a:solidFill>
                      <a:prstDash val="solid"/>
                      <a:round/>
                      <a:headEnd type="none" w="med" len="med"/>
                      <a:tailEnd type="none" w="med" len="med"/>
                    </a:lnB>
                    <a:solidFill>
                      <a:srgbClr val="F9F9F9"/>
                    </a:solidFill>
                  </a:tcPr>
                </a:tc>
                <a:tc>
                  <a:txBody>
                    <a:bodyPr/>
                    <a:lstStyle/>
                    <a:p>
                      <a:pPr fontAlgn="t"/>
                      <a:r>
                        <a:rPr lang="el-GR" u="none" strike="noStrike">
                          <a:solidFill>
                            <a:srgbClr val="3366CC"/>
                          </a:solidFill>
                          <a:hlinkClick r:id="rId7" tooltip="29 Ιουνίου"/>
                        </a:rPr>
                        <a:t>29 Ιουνίου</a:t>
                      </a:r>
                      <a:endParaRPr lang="el-GR"/>
                    </a:p>
                  </a:txBody>
                  <a:tcPr>
                    <a:lnL w="7620" cap="flat" cmpd="sng" algn="ctr">
                      <a:solidFill>
                        <a:srgbClr val="AAAAAA"/>
                      </a:solidFill>
                      <a:prstDash val="solid"/>
                      <a:round/>
                      <a:headEnd type="none" w="med" len="med"/>
                      <a:tailEnd type="none" w="med" len="med"/>
                    </a:lnL>
                    <a:lnR w="7620" cap="flat" cmpd="sng" algn="ctr">
                      <a:solidFill>
                        <a:srgbClr val="AAAAAA"/>
                      </a:solidFill>
                      <a:prstDash val="solid"/>
                      <a:round/>
                      <a:headEnd type="none" w="med" len="med"/>
                      <a:tailEnd type="none" w="med" len="med"/>
                    </a:lnR>
                    <a:lnT w="7620" cap="flat" cmpd="sng" algn="ctr">
                      <a:solidFill>
                        <a:srgbClr val="AAAAAA"/>
                      </a:solidFill>
                      <a:prstDash val="solid"/>
                      <a:round/>
                      <a:headEnd type="none" w="med" len="med"/>
                      <a:tailEnd type="none" w="med" len="med"/>
                    </a:lnT>
                    <a:lnB w="7620" cap="flat" cmpd="sng" algn="ctr">
                      <a:solidFill>
                        <a:srgbClr val="AAAAAA"/>
                      </a:solidFill>
                      <a:prstDash val="solid"/>
                      <a:round/>
                      <a:headEnd type="none" w="med" len="med"/>
                      <a:tailEnd type="none" w="med" len="med"/>
                    </a:lnB>
                    <a:solidFill>
                      <a:srgbClr val="F9F9F9"/>
                    </a:solidFill>
                  </a:tcPr>
                </a:tc>
              </a:tr>
              <a:tr h="583485">
                <a:tc>
                  <a:txBody>
                    <a:bodyPr/>
                    <a:lstStyle/>
                    <a:p>
                      <a:pPr algn="l" fontAlgn="t"/>
                      <a:r>
                        <a:rPr lang="el-GR" b="1" i="1" u="none" strike="noStrike" dirty="0">
                          <a:solidFill>
                            <a:srgbClr val="3366CC"/>
                          </a:solidFill>
                          <a:hlinkClick r:id="rId8" tooltip="Προστάτης και πολιούχος άγιος"/>
                        </a:rPr>
                        <a:t>Πολιούχος</a:t>
                      </a:r>
                      <a:endParaRPr lang="el-GR" b="1" i="1" dirty="0"/>
                    </a:p>
                  </a:txBody>
                  <a:tcPr>
                    <a:lnL w="7620" cap="flat" cmpd="sng" algn="ctr">
                      <a:solidFill>
                        <a:srgbClr val="AAAAAA"/>
                      </a:solidFill>
                      <a:prstDash val="solid"/>
                      <a:round/>
                      <a:headEnd type="none" w="med" len="med"/>
                      <a:tailEnd type="none" w="med" len="med"/>
                    </a:lnL>
                    <a:lnR w="7620" cap="flat" cmpd="sng" algn="ctr">
                      <a:solidFill>
                        <a:srgbClr val="AAAAAA"/>
                      </a:solidFill>
                      <a:prstDash val="solid"/>
                      <a:round/>
                      <a:headEnd type="none" w="med" len="med"/>
                      <a:tailEnd type="none" w="med" len="med"/>
                    </a:lnR>
                    <a:lnT w="7620" cap="flat" cmpd="sng" algn="ctr">
                      <a:solidFill>
                        <a:srgbClr val="AAAAAA"/>
                      </a:solidFill>
                      <a:prstDash val="solid"/>
                      <a:round/>
                      <a:headEnd type="none" w="med" len="med"/>
                      <a:tailEnd type="none" w="med" len="med"/>
                    </a:lnT>
                    <a:lnB w="7620" cap="flat" cmpd="sng" algn="ctr">
                      <a:solidFill>
                        <a:srgbClr val="AAAAAA"/>
                      </a:solidFill>
                      <a:prstDash val="solid"/>
                      <a:round/>
                      <a:headEnd type="none" w="med" len="med"/>
                      <a:tailEnd type="none" w="med" len="med"/>
                    </a:lnB>
                    <a:solidFill>
                      <a:srgbClr val="F9F9F9"/>
                    </a:solidFill>
                  </a:tcPr>
                </a:tc>
                <a:tc>
                  <a:txBody>
                    <a:bodyPr/>
                    <a:lstStyle/>
                    <a:p>
                      <a:pPr fontAlgn="t"/>
                      <a:r>
                        <a:rPr lang="el-GR" u="none" strike="noStrike" dirty="0">
                          <a:solidFill>
                            <a:srgbClr val="3366CC"/>
                          </a:solidFill>
                          <a:hlinkClick r:id="rId9" tooltip="Καβάλα"/>
                        </a:rPr>
                        <a:t>Καβάλα</a:t>
                      </a:r>
                      <a:r>
                        <a:rPr lang="el-GR" dirty="0"/>
                        <a:t>, </a:t>
                      </a:r>
                      <a:r>
                        <a:rPr lang="el-GR" u="none" strike="noStrike" dirty="0">
                          <a:solidFill>
                            <a:srgbClr val="3366CC"/>
                          </a:solidFill>
                          <a:hlinkClick r:id="rId10" tooltip="Κόρινθος"/>
                        </a:rPr>
                        <a:t>Κόρινθος</a:t>
                      </a:r>
                      <a:r>
                        <a:rPr lang="el-GR" dirty="0"/>
                        <a:t>, </a:t>
                      </a:r>
                      <a:r>
                        <a:rPr lang="el-GR" u="none" strike="noStrike" dirty="0">
                          <a:solidFill>
                            <a:srgbClr val="3366CC"/>
                          </a:solidFill>
                          <a:hlinkClick r:id="rId11" tooltip="Ρώμη"/>
                        </a:rPr>
                        <a:t>Ρώμη</a:t>
                      </a:r>
                      <a:endParaRPr lang="el-GR" dirty="0"/>
                    </a:p>
                  </a:txBody>
                  <a:tcPr>
                    <a:lnL w="7620" cap="flat" cmpd="sng" algn="ctr">
                      <a:solidFill>
                        <a:srgbClr val="AAAAAA"/>
                      </a:solidFill>
                      <a:prstDash val="solid"/>
                      <a:round/>
                      <a:headEnd type="none" w="med" len="med"/>
                      <a:tailEnd type="none" w="med" len="med"/>
                    </a:lnL>
                    <a:lnR w="7620" cap="flat" cmpd="sng" algn="ctr">
                      <a:solidFill>
                        <a:srgbClr val="AAAAAA"/>
                      </a:solidFill>
                      <a:prstDash val="solid"/>
                      <a:round/>
                      <a:headEnd type="none" w="med" len="med"/>
                      <a:tailEnd type="none" w="med" len="med"/>
                    </a:lnR>
                    <a:lnT w="7620" cap="flat" cmpd="sng" algn="ctr">
                      <a:solidFill>
                        <a:srgbClr val="AAAAAA"/>
                      </a:solidFill>
                      <a:prstDash val="solid"/>
                      <a:round/>
                      <a:headEnd type="none" w="med" len="med"/>
                      <a:tailEnd type="none" w="med" len="med"/>
                    </a:lnT>
                    <a:lnB w="7620" cap="flat" cmpd="sng" algn="ctr">
                      <a:solidFill>
                        <a:srgbClr val="AAAAAA"/>
                      </a:solidFill>
                      <a:prstDash val="solid"/>
                      <a:round/>
                      <a:headEnd type="none" w="med" len="med"/>
                      <a:tailEnd type="none" w="med" len="med"/>
                    </a:lnB>
                    <a:solidFill>
                      <a:srgbClr val="F9F9F9"/>
                    </a:solidFill>
                  </a:tcPr>
                </a:tc>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Καταγωγή και παιδεία</a:t>
            </a:r>
            <a:br>
              <a:rPr lang="el-GR" dirty="0" smtClean="0"/>
            </a:br>
            <a:endParaRPr lang="el-GR" dirty="0"/>
          </a:p>
        </p:txBody>
      </p:sp>
      <p:sp>
        <p:nvSpPr>
          <p:cNvPr id="3" name="2 - Θέση περιεχομένου"/>
          <p:cNvSpPr>
            <a:spLocks noGrp="1"/>
          </p:cNvSpPr>
          <p:nvPr>
            <p:ph idx="1"/>
          </p:nvPr>
        </p:nvSpPr>
        <p:spPr/>
        <p:txBody>
          <a:bodyPr>
            <a:normAutofit fontScale="77500" lnSpcReduction="20000"/>
          </a:bodyPr>
          <a:lstStyle/>
          <a:p>
            <a:r>
              <a:rPr lang="el-GR" dirty="0" smtClean="0"/>
              <a:t>Εκτός από την Καινή Διαθήκη, δεν υπάρχουν άλλες αξιόπιστες πηγές για τον βίο του Παύλου. Μέσα από διάφορα χωρία, είναι δυνατόν να εξάγουμε συμπέρασμα για το περίγραμμα του βίου του Αποστόλου Παύλου πριν από τη μεταστροφή του στον Χριστιανισμό</a:t>
            </a:r>
            <a:r>
              <a:rPr lang="el-GR" dirty="0" smtClean="0"/>
              <a:t>:</a:t>
            </a:r>
            <a:endParaRPr lang="el-GR" dirty="0" smtClean="0"/>
          </a:p>
          <a:p>
            <a:pPr>
              <a:buNone/>
            </a:pPr>
            <a:endParaRPr lang="el-GR" dirty="0" smtClean="0"/>
          </a:p>
          <a:p>
            <a:r>
              <a:rPr lang="el-GR" i="1" dirty="0" smtClean="0"/>
              <a:t>«</a:t>
            </a:r>
            <a:r>
              <a:rPr lang="el-GR" i="1" dirty="0" err="1" smtClean="0"/>
              <a:t>Ἄνθρωπός</a:t>
            </a:r>
            <a:r>
              <a:rPr lang="el-GR" i="1" dirty="0" smtClean="0"/>
              <a:t> </a:t>
            </a:r>
            <a:r>
              <a:rPr lang="el-GR" i="1" dirty="0" err="1" smtClean="0"/>
              <a:t>εἰμι</a:t>
            </a:r>
            <a:r>
              <a:rPr lang="el-GR" i="1" dirty="0" smtClean="0"/>
              <a:t> </a:t>
            </a:r>
            <a:r>
              <a:rPr lang="el-GR" i="1" dirty="0" err="1" smtClean="0"/>
              <a:t>Ἰουδαῖος</a:t>
            </a:r>
            <a:r>
              <a:rPr lang="el-GR" i="1" dirty="0" smtClean="0"/>
              <a:t> </a:t>
            </a:r>
            <a:r>
              <a:rPr lang="el-GR" i="1" dirty="0" err="1" smtClean="0"/>
              <a:t>Ταρσεύς</a:t>
            </a:r>
            <a:r>
              <a:rPr lang="el-GR" i="1" dirty="0" smtClean="0"/>
              <a:t>»</a:t>
            </a:r>
            <a:r>
              <a:rPr lang="el-GR" dirty="0" smtClean="0"/>
              <a:t> (</a:t>
            </a:r>
            <a:r>
              <a:rPr lang="el-GR" b="1" i="1" dirty="0" err="1" smtClean="0"/>
              <a:t>Πράξ</a:t>
            </a:r>
            <a:r>
              <a:rPr lang="el-GR" b="1" i="1" dirty="0" smtClean="0"/>
              <a:t>. 21:39</a:t>
            </a:r>
            <a:r>
              <a:rPr lang="el-GR" dirty="0" smtClean="0"/>
              <a:t>), </a:t>
            </a:r>
            <a:r>
              <a:rPr lang="el-GR" i="1" dirty="0" smtClean="0"/>
              <a:t>«</a:t>
            </a:r>
            <a:r>
              <a:rPr lang="el-GR" i="1" dirty="0" err="1" smtClean="0"/>
              <a:t>γεγεννημένος</a:t>
            </a:r>
            <a:r>
              <a:rPr lang="el-GR" i="1" dirty="0" smtClean="0"/>
              <a:t> </a:t>
            </a:r>
            <a:r>
              <a:rPr lang="el-GR" i="1" dirty="0" err="1" smtClean="0"/>
              <a:t>ἐν</a:t>
            </a:r>
            <a:r>
              <a:rPr lang="el-GR" i="1" dirty="0" smtClean="0"/>
              <a:t> </a:t>
            </a:r>
            <a:r>
              <a:rPr lang="el-GR" i="1" dirty="0" err="1" smtClean="0"/>
              <a:t>Ταρσῷ</a:t>
            </a:r>
            <a:r>
              <a:rPr lang="el-GR" i="1" dirty="0" smtClean="0"/>
              <a:t> </a:t>
            </a:r>
            <a:r>
              <a:rPr lang="el-GR" i="1" dirty="0" err="1" smtClean="0"/>
              <a:t>τῆς</a:t>
            </a:r>
            <a:r>
              <a:rPr lang="el-GR" i="1" dirty="0" smtClean="0"/>
              <a:t> Κιλικίας, </a:t>
            </a:r>
            <a:r>
              <a:rPr lang="el-GR" i="1" dirty="0" err="1" smtClean="0"/>
              <a:t>ἀνατεθραμμένος</a:t>
            </a:r>
            <a:r>
              <a:rPr lang="el-GR" i="1" dirty="0" smtClean="0"/>
              <a:t> </a:t>
            </a:r>
            <a:r>
              <a:rPr lang="el-GR" i="1" dirty="0" err="1" smtClean="0"/>
              <a:t>δὲ</a:t>
            </a:r>
            <a:r>
              <a:rPr lang="el-GR" i="1" dirty="0" smtClean="0"/>
              <a:t> </a:t>
            </a:r>
            <a:r>
              <a:rPr lang="el-GR" i="1" dirty="0" err="1" smtClean="0"/>
              <a:t>ἐν</a:t>
            </a:r>
            <a:r>
              <a:rPr lang="el-GR" i="1" dirty="0" smtClean="0"/>
              <a:t> </a:t>
            </a:r>
            <a:r>
              <a:rPr lang="el-GR" i="1" dirty="0" err="1" smtClean="0"/>
              <a:t>τῇ</a:t>
            </a:r>
            <a:r>
              <a:rPr lang="el-GR" i="1" dirty="0" smtClean="0"/>
              <a:t> </a:t>
            </a:r>
            <a:r>
              <a:rPr lang="el-GR" i="1" dirty="0" err="1" smtClean="0"/>
              <a:t>πόλει</a:t>
            </a:r>
            <a:r>
              <a:rPr lang="el-GR" i="1" dirty="0" smtClean="0"/>
              <a:t> </a:t>
            </a:r>
            <a:r>
              <a:rPr lang="el-GR" i="1" dirty="0" err="1" smtClean="0"/>
              <a:t>ταύτῃ</a:t>
            </a:r>
            <a:r>
              <a:rPr lang="el-GR" i="1" dirty="0" smtClean="0"/>
              <a:t> (Ιερουσαλήμ) </a:t>
            </a:r>
            <a:r>
              <a:rPr lang="el-GR" i="1" dirty="0" err="1" smtClean="0"/>
              <a:t>παρὰ</a:t>
            </a:r>
            <a:r>
              <a:rPr lang="el-GR" i="1" dirty="0" smtClean="0"/>
              <a:t> </a:t>
            </a:r>
            <a:r>
              <a:rPr lang="el-GR" i="1" dirty="0" err="1" smtClean="0"/>
              <a:t>τοὺς</a:t>
            </a:r>
            <a:r>
              <a:rPr lang="el-GR" i="1" dirty="0" smtClean="0"/>
              <a:t> πόδας Γαμαλιήλ, πεπαιδευμένος </a:t>
            </a:r>
            <a:r>
              <a:rPr lang="el-GR" i="1" dirty="0" err="1" smtClean="0"/>
              <a:t>κατὰ</a:t>
            </a:r>
            <a:r>
              <a:rPr lang="el-GR" i="1" dirty="0" smtClean="0"/>
              <a:t> </a:t>
            </a:r>
            <a:r>
              <a:rPr lang="el-GR" i="1" dirty="0" err="1" smtClean="0"/>
              <a:t>ἀκρίβειαν</a:t>
            </a:r>
            <a:r>
              <a:rPr lang="el-GR" i="1" dirty="0" smtClean="0"/>
              <a:t> </a:t>
            </a:r>
            <a:r>
              <a:rPr lang="el-GR" i="1" dirty="0" err="1" smtClean="0"/>
              <a:t>τοῦ</a:t>
            </a:r>
            <a:r>
              <a:rPr lang="el-GR" i="1" dirty="0" smtClean="0"/>
              <a:t> </a:t>
            </a:r>
            <a:r>
              <a:rPr lang="el-GR" i="1" dirty="0" err="1" smtClean="0"/>
              <a:t>πατρῷου</a:t>
            </a:r>
            <a:r>
              <a:rPr lang="el-GR" i="1" dirty="0" smtClean="0"/>
              <a:t> νόμου, </a:t>
            </a:r>
            <a:r>
              <a:rPr lang="el-GR" i="1" dirty="0" err="1" smtClean="0"/>
              <a:t>ζηλωτὴς</a:t>
            </a:r>
            <a:r>
              <a:rPr lang="el-GR" i="1" dirty="0" smtClean="0"/>
              <a:t> </a:t>
            </a:r>
            <a:r>
              <a:rPr lang="el-GR" i="1" dirty="0" err="1" smtClean="0"/>
              <a:t>ὑπάρχων</a:t>
            </a:r>
            <a:r>
              <a:rPr lang="el-GR" i="1" dirty="0" smtClean="0"/>
              <a:t> </a:t>
            </a:r>
            <a:r>
              <a:rPr lang="el-GR" i="1" dirty="0" err="1" smtClean="0"/>
              <a:t>τοῦ</a:t>
            </a:r>
            <a:r>
              <a:rPr lang="el-GR" i="1" dirty="0" smtClean="0"/>
              <a:t> </a:t>
            </a:r>
            <a:r>
              <a:rPr lang="el-GR" i="1" dirty="0" err="1" smtClean="0"/>
              <a:t>Θεοῦ</a:t>
            </a:r>
            <a:r>
              <a:rPr lang="el-GR" i="1" dirty="0" smtClean="0"/>
              <a:t>»</a:t>
            </a:r>
            <a:r>
              <a:rPr lang="el-GR" dirty="0" smtClean="0"/>
              <a:t> (</a:t>
            </a:r>
            <a:r>
              <a:rPr lang="el-GR" b="1" i="1" dirty="0" err="1" smtClean="0"/>
              <a:t>Πράξ</a:t>
            </a:r>
            <a:r>
              <a:rPr lang="el-GR" b="1" i="1" dirty="0" smtClean="0"/>
              <a:t>. 22:3</a:t>
            </a:r>
            <a:r>
              <a:rPr lang="el-GR" dirty="0" smtClean="0"/>
              <a:t>), </a:t>
            </a:r>
            <a:r>
              <a:rPr lang="el-GR" i="1" dirty="0" smtClean="0"/>
              <a:t>«ᾧ λατρεύω </a:t>
            </a:r>
            <a:r>
              <a:rPr lang="el-GR" i="1" dirty="0" err="1" smtClean="0"/>
              <a:t>ἀπὸ</a:t>
            </a:r>
            <a:r>
              <a:rPr lang="el-GR" i="1" dirty="0" smtClean="0"/>
              <a:t> προγόνων </a:t>
            </a:r>
            <a:r>
              <a:rPr lang="el-GR" i="1" dirty="0" err="1" smtClean="0"/>
              <a:t>ἐν</a:t>
            </a:r>
            <a:r>
              <a:rPr lang="el-GR" i="1" dirty="0" smtClean="0"/>
              <a:t> </a:t>
            </a:r>
            <a:r>
              <a:rPr lang="el-GR" i="1" dirty="0" err="1" smtClean="0"/>
              <a:t>καθαρᾷ</a:t>
            </a:r>
            <a:r>
              <a:rPr lang="el-GR" i="1" dirty="0" smtClean="0"/>
              <a:t> </a:t>
            </a:r>
            <a:r>
              <a:rPr lang="el-GR" i="1" dirty="0" err="1" smtClean="0"/>
              <a:t>συνειδήσει</a:t>
            </a:r>
            <a:r>
              <a:rPr lang="el-GR" i="1" dirty="0" smtClean="0"/>
              <a:t>»</a:t>
            </a:r>
            <a:r>
              <a:rPr lang="el-GR" dirty="0" smtClean="0"/>
              <a:t> (</a:t>
            </a:r>
            <a:r>
              <a:rPr lang="el-GR" b="1" i="1" dirty="0" smtClean="0"/>
              <a:t>Β' Τιμ. 1:3</a:t>
            </a:r>
            <a:r>
              <a:rPr lang="el-GR" dirty="0" smtClean="0"/>
              <a:t>),</a:t>
            </a:r>
            <a:endParaRPr lang="el-GR" dirty="0" smtClean="0"/>
          </a:p>
          <a:p>
            <a:endParaRPr lang="el-GR"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1285852" y="357166"/>
            <a:ext cx="7467600" cy="1143000"/>
          </a:xfrm>
        </p:spPr>
        <p:txBody>
          <a:bodyPr/>
          <a:lstStyle/>
          <a:p>
            <a:r>
              <a:rPr lang="el-GR" dirty="0" err="1" smtClean="0"/>
              <a:t>πηγες</a:t>
            </a:r>
            <a:endParaRPr lang="el-GR" dirty="0"/>
          </a:p>
        </p:txBody>
      </p:sp>
      <p:sp>
        <p:nvSpPr>
          <p:cNvPr id="3" name="2 - Θέση περιεχομένου"/>
          <p:cNvSpPr>
            <a:spLocks noGrp="1"/>
          </p:cNvSpPr>
          <p:nvPr>
            <p:ph idx="1"/>
          </p:nvPr>
        </p:nvSpPr>
        <p:spPr/>
        <p:txBody>
          <a:bodyPr/>
          <a:lstStyle/>
          <a:p>
            <a:r>
              <a:rPr lang="el-GR" dirty="0" smtClean="0"/>
              <a:t>Πηγή: </a:t>
            </a:r>
            <a:r>
              <a:rPr lang="el-GR" dirty="0" smtClean="0">
                <a:hlinkClick r:id="rId1"/>
              </a:rPr>
              <a:t>https://www.sansimera.gr/biographies/856</a:t>
            </a:r>
            <a:endParaRPr lang="el-GR" dirty="0" smtClean="0"/>
          </a:p>
          <a:p>
            <a:r>
              <a:rPr lang="en-US" dirty="0" smtClean="0">
                <a:hlinkClick r:id="rId2"/>
              </a:rPr>
              <a:t>https://el.wikipedia.org/wiki/%CE%91%CF%80%CF%8C%CF%83%CF%84%CE%BF%CE%BB%CE%BF%CF%82_%CE%A0%CE%B1%CF%8D%CE%BB%CE%BF%CF%82</a:t>
            </a:r>
            <a:endParaRPr lang="el-GR" dirty="0" smtClean="0"/>
          </a:p>
          <a:p>
            <a:endParaRPr lang="el-GR" dirty="0" smtClean="0"/>
          </a:p>
          <a:p>
            <a:endParaRPr lang="el-GR"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err="1" smtClean="0"/>
              <a:t>Τελος</a:t>
            </a:r>
            <a:br>
              <a:rPr lang="el-GR" dirty="0" smtClean="0"/>
            </a:br>
            <a:endParaRPr lang="el-GR" dirty="0"/>
          </a:p>
        </p:txBody>
      </p:sp>
      <p:sp>
        <p:nvSpPr>
          <p:cNvPr id="3" name="2 - Θέση περιεχομένου"/>
          <p:cNvSpPr>
            <a:spLocks noGrp="1"/>
          </p:cNvSpPr>
          <p:nvPr>
            <p:ph idx="1"/>
          </p:nvPr>
        </p:nvSpPr>
        <p:spPr/>
        <p:txBody>
          <a:bodyPr/>
          <a:lstStyle/>
          <a:p>
            <a:pPr>
              <a:buNone/>
            </a:pPr>
            <a:r>
              <a:rPr lang="el-GR" dirty="0" smtClean="0"/>
              <a:t>Ευχαριστώ για τη παρακολούθηση!</a:t>
            </a:r>
            <a:endParaRPr lang="el-GR" dirty="0" smtClean="0"/>
          </a:p>
          <a:p>
            <a:pPr>
              <a:buNone/>
            </a:pPr>
            <a:r>
              <a:rPr lang="el-GR" dirty="0" err="1" smtClean="0"/>
              <a:t>Κυριακιδου</a:t>
            </a:r>
            <a:r>
              <a:rPr lang="el-GR" dirty="0" smtClean="0"/>
              <a:t> </a:t>
            </a:r>
            <a:r>
              <a:rPr lang="el-GR" dirty="0" err="1" smtClean="0"/>
              <a:t>Ξενια</a:t>
            </a:r>
            <a:endParaRPr lang="el-GR" dirty="0" smtClean="0"/>
          </a:p>
          <a:p>
            <a:pPr>
              <a:buNone/>
            </a:pPr>
            <a:r>
              <a:rPr lang="el-GR" dirty="0" smtClean="0"/>
              <a:t>Β2</a:t>
            </a:r>
            <a:endParaRPr lang="el-GR" dirty="0" smtClean="0"/>
          </a:p>
          <a:p>
            <a:pPr>
              <a:buNone/>
            </a:pPr>
            <a:endParaRPr lang="el-G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428596" y="612844"/>
            <a:ext cx="7786742" cy="5632311"/>
          </a:xfrm>
          <a:prstGeom prst="rect">
            <a:avLst/>
          </a:prstGeom>
        </p:spPr>
        <p:txBody>
          <a:bodyPr wrap="square">
            <a:spAutoFit/>
          </a:bodyPr>
          <a:lstStyle/>
          <a:p>
            <a:r>
              <a:rPr lang="el-GR" sz="2400" i="1" dirty="0" smtClean="0"/>
              <a:t>«</a:t>
            </a:r>
            <a:r>
              <a:rPr lang="el-GR" sz="2400" i="1" dirty="0" err="1" smtClean="0"/>
              <a:t>Περιτομὴ</a:t>
            </a:r>
            <a:r>
              <a:rPr lang="el-GR" sz="2400" i="1" dirty="0" smtClean="0"/>
              <a:t> </a:t>
            </a:r>
            <a:r>
              <a:rPr lang="el-GR" sz="2400" i="1" dirty="0" err="1" smtClean="0"/>
              <a:t>ὀκταήμερος</a:t>
            </a:r>
            <a:r>
              <a:rPr lang="el-GR" sz="2400" i="1" dirty="0" smtClean="0"/>
              <a:t>, </a:t>
            </a:r>
            <a:r>
              <a:rPr lang="el-GR" sz="2400" i="1" dirty="0" err="1" smtClean="0"/>
              <a:t>ἐκ</a:t>
            </a:r>
            <a:r>
              <a:rPr lang="el-GR" sz="2400" i="1" dirty="0" smtClean="0"/>
              <a:t> γένους </a:t>
            </a:r>
            <a:r>
              <a:rPr lang="el-GR" sz="2400" i="1" dirty="0" err="1" smtClean="0"/>
              <a:t>Ἰσραήλ</a:t>
            </a:r>
            <a:r>
              <a:rPr lang="el-GR" sz="2400" i="1" dirty="0" smtClean="0"/>
              <a:t>, </a:t>
            </a:r>
            <a:r>
              <a:rPr lang="el-GR" sz="2400" i="1" dirty="0" err="1" smtClean="0"/>
              <a:t>φυλῆς</a:t>
            </a:r>
            <a:r>
              <a:rPr lang="el-GR" sz="2400" i="1" dirty="0" smtClean="0"/>
              <a:t> Βενιαμίν, </a:t>
            </a:r>
            <a:r>
              <a:rPr lang="el-GR" sz="2400" i="1" dirty="0" err="1" smtClean="0"/>
              <a:t>Ἑβραῖος</a:t>
            </a:r>
            <a:r>
              <a:rPr lang="el-GR" sz="2400" i="1" dirty="0" smtClean="0"/>
              <a:t> </a:t>
            </a:r>
            <a:r>
              <a:rPr lang="el-GR" sz="2400" i="1" dirty="0" err="1" smtClean="0"/>
              <a:t>ἐξ</a:t>
            </a:r>
            <a:r>
              <a:rPr lang="el-GR" sz="2400" i="1" dirty="0" smtClean="0"/>
              <a:t> </a:t>
            </a:r>
            <a:r>
              <a:rPr lang="el-GR" sz="2400" i="1" dirty="0" err="1" smtClean="0"/>
              <a:t>Ἑβραίων</a:t>
            </a:r>
            <a:r>
              <a:rPr lang="el-GR" sz="2400" i="1" dirty="0" smtClean="0"/>
              <a:t>»</a:t>
            </a:r>
            <a:r>
              <a:rPr lang="el-GR" sz="2400" dirty="0" smtClean="0"/>
              <a:t>, </a:t>
            </a:r>
            <a:r>
              <a:rPr lang="el-GR" sz="2400" i="1" dirty="0" smtClean="0"/>
              <a:t>«</a:t>
            </a:r>
            <a:r>
              <a:rPr lang="el-GR" sz="2400" i="1" dirty="0" err="1" smtClean="0"/>
              <a:t>Φαρισαῖος</a:t>
            </a:r>
            <a:r>
              <a:rPr lang="el-GR" sz="2400" i="1" dirty="0" smtClean="0"/>
              <a:t> </a:t>
            </a:r>
            <a:r>
              <a:rPr lang="el-GR" sz="2400" i="1" dirty="0" err="1" smtClean="0"/>
              <a:t>υἱὸς</a:t>
            </a:r>
            <a:r>
              <a:rPr lang="el-GR" sz="2400" i="1" dirty="0" smtClean="0"/>
              <a:t> Φαρισαίου»</a:t>
            </a:r>
            <a:r>
              <a:rPr lang="el-GR" sz="2400" dirty="0" smtClean="0"/>
              <a:t>, </a:t>
            </a:r>
            <a:r>
              <a:rPr lang="el-GR" sz="2400" i="1" dirty="0" smtClean="0"/>
              <a:t>«</a:t>
            </a:r>
            <a:r>
              <a:rPr lang="el-GR" sz="2400" i="1" dirty="0" err="1" smtClean="0"/>
              <a:t>κατὰ</a:t>
            </a:r>
            <a:r>
              <a:rPr lang="el-GR" sz="2400" i="1" dirty="0" smtClean="0"/>
              <a:t> </a:t>
            </a:r>
            <a:r>
              <a:rPr lang="el-GR" sz="2400" i="1" dirty="0" err="1" smtClean="0"/>
              <a:t>ζῆλον</a:t>
            </a:r>
            <a:r>
              <a:rPr lang="el-GR" sz="2400" i="1" dirty="0" smtClean="0"/>
              <a:t> διώκων </a:t>
            </a:r>
            <a:r>
              <a:rPr lang="el-GR" sz="2400" i="1" dirty="0" err="1" smtClean="0"/>
              <a:t>τὴν</a:t>
            </a:r>
            <a:r>
              <a:rPr lang="el-GR" sz="2400" i="1" dirty="0" smtClean="0"/>
              <a:t> </a:t>
            </a:r>
            <a:r>
              <a:rPr lang="el-GR" sz="2400" i="1" dirty="0" err="1" smtClean="0"/>
              <a:t>ἐκκλησίαν</a:t>
            </a:r>
            <a:r>
              <a:rPr lang="el-GR" sz="2400" i="1" dirty="0" smtClean="0"/>
              <a:t>, </a:t>
            </a:r>
            <a:r>
              <a:rPr lang="el-GR" sz="2400" i="1" dirty="0" err="1" smtClean="0"/>
              <a:t>κατὰ</a:t>
            </a:r>
            <a:r>
              <a:rPr lang="el-GR" sz="2400" i="1" dirty="0" smtClean="0"/>
              <a:t> </a:t>
            </a:r>
            <a:r>
              <a:rPr lang="el-GR" sz="2400" i="1" dirty="0" err="1" smtClean="0"/>
              <a:t>δικαιοσύνην</a:t>
            </a:r>
            <a:r>
              <a:rPr lang="el-GR" sz="2400" i="1" dirty="0" smtClean="0"/>
              <a:t> </a:t>
            </a:r>
            <a:r>
              <a:rPr lang="el-GR" sz="2400" i="1" dirty="0" err="1" smtClean="0"/>
              <a:t>τὴν</a:t>
            </a:r>
            <a:r>
              <a:rPr lang="el-GR" sz="2400" i="1" dirty="0" smtClean="0"/>
              <a:t> </a:t>
            </a:r>
            <a:r>
              <a:rPr lang="el-GR" sz="2400" i="1" dirty="0" err="1" smtClean="0"/>
              <a:t>ἐν</a:t>
            </a:r>
            <a:r>
              <a:rPr lang="el-GR" sz="2400" i="1" dirty="0" smtClean="0"/>
              <a:t> </a:t>
            </a:r>
            <a:r>
              <a:rPr lang="el-GR" sz="2400" i="1" dirty="0" err="1" smtClean="0"/>
              <a:t>νόμῳ</a:t>
            </a:r>
            <a:r>
              <a:rPr lang="el-GR" sz="2400" i="1" dirty="0" smtClean="0"/>
              <a:t> γενόμενος </a:t>
            </a:r>
            <a:r>
              <a:rPr lang="el-GR" sz="2400" i="1" dirty="0" err="1" smtClean="0"/>
              <a:t>ἄμεμπτος</a:t>
            </a:r>
            <a:r>
              <a:rPr lang="el-GR" sz="2400" i="1" dirty="0" smtClean="0"/>
              <a:t>»</a:t>
            </a:r>
            <a:r>
              <a:rPr lang="el-GR" sz="2400" dirty="0" smtClean="0"/>
              <a:t> (</a:t>
            </a:r>
            <a:r>
              <a:rPr lang="el-GR" sz="2400" b="1" i="1" dirty="0" err="1" smtClean="0"/>
              <a:t>Φιλιπ</a:t>
            </a:r>
            <a:r>
              <a:rPr lang="el-GR" sz="2400" b="1" i="1" dirty="0" smtClean="0"/>
              <a:t>. 3:5.6, </a:t>
            </a:r>
            <a:r>
              <a:rPr lang="el-GR" sz="2400" b="1" i="1" dirty="0" err="1" smtClean="0"/>
              <a:t>Πράξ</a:t>
            </a:r>
            <a:r>
              <a:rPr lang="el-GR" sz="2400" b="1" i="1" dirty="0" smtClean="0"/>
              <a:t>. 23:6</a:t>
            </a:r>
            <a:r>
              <a:rPr lang="el-GR" sz="2400" dirty="0" smtClean="0"/>
              <a:t>, </a:t>
            </a:r>
            <a:r>
              <a:rPr lang="el-GR" sz="2400" dirty="0" err="1" smtClean="0"/>
              <a:t>πρβλ</a:t>
            </a:r>
            <a:r>
              <a:rPr lang="el-GR" sz="2400" dirty="0" smtClean="0"/>
              <a:t>. και </a:t>
            </a:r>
            <a:r>
              <a:rPr lang="el-GR" sz="2400" b="1" i="1" dirty="0" smtClean="0"/>
              <a:t>Β' </a:t>
            </a:r>
            <a:r>
              <a:rPr lang="el-GR" sz="2400" b="1" i="1" dirty="0" err="1" smtClean="0"/>
              <a:t>Κορ</a:t>
            </a:r>
            <a:r>
              <a:rPr lang="el-GR" sz="2400" b="1" i="1" dirty="0" smtClean="0"/>
              <a:t>. 11:22</a:t>
            </a:r>
            <a:r>
              <a:rPr lang="el-GR" sz="2400" dirty="0" smtClean="0"/>
              <a:t>, </a:t>
            </a:r>
            <a:r>
              <a:rPr lang="el-GR" sz="2400" b="1" i="1" dirty="0" err="1" smtClean="0"/>
              <a:t>Ρωμ</a:t>
            </a:r>
            <a:r>
              <a:rPr lang="el-GR" sz="2400" b="1" i="1" dirty="0" smtClean="0"/>
              <a:t>. 11:1</a:t>
            </a:r>
            <a:r>
              <a:rPr lang="el-GR" sz="2400" dirty="0" smtClean="0"/>
              <a:t>).</a:t>
            </a:r>
            <a:endParaRPr lang="el-GR" sz="2400" dirty="0" smtClean="0"/>
          </a:p>
          <a:p>
            <a:r>
              <a:rPr lang="el-GR" sz="2400" i="1" dirty="0" smtClean="0"/>
              <a:t>«</a:t>
            </a:r>
            <a:r>
              <a:rPr lang="el-GR" sz="2400" i="1" dirty="0" err="1" smtClean="0"/>
              <a:t>Καὶ</a:t>
            </a:r>
            <a:r>
              <a:rPr lang="el-GR" sz="2400" i="1" dirty="0" smtClean="0"/>
              <a:t> </a:t>
            </a:r>
            <a:r>
              <a:rPr lang="el-GR" sz="2400" i="1" dirty="0" err="1" smtClean="0"/>
              <a:t>προέκοπτον</a:t>
            </a:r>
            <a:r>
              <a:rPr lang="el-GR" sz="2400" i="1" dirty="0" smtClean="0"/>
              <a:t> </a:t>
            </a:r>
            <a:r>
              <a:rPr lang="el-GR" sz="2400" i="1" dirty="0" err="1" smtClean="0"/>
              <a:t>ἐν</a:t>
            </a:r>
            <a:r>
              <a:rPr lang="el-GR" sz="2400" i="1" dirty="0" smtClean="0"/>
              <a:t> </a:t>
            </a:r>
            <a:r>
              <a:rPr lang="el-GR" sz="2400" i="1" dirty="0" err="1" smtClean="0"/>
              <a:t>τῷ</a:t>
            </a:r>
            <a:r>
              <a:rPr lang="el-GR" sz="2400" i="1" dirty="0" smtClean="0"/>
              <a:t> </a:t>
            </a:r>
            <a:r>
              <a:rPr lang="el-GR" sz="2400" i="1" dirty="0" err="1" smtClean="0"/>
              <a:t>Ἰουδαϊσμῷ</a:t>
            </a:r>
            <a:r>
              <a:rPr lang="el-GR" sz="2400" i="1" dirty="0" smtClean="0"/>
              <a:t> </a:t>
            </a:r>
            <a:r>
              <a:rPr lang="el-GR" sz="2400" i="1" dirty="0" err="1" smtClean="0"/>
              <a:t>ὑπὲρ</a:t>
            </a:r>
            <a:r>
              <a:rPr lang="el-GR" sz="2400" i="1" dirty="0" smtClean="0"/>
              <a:t> </a:t>
            </a:r>
            <a:r>
              <a:rPr lang="el-GR" sz="2400" i="1" dirty="0" err="1" smtClean="0"/>
              <a:t>πολλοὺς</a:t>
            </a:r>
            <a:r>
              <a:rPr lang="el-GR" sz="2400" i="1" dirty="0" smtClean="0"/>
              <a:t> </a:t>
            </a:r>
            <a:r>
              <a:rPr lang="el-GR" sz="2400" i="1" dirty="0" err="1" smtClean="0"/>
              <a:t>συνηλικιώτας</a:t>
            </a:r>
            <a:r>
              <a:rPr lang="el-GR" sz="2400" i="1" dirty="0" smtClean="0"/>
              <a:t> </a:t>
            </a:r>
            <a:r>
              <a:rPr lang="el-GR" sz="2400" i="1" dirty="0" err="1" smtClean="0"/>
              <a:t>ἐν</a:t>
            </a:r>
            <a:r>
              <a:rPr lang="el-GR" sz="2400" i="1" dirty="0" smtClean="0"/>
              <a:t> </a:t>
            </a:r>
            <a:r>
              <a:rPr lang="el-GR" sz="2400" i="1" dirty="0" err="1" smtClean="0"/>
              <a:t>τῷ</a:t>
            </a:r>
            <a:r>
              <a:rPr lang="el-GR" sz="2400" i="1" dirty="0" smtClean="0"/>
              <a:t> γένει μου, </a:t>
            </a:r>
            <a:r>
              <a:rPr lang="el-GR" sz="2400" i="1" dirty="0" err="1" smtClean="0"/>
              <a:t>περισσοτέρως</a:t>
            </a:r>
            <a:r>
              <a:rPr lang="el-GR" sz="2400" i="1" dirty="0" smtClean="0"/>
              <a:t> </a:t>
            </a:r>
            <a:r>
              <a:rPr lang="el-GR" sz="2400" i="1" dirty="0" err="1" smtClean="0"/>
              <a:t>ζηλωτὴς</a:t>
            </a:r>
            <a:r>
              <a:rPr lang="el-GR" sz="2400" i="1" dirty="0" smtClean="0"/>
              <a:t> </a:t>
            </a:r>
            <a:r>
              <a:rPr lang="el-GR" sz="2400" i="1" dirty="0" err="1" smtClean="0"/>
              <a:t>ὑπάρχων</a:t>
            </a:r>
            <a:r>
              <a:rPr lang="el-GR" sz="2400" i="1" dirty="0" smtClean="0"/>
              <a:t> </a:t>
            </a:r>
            <a:r>
              <a:rPr lang="el-GR" sz="2400" i="1" dirty="0" err="1" smtClean="0"/>
              <a:t>τῶν</a:t>
            </a:r>
            <a:r>
              <a:rPr lang="el-GR" sz="2400" i="1" dirty="0" smtClean="0"/>
              <a:t> </a:t>
            </a:r>
            <a:r>
              <a:rPr lang="el-GR" sz="2400" i="1" dirty="0" err="1" smtClean="0"/>
              <a:t>πατρικῶν</a:t>
            </a:r>
            <a:r>
              <a:rPr lang="el-GR" sz="2400" i="1" dirty="0" smtClean="0"/>
              <a:t> μου παραδόσεων»</a:t>
            </a:r>
            <a:r>
              <a:rPr lang="el-GR" sz="2400" dirty="0" smtClean="0"/>
              <a:t> (</a:t>
            </a:r>
            <a:r>
              <a:rPr lang="el-GR" sz="2400" b="1" i="1" dirty="0" err="1" smtClean="0"/>
              <a:t>Γαλ</a:t>
            </a:r>
            <a:r>
              <a:rPr lang="el-GR" sz="2400" b="1" i="1" dirty="0" smtClean="0"/>
              <a:t>. 1:14</a:t>
            </a:r>
            <a:r>
              <a:rPr lang="el-GR" sz="2400" dirty="0" smtClean="0"/>
              <a:t>).</a:t>
            </a:r>
            <a:endParaRPr lang="el-GR" sz="2400" dirty="0" smtClean="0"/>
          </a:p>
          <a:p>
            <a:r>
              <a:rPr lang="el-GR" sz="2400" dirty="0" smtClean="0"/>
              <a:t>Και </a:t>
            </a:r>
            <a:r>
              <a:rPr lang="el-GR" sz="2400" i="1" dirty="0" smtClean="0"/>
              <a:t>«</a:t>
            </a:r>
            <a:r>
              <a:rPr lang="el-GR" sz="2400" i="1" dirty="0" err="1" smtClean="0"/>
              <a:t>τὴν</a:t>
            </a:r>
            <a:r>
              <a:rPr lang="el-GR" sz="2400" i="1" dirty="0" smtClean="0"/>
              <a:t> </a:t>
            </a:r>
            <a:r>
              <a:rPr lang="el-GR" sz="2400" i="1" dirty="0" err="1" smtClean="0"/>
              <a:t>βίωσίν</a:t>
            </a:r>
            <a:r>
              <a:rPr lang="el-GR" sz="2400" i="1" dirty="0" smtClean="0"/>
              <a:t> μου </a:t>
            </a:r>
            <a:r>
              <a:rPr lang="el-GR" sz="2400" i="1" dirty="0" err="1" smtClean="0"/>
              <a:t>τὴν</a:t>
            </a:r>
            <a:r>
              <a:rPr lang="el-GR" sz="2400" i="1" dirty="0" smtClean="0"/>
              <a:t> </a:t>
            </a:r>
            <a:r>
              <a:rPr lang="el-GR" sz="2400" i="1" dirty="0" err="1" smtClean="0"/>
              <a:t>ἐκ</a:t>
            </a:r>
            <a:r>
              <a:rPr lang="el-GR" sz="2400" i="1" dirty="0" smtClean="0"/>
              <a:t> </a:t>
            </a:r>
            <a:r>
              <a:rPr lang="el-GR" sz="2400" i="1" dirty="0" err="1" smtClean="0"/>
              <a:t>νεότητος</a:t>
            </a:r>
            <a:r>
              <a:rPr lang="el-GR" sz="2400" i="1" dirty="0" smtClean="0"/>
              <a:t> </a:t>
            </a:r>
            <a:r>
              <a:rPr lang="el-GR" sz="2400" i="1" dirty="0" err="1" smtClean="0"/>
              <a:t>τὴν</a:t>
            </a:r>
            <a:r>
              <a:rPr lang="el-GR" sz="2400" i="1" dirty="0" smtClean="0"/>
              <a:t> </a:t>
            </a:r>
            <a:r>
              <a:rPr lang="el-GR" sz="2400" i="1" dirty="0" err="1" smtClean="0"/>
              <a:t>ἀπ</a:t>
            </a:r>
            <a:r>
              <a:rPr lang="el-GR" sz="2400" i="1" dirty="0" smtClean="0"/>
              <a:t>' </a:t>
            </a:r>
            <a:r>
              <a:rPr lang="el-GR" sz="2400" i="1" dirty="0" err="1" smtClean="0"/>
              <a:t>ἀρχῆς</a:t>
            </a:r>
            <a:r>
              <a:rPr lang="el-GR" sz="2400" i="1" dirty="0" smtClean="0"/>
              <a:t> </a:t>
            </a:r>
            <a:r>
              <a:rPr lang="el-GR" sz="2400" i="1" dirty="0" err="1" smtClean="0"/>
              <a:t>γενομένην</a:t>
            </a:r>
            <a:r>
              <a:rPr lang="el-GR" sz="2400" i="1" dirty="0" smtClean="0"/>
              <a:t> </a:t>
            </a:r>
            <a:r>
              <a:rPr lang="el-GR" sz="2400" i="1" dirty="0" err="1" smtClean="0"/>
              <a:t>ἐν</a:t>
            </a:r>
            <a:r>
              <a:rPr lang="el-GR" sz="2400" i="1" dirty="0" smtClean="0"/>
              <a:t> </a:t>
            </a:r>
            <a:r>
              <a:rPr lang="el-GR" sz="2400" i="1" dirty="0" err="1" smtClean="0"/>
              <a:t>τῷ</a:t>
            </a:r>
            <a:r>
              <a:rPr lang="el-GR" sz="2400" i="1" dirty="0" smtClean="0"/>
              <a:t> </a:t>
            </a:r>
            <a:r>
              <a:rPr lang="el-GR" sz="2400" i="1" dirty="0" err="1" smtClean="0"/>
              <a:t>ἔθνει</a:t>
            </a:r>
            <a:r>
              <a:rPr lang="el-GR" sz="2400" i="1" dirty="0" smtClean="0"/>
              <a:t> μου </a:t>
            </a:r>
            <a:r>
              <a:rPr lang="el-GR" sz="2400" i="1" dirty="0" err="1" smtClean="0"/>
              <a:t>ἐν</a:t>
            </a:r>
            <a:r>
              <a:rPr lang="el-GR" sz="2400" i="1" dirty="0" smtClean="0"/>
              <a:t> </a:t>
            </a:r>
            <a:r>
              <a:rPr lang="el-GR" sz="2400" i="1" dirty="0" err="1" smtClean="0"/>
              <a:t>Ἱεροσολύμοις</a:t>
            </a:r>
            <a:r>
              <a:rPr lang="el-GR" sz="2400" i="1" dirty="0" smtClean="0"/>
              <a:t> </a:t>
            </a:r>
            <a:r>
              <a:rPr lang="el-GR" sz="2400" i="1" dirty="0" err="1" smtClean="0"/>
              <a:t>ἴσασι</a:t>
            </a:r>
            <a:r>
              <a:rPr lang="el-GR" sz="2400" i="1" dirty="0" smtClean="0"/>
              <a:t> πάντες </a:t>
            </a:r>
            <a:r>
              <a:rPr lang="el-GR" sz="2400" i="1" dirty="0" err="1" smtClean="0"/>
              <a:t>Ἰουδαῖοι</a:t>
            </a:r>
            <a:r>
              <a:rPr lang="el-GR" sz="2400" i="1" dirty="0" smtClean="0"/>
              <a:t>, </a:t>
            </a:r>
            <a:r>
              <a:rPr lang="el-GR" sz="2400" i="1" dirty="0" err="1" smtClean="0"/>
              <a:t>προγινώσκοντές</a:t>
            </a:r>
            <a:r>
              <a:rPr lang="el-GR" sz="2400" i="1" dirty="0" smtClean="0"/>
              <a:t> με </a:t>
            </a:r>
            <a:r>
              <a:rPr lang="el-GR" sz="2400" i="1" dirty="0" err="1" smtClean="0"/>
              <a:t>ἄνωθεν</a:t>
            </a:r>
            <a:r>
              <a:rPr lang="el-GR" sz="2400" i="1" dirty="0" smtClean="0"/>
              <a:t>, </a:t>
            </a:r>
            <a:r>
              <a:rPr lang="el-GR" sz="2400" i="1" dirty="0" err="1" smtClean="0"/>
              <a:t>ὅτι</a:t>
            </a:r>
            <a:r>
              <a:rPr lang="el-GR" sz="2400" i="1" dirty="0" smtClean="0"/>
              <a:t> </a:t>
            </a:r>
            <a:r>
              <a:rPr lang="el-GR" sz="2400" i="1" dirty="0" err="1" smtClean="0"/>
              <a:t>κατὰ</a:t>
            </a:r>
            <a:r>
              <a:rPr lang="el-GR" sz="2400" i="1" dirty="0" smtClean="0"/>
              <a:t> </a:t>
            </a:r>
            <a:r>
              <a:rPr lang="el-GR" sz="2400" i="1" dirty="0" err="1" smtClean="0"/>
              <a:t>τὴν</a:t>
            </a:r>
            <a:r>
              <a:rPr lang="el-GR" sz="2400" i="1" dirty="0" smtClean="0"/>
              <a:t> </a:t>
            </a:r>
            <a:r>
              <a:rPr lang="el-GR" sz="2400" i="1" dirty="0" err="1" smtClean="0"/>
              <a:t>ἀκριβεστάτην</a:t>
            </a:r>
            <a:r>
              <a:rPr lang="el-GR" sz="2400" i="1" dirty="0" smtClean="0"/>
              <a:t> </a:t>
            </a:r>
            <a:r>
              <a:rPr lang="el-GR" sz="2400" i="1" dirty="0" err="1" smtClean="0"/>
              <a:t>αἵρεσιν</a:t>
            </a:r>
            <a:r>
              <a:rPr lang="el-GR" sz="2400" i="1" dirty="0" smtClean="0"/>
              <a:t> </a:t>
            </a:r>
            <a:r>
              <a:rPr lang="el-GR" sz="2400" i="1" dirty="0" err="1" smtClean="0"/>
              <a:t>τῆς</a:t>
            </a:r>
            <a:r>
              <a:rPr lang="el-GR" sz="2400" i="1" dirty="0" smtClean="0"/>
              <a:t> </a:t>
            </a:r>
            <a:r>
              <a:rPr lang="el-GR" sz="2400" i="1" dirty="0" err="1" smtClean="0"/>
              <a:t>ἡμετέρας</a:t>
            </a:r>
            <a:r>
              <a:rPr lang="el-GR" sz="2400" i="1" dirty="0" smtClean="0"/>
              <a:t> θρησκείας </a:t>
            </a:r>
            <a:r>
              <a:rPr lang="el-GR" sz="2400" i="1" dirty="0" err="1" smtClean="0"/>
              <a:t>ἔζησα</a:t>
            </a:r>
            <a:r>
              <a:rPr lang="el-GR" sz="2400" i="1" dirty="0" smtClean="0"/>
              <a:t> </a:t>
            </a:r>
            <a:r>
              <a:rPr lang="el-GR" sz="2400" i="1" dirty="0" err="1" smtClean="0"/>
              <a:t>Φαρισαῖος</a:t>
            </a:r>
            <a:r>
              <a:rPr lang="el-GR" sz="2400" i="1" dirty="0" smtClean="0"/>
              <a:t>»</a:t>
            </a:r>
            <a:r>
              <a:rPr lang="el-GR" sz="2400" dirty="0" smtClean="0"/>
              <a:t> (</a:t>
            </a:r>
            <a:r>
              <a:rPr lang="el-GR" sz="2400" b="1" i="1" dirty="0" err="1" smtClean="0"/>
              <a:t>Πράξ</a:t>
            </a:r>
            <a:r>
              <a:rPr lang="el-GR" sz="2400" b="1" i="1" dirty="0" smtClean="0"/>
              <a:t>. 26:4.5</a:t>
            </a:r>
            <a:r>
              <a:rPr lang="el-GR" sz="2400" dirty="0" smtClean="0"/>
              <a:t>) και </a:t>
            </a:r>
            <a:r>
              <a:rPr lang="el-GR" sz="2400" i="1" dirty="0" smtClean="0"/>
              <a:t>«</a:t>
            </a:r>
            <a:r>
              <a:rPr lang="el-GR" sz="2400" i="1" dirty="0" err="1" smtClean="0"/>
              <a:t>ὅτι</a:t>
            </a:r>
            <a:r>
              <a:rPr lang="el-GR" sz="2400" i="1" dirty="0" smtClean="0"/>
              <a:t> καθ' </a:t>
            </a:r>
            <a:r>
              <a:rPr lang="el-GR" sz="2400" i="1" dirty="0" err="1" smtClean="0"/>
              <a:t>ὑπερβολὴν</a:t>
            </a:r>
            <a:r>
              <a:rPr lang="el-GR" sz="2400" i="1" dirty="0" smtClean="0"/>
              <a:t> </a:t>
            </a:r>
            <a:r>
              <a:rPr lang="el-GR" sz="2400" i="1" dirty="0" err="1" smtClean="0"/>
              <a:t>ἐδίωκον</a:t>
            </a:r>
            <a:r>
              <a:rPr lang="el-GR" sz="2400" i="1" dirty="0" smtClean="0"/>
              <a:t> </a:t>
            </a:r>
            <a:r>
              <a:rPr lang="el-GR" sz="2400" i="1" dirty="0" err="1" smtClean="0"/>
              <a:t>τὴν</a:t>
            </a:r>
            <a:r>
              <a:rPr lang="el-GR" sz="2400" i="1" dirty="0" smtClean="0"/>
              <a:t> </a:t>
            </a:r>
            <a:r>
              <a:rPr lang="el-GR" sz="2400" i="1" dirty="0" err="1" smtClean="0"/>
              <a:t>ἐκκλησίαν</a:t>
            </a:r>
            <a:r>
              <a:rPr lang="el-GR" sz="2400" i="1" dirty="0" smtClean="0"/>
              <a:t> </a:t>
            </a:r>
            <a:r>
              <a:rPr lang="el-GR" sz="2400" i="1" dirty="0" err="1" smtClean="0"/>
              <a:t>τοῦ</a:t>
            </a:r>
            <a:r>
              <a:rPr lang="el-GR" sz="2400" i="1" dirty="0" smtClean="0"/>
              <a:t> </a:t>
            </a:r>
            <a:r>
              <a:rPr lang="el-GR" sz="2400" i="1" dirty="0" err="1" smtClean="0"/>
              <a:t>Θεοῦ</a:t>
            </a:r>
            <a:r>
              <a:rPr lang="el-GR" sz="2400" i="1" dirty="0" smtClean="0"/>
              <a:t> </a:t>
            </a:r>
            <a:r>
              <a:rPr lang="el-GR" sz="2400" i="1" dirty="0" err="1" smtClean="0"/>
              <a:t>καὶ</a:t>
            </a:r>
            <a:r>
              <a:rPr lang="el-GR" sz="2400" i="1" dirty="0" smtClean="0"/>
              <a:t> </a:t>
            </a:r>
            <a:r>
              <a:rPr lang="el-GR" sz="2400" i="1" dirty="0" err="1" smtClean="0"/>
              <a:t>ἐπόρθουν</a:t>
            </a:r>
            <a:r>
              <a:rPr lang="el-GR" sz="2400" i="1" dirty="0" smtClean="0"/>
              <a:t> </a:t>
            </a:r>
            <a:r>
              <a:rPr lang="el-GR" sz="2400" i="1" dirty="0" err="1" smtClean="0"/>
              <a:t>αὐτήν</a:t>
            </a:r>
            <a:r>
              <a:rPr lang="el-GR" sz="2400" i="1" dirty="0" smtClean="0"/>
              <a:t>»</a:t>
            </a:r>
            <a:r>
              <a:rPr lang="el-GR" sz="2400" dirty="0" smtClean="0"/>
              <a:t> (</a:t>
            </a:r>
            <a:r>
              <a:rPr lang="el-GR" sz="2400" b="1" i="1" dirty="0" err="1" smtClean="0"/>
              <a:t>Γαλ</a:t>
            </a:r>
            <a:r>
              <a:rPr lang="el-GR" sz="2400" b="1" i="1" dirty="0" smtClean="0"/>
              <a:t>. 1:13</a:t>
            </a:r>
            <a:r>
              <a:rPr lang="el-GR" sz="2400" dirty="0" smtClean="0"/>
              <a:t>). </a:t>
            </a:r>
            <a:endParaRPr lang="el-GR" sz="2400" dirty="0"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428596" y="1357298"/>
            <a:ext cx="8572560" cy="3785652"/>
          </a:xfrm>
          <a:prstGeom prst="rect">
            <a:avLst/>
          </a:prstGeom>
        </p:spPr>
        <p:txBody>
          <a:bodyPr wrap="square">
            <a:spAutoFit/>
          </a:bodyPr>
          <a:lstStyle/>
          <a:p>
            <a:r>
              <a:rPr lang="el-GR" sz="2400" dirty="0" smtClean="0"/>
              <a:t>Επιπλέον, λέει, Ρωμαίος </a:t>
            </a:r>
            <a:r>
              <a:rPr lang="el-GR" sz="2400" i="1" dirty="0" smtClean="0"/>
              <a:t>«</a:t>
            </a:r>
            <a:r>
              <a:rPr lang="el-GR" sz="2400" i="1" dirty="0" err="1" smtClean="0"/>
              <a:t>ἐγώ</a:t>
            </a:r>
            <a:r>
              <a:rPr lang="el-GR" sz="2400" i="1" dirty="0" smtClean="0"/>
              <a:t> </a:t>
            </a:r>
            <a:r>
              <a:rPr lang="el-GR" sz="2400" i="1" dirty="0" err="1" smtClean="0"/>
              <a:t>δὲ</a:t>
            </a:r>
            <a:r>
              <a:rPr lang="el-GR" sz="2400" i="1" dirty="0" smtClean="0"/>
              <a:t> </a:t>
            </a:r>
            <a:r>
              <a:rPr lang="el-GR" sz="2400" i="1" dirty="0" err="1" smtClean="0"/>
              <a:t>καὶ</a:t>
            </a:r>
            <a:r>
              <a:rPr lang="el-GR" sz="2400" i="1" dirty="0" smtClean="0"/>
              <a:t> </a:t>
            </a:r>
            <a:r>
              <a:rPr lang="el-GR" sz="2400" i="1" dirty="0" err="1" smtClean="0"/>
              <a:t>γεγέννημαι</a:t>
            </a:r>
            <a:r>
              <a:rPr lang="el-GR" sz="2400" i="1" dirty="0" smtClean="0"/>
              <a:t>»</a:t>
            </a:r>
            <a:r>
              <a:rPr lang="el-GR" sz="2400" dirty="0" smtClean="0"/>
              <a:t> (</a:t>
            </a:r>
            <a:r>
              <a:rPr lang="el-GR" sz="2400" b="1" i="1" dirty="0" err="1" smtClean="0"/>
              <a:t>Πράξ</a:t>
            </a:r>
            <a:r>
              <a:rPr lang="el-GR" sz="2400" b="1" i="1" dirty="0" smtClean="0"/>
              <a:t>. 22:28</a:t>
            </a:r>
            <a:r>
              <a:rPr lang="el-GR" sz="2400" dirty="0" smtClean="0"/>
              <a:t>), καθώς κληρονόμησε την ιδιότητα του Ρωμαίου πολίτη από τον πατέρα του.</a:t>
            </a:r>
            <a:endParaRPr lang="el-GR" sz="2400" dirty="0" smtClean="0"/>
          </a:p>
          <a:p>
            <a:r>
              <a:rPr lang="el-GR" sz="2400" dirty="0" smtClean="0"/>
              <a:t>Έτσι, ο απόστολος Παύλος, όπως ο ίδιος λέει, γεννήθηκε στην Ταρσό της Κιλικίας, από γονείς ιουδαίους της φυλής </a:t>
            </a:r>
            <a:r>
              <a:rPr lang="el-GR" sz="2400" b="1" dirty="0" smtClean="0"/>
              <a:t>Βενιαμίν</a:t>
            </a:r>
            <a:r>
              <a:rPr lang="el-GR" sz="2400" dirty="0" smtClean="0"/>
              <a:t> (</a:t>
            </a:r>
            <a:r>
              <a:rPr lang="el-GR" sz="2400" i="1" dirty="0" err="1" smtClean="0"/>
              <a:t>Ρωμ</a:t>
            </a:r>
            <a:r>
              <a:rPr lang="el-GR" sz="2400" i="1" dirty="0" smtClean="0"/>
              <a:t>. 16:1, </a:t>
            </a:r>
            <a:r>
              <a:rPr lang="el-GR" sz="2400" i="1" dirty="0" err="1" smtClean="0"/>
              <a:t>Φιλιππ</a:t>
            </a:r>
            <a:r>
              <a:rPr lang="el-GR" sz="2400" i="1" dirty="0" smtClean="0"/>
              <a:t>. 3:5</a:t>
            </a:r>
            <a:r>
              <a:rPr lang="el-GR" sz="2400" dirty="0" smtClean="0"/>
              <a:t>). Ο πατέρας του ήταν Ρωμαίος πολίτης το οποίο μπορεί να σημαίνει ότι προερχόταν από τα ανώτερα στρώματα του πληθυσμού της Κιλικίας και ίσως ήταν φαρισαίος ως προς τις θρησκευτικές προτιμήσεις</a:t>
            </a:r>
            <a:r>
              <a:rPr lang="el-GR" dirty="0" smtClean="0"/>
              <a:t>.</a:t>
            </a:r>
            <a:endParaRPr lang="el-G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Εξωτερική περιγραφή</a:t>
            </a:r>
            <a:br>
              <a:rPr lang="el-GR" dirty="0" smtClean="0"/>
            </a:br>
            <a:endParaRPr lang="el-GR" dirty="0"/>
          </a:p>
        </p:txBody>
      </p:sp>
      <p:sp>
        <p:nvSpPr>
          <p:cNvPr id="3" name="2 - Θέση περιεχομένου"/>
          <p:cNvSpPr>
            <a:spLocks noGrp="1"/>
          </p:cNvSpPr>
          <p:nvPr>
            <p:ph idx="1"/>
          </p:nvPr>
        </p:nvSpPr>
        <p:spPr/>
        <p:txBody>
          <a:bodyPr>
            <a:normAutofit fontScale="77500" lnSpcReduction="20000"/>
          </a:bodyPr>
          <a:lstStyle/>
          <a:p>
            <a:r>
              <a:rPr lang="el-GR" dirty="0" smtClean="0"/>
              <a:t>Όπως ο ίδιος ο Παύλος αναφέρει, ενώ τα πλήθη αναγνώριζαν το μέγεθος και τις ικανότητες του πνεύματός του:</a:t>
            </a:r>
            <a:endParaRPr lang="el-GR" dirty="0" smtClean="0"/>
          </a:p>
          <a:p>
            <a:r>
              <a:rPr lang="el-GR" i="1" dirty="0" smtClean="0"/>
              <a:t>«</a:t>
            </a:r>
            <a:r>
              <a:rPr lang="el-GR" i="1" dirty="0" err="1" smtClean="0"/>
              <a:t>ὅτι</a:t>
            </a:r>
            <a:r>
              <a:rPr lang="el-GR" i="1" dirty="0" smtClean="0"/>
              <a:t> </a:t>
            </a:r>
            <a:r>
              <a:rPr lang="el-GR" i="1" dirty="0" err="1" smtClean="0"/>
              <a:t>αἱ</a:t>
            </a:r>
            <a:r>
              <a:rPr lang="el-GR" i="1" dirty="0" smtClean="0"/>
              <a:t> </a:t>
            </a:r>
            <a:r>
              <a:rPr lang="el-GR" i="1" dirty="0" err="1" smtClean="0"/>
              <a:t>μὲν</a:t>
            </a:r>
            <a:r>
              <a:rPr lang="el-GR" i="1" dirty="0" smtClean="0"/>
              <a:t> </a:t>
            </a:r>
            <a:r>
              <a:rPr lang="el-GR" i="1" dirty="0" err="1" smtClean="0"/>
              <a:t>ἐπιστολαί</a:t>
            </a:r>
            <a:r>
              <a:rPr lang="el-GR" i="1" dirty="0" smtClean="0"/>
              <a:t>, </a:t>
            </a:r>
            <a:r>
              <a:rPr lang="el-GR" i="1" dirty="0" err="1" smtClean="0"/>
              <a:t>φησί</a:t>
            </a:r>
            <a:r>
              <a:rPr lang="el-GR" i="1" dirty="0" smtClean="0"/>
              <a:t>, </a:t>
            </a:r>
            <a:r>
              <a:rPr lang="el-GR" i="1" dirty="0" err="1" smtClean="0"/>
              <a:t>βαρεῖαι</a:t>
            </a:r>
            <a:r>
              <a:rPr lang="el-GR" i="1" dirty="0" smtClean="0"/>
              <a:t> </a:t>
            </a:r>
            <a:r>
              <a:rPr lang="el-GR" i="1" dirty="0" err="1" smtClean="0"/>
              <a:t>καὶ</a:t>
            </a:r>
            <a:r>
              <a:rPr lang="el-GR" i="1" dirty="0" smtClean="0"/>
              <a:t> </a:t>
            </a:r>
            <a:r>
              <a:rPr lang="el-GR" i="1" dirty="0" err="1" smtClean="0"/>
              <a:t>ἰσχυραί</a:t>
            </a:r>
            <a:r>
              <a:rPr lang="el-GR" i="1" dirty="0" smtClean="0"/>
              <a:t>»</a:t>
            </a:r>
            <a:r>
              <a:rPr lang="el-GR" dirty="0" smtClean="0"/>
              <a:t> (</a:t>
            </a:r>
            <a:r>
              <a:rPr lang="el-GR" b="1" i="1" dirty="0" smtClean="0"/>
              <a:t>Β' </a:t>
            </a:r>
            <a:r>
              <a:rPr lang="el-GR" b="1" i="1" dirty="0" err="1" smtClean="0"/>
              <a:t>Κορ</a:t>
            </a:r>
            <a:r>
              <a:rPr lang="el-GR" b="1" i="1" dirty="0" smtClean="0"/>
              <a:t>. 10:10</a:t>
            </a:r>
            <a:r>
              <a:rPr lang="el-GR" dirty="0" smtClean="0"/>
              <a:t>) και </a:t>
            </a:r>
            <a:r>
              <a:rPr lang="el-GR" i="1" dirty="0" smtClean="0"/>
              <a:t>«</a:t>
            </a:r>
            <a:r>
              <a:rPr lang="el-GR" i="1" dirty="0" err="1" smtClean="0"/>
              <a:t>ἦν</a:t>
            </a:r>
            <a:r>
              <a:rPr lang="el-GR" i="1" dirty="0" smtClean="0"/>
              <a:t> ὁ </a:t>
            </a:r>
            <a:r>
              <a:rPr lang="el-GR" i="1" dirty="0" err="1" smtClean="0"/>
              <a:t>ἡγούμενος</a:t>
            </a:r>
            <a:r>
              <a:rPr lang="el-GR" i="1" dirty="0" smtClean="0"/>
              <a:t> </a:t>
            </a:r>
            <a:r>
              <a:rPr lang="el-GR" i="1" dirty="0" err="1" smtClean="0"/>
              <a:t>τοῦ</a:t>
            </a:r>
            <a:r>
              <a:rPr lang="el-GR" i="1" dirty="0" smtClean="0"/>
              <a:t> λόγου»</a:t>
            </a:r>
            <a:r>
              <a:rPr lang="el-GR" dirty="0" smtClean="0"/>
              <a:t> (</a:t>
            </a:r>
            <a:r>
              <a:rPr lang="el-GR" b="1" i="1" dirty="0" err="1" smtClean="0"/>
              <a:t>Πράξ</a:t>
            </a:r>
            <a:r>
              <a:rPr lang="el-GR" b="1" i="1" dirty="0" smtClean="0"/>
              <a:t>. 14:2</a:t>
            </a:r>
            <a:r>
              <a:rPr lang="el-GR" dirty="0" smtClean="0"/>
              <a:t>)</a:t>
            </a:r>
            <a:endParaRPr lang="el-GR" dirty="0" smtClean="0"/>
          </a:p>
          <a:p>
            <a:r>
              <a:rPr lang="el-GR" dirty="0" smtClean="0"/>
              <a:t>εν τούτοις η εξωτερική του εμφάνιση </a:t>
            </a:r>
            <a:r>
              <a:rPr lang="el-GR" dirty="0" err="1" smtClean="0"/>
              <a:t>υπολείπετο</a:t>
            </a:r>
            <a:r>
              <a:rPr lang="el-GR" dirty="0" smtClean="0"/>
              <a:t>:</a:t>
            </a:r>
            <a:endParaRPr lang="el-GR" dirty="0" smtClean="0"/>
          </a:p>
          <a:p>
            <a:r>
              <a:rPr lang="el-GR" i="1" dirty="0" smtClean="0"/>
              <a:t>«ἡ </a:t>
            </a:r>
            <a:r>
              <a:rPr lang="el-GR" i="1" dirty="0" err="1" smtClean="0"/>
              <a:t>δὲ</a:t>
            </a:r>
            <a:r>
              <a:rPr lang="el-GR" i="1" dirty="0" smtClean="0"/>
              <a:t> παρουσία </a:t>
            </a:r>
            <a:r>
              <a:rPr lang="el-GR" i="1" dirty="0" err="1" smtClean="0"/>
              <a:t>τοῦ</a:t>
            </a:r>
            <a:r>
              <a:rPr lang="el-GR" i="1" dirty="0" smtClean="0"/>
              <a:t> σώματος </a:t>
            </a:r>
            <a:r>
              <a:rPr lang="el-GR" i="1" dirty="0" err="1" smtClean="0"/>
              <a:t>ἀσθενής</a:t>
            </a:r>
            <a:r>
              <a:rPr lang="el-GR" i="1" dirty="0" smtClean="0"/>
              <a:t>»</a:t>
            </a:r>
            <a:r>
              <a:rPr lang="el-GR" dirty="0" smtClean="0"/>
              <a:t> (</a:t>
            </a:r>
            <a:r>
              <a:rPr lang="el-GR" b="1" i="1" dirty="0" smtClean="0"/>
              <a:t>Β' </a:t>
            </a:r>
            <a:r>
              <a:rPr lang="el-GR" b="1" i="1" dirty="0" err="1" smtClean="0"/>
              <a:t>Κορ</a:t>
            </a:r>
            <a:r>
              <a:rPr lang="el-GR" b="1" i="1" dirty="0" smtClean="0"/>
              <a:t>. 10:10</a:t>
            </a:r>
            <a:r>
              <a:rPr lang="el-GR" dirty="0" smtClean="0"/>
              <a:t>)</a:t>
            </a:r>
            <a:endParaRPr lang="el-GR" dirty="0" smtClean="0"/>
          </a:p>
          <a:p>
            <a:r>
              <a:rPr lang="el-GR" dirty="0" err="1" smtClean="0"/>
              <a:t>Ώς</a:t>
            </a:r>
            <a:r>
              <a:rPr lang="el-GR" dirty="0" smtClean="0"/>
              <a:t> προς τη σωματική υγεία του αποστόλου, έχουμε τις εξής αναφορές:</a:t>
            </a:r>
            <a:endParaRPr lang="el-GR" dirty="0" smtClean="0"/>
          </a:p>
          <a:p>
            <a:r>
              <a:rPr lang="el-GR" i="1" dirty="0" smtClean="0"/>
              <a:t>«</a:t>
            </a:r>
            <a:r>
              <a:rPr lang="el-GR" i="1" dirty="0" err="1" smtClean="0"/>
              <a:t>ἐδόθη</a:t>
            </a:r>
            <a:r>
              <a:rPr lang="el-GR" i="1" dirty="0" smtClean="0"/>
              <a:t> </a:t>
            </a:r>
            <a:r>
              <a:rPr lang="el-GR" i="1" dirty="0" err="1" smtClean="0"/>
              <a:t>μοι</a:t>
            </a:r>
            <a:r>
              <a:rPr lang="el-GR" i="1" dirty="0" smtClean="0"/>
              <a:t> σκόλοψ </a:t>
            </a:r>
            <a:r>
              <a:rPr lang="el-GR" i="1" dirty="0" err="1" smtClean="0"/>
              <a:t>τῇ</a:t>
            </a:r>
            <a:r>
              <a:rPr lang="el-GR" i="1" dirty="0" smtClean="0"/>
              <a:t> </a:t>
            </a:r>
            <a:r>
              <a:rPr lang="el-GR" i="1" dirty="0" err="1" smtClean="0"/>
              <a:t>σαρκί</a:t>
            </a:r>
            <a:r>
              <a:rPr lang="el-GR" i="1" dirty="0" smtClean="0"/>
              <a:t>»</a:t>
            </a:r>
            <a:r>
              <a:rPr lang="el-GR" dirty="0" smtClean="0"/>
              <a:t> (</a:t>
            </a:r>
            <a:r>
              <a:rPr lang="el-GR" b="1" i="1" dirty="0" smtClean="0"/>
              <a:t>Β' </a:t>
            </a:r>
            <a:r>
              <a:rPr lang="el-GR" b="1" i="1" dirty="0" err="1" smtClean="0"/>
              <a:t>Κορ</a:t>
            </a:r>
            <a:r>
              <a:rPr lang="el-GR" b="1" i="1" dirty="0" smtClean="0"/>
              <a:t>. 12:7</a:t>
            </a:r>
            <a:r>
              <a:rPr lang="el-GR" dirty="0" smtClean="0"/>
              <a:t>)</a:t>
            </a:r>
            <a:endParaRPr lang="el-GR" dirty="0" smtClean="0"/>
          </a:p>
          <a:p>
            <a:pPr>
              <a:buNone/>
            </a:pPr>
            <a:endParaRPr lang="el-G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571480"/>
            <a:ext cx="7467600" cy="5554683"/>
          </a:xfrm>
        </p:spPr>
        <p:txBody>
          <a:bodyPr>
            <a:normAutofit/>
          </a:bodyPr>
          <a:lstStyle/>
          <a:p>
            <a:r>
              <a:rPr lang="el-GR" i="1" dirty="0" smtClean="0"/>
              <a:t>«ἡ </a:t>
            </a:r>
            <a:r>
              <a:rPr lang="el-GR" i="1" dirty="0" err="1" smtClean="0"/>
              <a:t>γὰρ</a:t>
            </a:r>
            <a:r>
              <a:rPr lang="el-GR" i="1" dirty="0" smtClean="0"/>
              <a:t> </a:t>
            </a:r>
            <a:r>
              <a:rPr lang="el-GR" i="1" dirty="0" err="1" smtClean="0"/>
              <a:t>δύναμίς</a:t>
            </a:r>
            <a:r>
              <a:rPr lang="el-GR" i="1" dirty="0" smtClean="0"/>
              <a:t> μου </a:t>
            </a:r>
            <a:r>
              <a:rPr lang="el-GR" i="1" dirty="0" err="1" smtClean="0"/>
              <a:t>ἐν</a:t>
            </a:r>
            <a:r>
              <a:rPr lang="el-GR" i="1" dirty="0" smtClean="0"/>
              <a:t> </a:t>
            </a:r>
            <a:r>
              <a:rPr lang="el-GR" i="1" dirty="0" err="1" smtClean="0"/>
              <a:t>ἀσθενείᾳ</a:t>
            </a:r>
            <a:r>
              <a:rPr lang="el-GR" i="1" dirty="0" smtClean="0"/>
              <a:t> </a:t>
            </a:r>
            <a:r>
              <a:rPr lang="el-GR" i="1" dirty="0" err="1" smtClean="0"/>
              <a:t>τελειοῦται</a:t>
            </a:r>
            <a:r>
              <a:rPr lang="el-GR" i="1" dirty="0" smtClean="0"/>
              <a:t>»</a:t>
            </a:r>
            <a:r>
              <a:rPr lang="el-GR" dirty="0" smtClean="0"/>
              <a:t> (</a:t>
            </a:r>
            <a:r>
              <a:rPr lang="el-GR" b="1" i="1" dirty="0" smtClean="0"/>
              <a:t>Β' </a:t>
            </a:r>
            <a:r>
              <a:rPr lang="el-GR" b="1" i="1" dirty="0" err="1" smtClean="0"/>
              <a:t>Κορ</a:t>
            </a:r>
            <a:r>
              <a:rPr lang="el-GR" b="1" i="1" dirty="0" smtClean="0"/>
              <a:t>. 12:9</a:t>
            </a:r>
            <a:r>
              <a:rPr lang="el-GR" dirty="0" smtClean="0"/>
              <a:t>) </a:t>
            </a:r>
            <a:endParaRPr lang="el-GR" dirty="0" smtClean="0"/>
          </a:p>
          <a:p>
            <a:pPr>
              <a:buNone/>
            </a:pPr>
            <a:endParaRPr lang="el-GR" dirty="0" smtClean="0"/>
          </a:p>
          <a:p>
            <a:r>
              <a:rPr lang="el-GR" i="1" dirty="0" smtClean="0"/>
              <a:t>«</a:t>
            </a:r>
            <a:r>
              <a:rPr lang="el-GR" i="1" dirty="0" err="1" smtClean="0"/>
              <a:t>οἴδατε</a:t>
            </a:r>
            <a:r>
              <a:rPr lang="el-GR" i="1" dirty="0" smtClean="0"/>
              <a:t> </a:t>
            </a:r>
            <a:r>
              <a:rPr lang="el-GR" i="1" dirty="0" err="1" smtClean="0"/>
              <a:t>δὲ</a:t>
            </a:r>
            <a:r>
              <a:rPr lang="el-GR" i="1" dirty="0" smtClean="0"/>
              <a:t> </a:t>
            </a:r>
            <a:r>
              <a:rPr lang="el-GR" i="1" dirty="0" err="1" smtClean="0"/>
              <a:t>ὅτι</a:t>
            </a:r>
            <a:r>
              <a:rPr lang="el-GR" i="1" dirty="0" smtClean="0"/>
              <a:t> </a:t>
            </a:r>
            <a:r>
              <a:rPr lang="el-GR" i="1" dirty="0" err="1" smtClean="0"/>
              <a:t>δι</a:t>
            </a:r>
            <a:r>
              <a:rPr lang="el-GR" i="1" dirty="0" smtClean="0"/>
              <a:t>' </a:t>
            </a:r>
            <a:r>
              <a:rPr lang="el-GR" i="1" dirty="0" err="1" smtClean="0"/>
              <a:t>ἀσθένειαν</a:t>
            </a:r>
            <a:r>
              <a:rPr lang="el-GR" i="1" dirty="0" smtClean="0"/>
              <a:t> </a:t>
            </a:r>
            <a:r>
              <a:rPr lang="el-GR" i="1" dirty="0" err="1" smtClean="0"/>
              <a:t>τῆς</a:t>
            </a:r>
            <a:r>
              <a:rPr lang="el-GR" i="1" dirty="0" smtClean="0"/>
              <a:t> </a:t>
            </a:r>
            <a:r>
              <a:rPr lang="el-GR" i="1" dirty="0" err="1" smtClean="0"/>
              <a:t>σαρκὸς</a:t>
            </a:r>
            <a:r>
              <a:rPr lang="el-GR" i="1" dirty="0" smtClean="0"/>
              <a:t> </a:t>
            </a:r>
            <a:r>
              <a:rPr lang="el-GR" i="1" dirty="0" err="1" smtClean="0"/>
              <a:t>εὐηγγελισάμην</a:t>
            </a:r>
            <a:r>
              <a:rPr lang="el-GR" i="1" dirty="0" smtClean="0"/>
              <a:t> </a:t>
            </a:r>
            <a:r>
              <a:rPr lang="el-GR" i="1" dirty="0" err="1" smtClean="0"/>
              <a:t>ὑμῖν</a:t>
            </a:r>
            <a:r>
              <a:rPr lang="el-GR" i="1" dirty="0" smtClean="0"/>
              <a:t> </a:t>
            </a:r>
            <a:r>
              <a:rPr lang="el-GR" i="1" dirty="0" err="1" smtClean="0"/>
              <a:t>τὸ</a:t>
            </a:r>
            <a:r>
              <a:rPr lang="el-GR" i="1" dirty="0" smtClean="0"/>
              <a:t> </a:t>
            </a:r>
            <a:r>
              <a:rPr lang="el-GR" i="1" dirty="0" err="1" smtClean="0"/>
              <a:t>πρότερον</a:t>
            </a:r>
            <a:r>
              <a:rPr lang="el-GR" i="1" dirty="0" smtClean="0"/>
              <a:t>»</a:t>
            </a:r>
            <a:r>
              <a:rPr lang="el-GR" dirty="0" smtClean="0"/>
              <a:t> (</a:t>
            </a:r>
            <a:r>
              <a:rPr lang="el-GR" b="1" i="1" dirty="0" err="1" smtClean="0"/>
              <a:t>Γαλ</a:t>
            </a:r>
            <a:r>
              <a:rPr lang="el-GR" b="1" i="1" dirty="0" smtClean="0"/>
              <a:t>. 4:13</a:t>
            </a:r>
            <a:r>
              <a:rPr lang="el-GR" dirty="0" smtClean="0"/>
              <a:t>).</a:t>
            </a:r>
            <a:endParaRPr lang="el-GR" dirty="0" smtClean="0"/>
          </a:p>
          <a:p>
            <a:r>
              <a:rPr lang="el-GR" dirty="0" smtClean="0"/>
              <a:t>Η ασθένειά του πρέπει να ήταν μάλλον επώδυνη, ώστε ο απόστολος να παραδεχθεί: «</a:t>
            </a:r>
            <a:r>
              <a:rPr lang="el-GR" dirty="0" err="1" smtClean="0"/>
              <a:t>Περὶ</a:t>
            </a:r>
            <a:r>
              <a:rPr lang="el-GR" dirty="0" smtClean="0"/>
              <a:t> τούτου </a:t>
            </a:r>
            <a:r>
              <a:rPr lang="el-GR" dirty="0" err="1" smtClean="0"/>
              <a:t>τρὶς</a:t>
            </a:r>
            <a:r>
              <a:rPr lang="el-GR" dirty="0" smtClean="0"/>
              <a:t> παρεκάλεσα </a:t>
            </a:r>
            <a:r>
              <a:rPr lang="el-GR" dirty="0" err="1" smtClean="0"/>
              <a:t>τὸν</a:t>
            </a:r>
            <a:r>
              <a:rPr lang="el-GR" dirty="0" smtClean="0"/>
              <a:t> </a:t>
            </a:r>
            <a:r>
              <a:rPr lang="el-GR" dirty="0" err="1" smtClean="0"/>
              <a:t>Κύριον</a:t>
            </a:r>
            <a:r>
              <a:rPr lang="el-GR" dirty="0" smtClean="0"/>
              <a:t> </a:t>
            </a:r>
            <a:r>
              <a:rPr lang="el-GR" dirty="0" err="1" smtClean="0"/>
              <a:t>διὰ</a:t>
            </a:r>
            <a:r>
              <a:rPr lang="el-GR" dirty="0" smtClean="0"/>
              <a:t> </a:t>
            </a:r>
            <a:r>
              <a:rPr lang="el-GR" dirty="0" err="1" smtClean="0"/>
              <a:t>νὰ</a:t>
            </a:r>
            <a:r>
              <a:rPr lang="el-GR" dirty="0" smtClean="0"/>
              <a:t> </a:t>
            </a:r>
            <a:r>
              <a:rPr lang="el-GR" dirty="0" err="1" smtClean="0"/>
              <a:t>ἀπομακρυνθῇ</a:t>
            </a:r>
            <a:r>
              <a:rPr lang="el-GR" dirty="0" smtClean="0"/>
              <a:t> </a:t>
            </a:r>
            <a:r>
              <a:rPr lang="el-GR" dirty="0" err="1" smtClean="0"/>
              <a:t>ἀπ</a:t>
            </a:r>
            <a:r>
              <a:rPr lang="el-GR" dirty="0" smtClean="0"/>
              <a:t>' </a:t>
            </a:r>
            <a:r>
              <a:rPr lang="el-GR" dirty="0" err="1" smtClean="0"/>
              <a:t>ἐμοῦ</a:t>
            </a:r>
            <a:r>
              <a:rPr lang="el-GR" dirty="0" smtClean="0"/>
              <a:t>» (</a:t>
            </a:r>
            <a:r>
              <a:rPr lang="el-GR" b="1" i="1" dirty="0" smtClean="0"/>
              <a:t>Β' </a:t>
            </a:r>
            <a:r>
              <a:rPr lang="el-GR" b="1" i="1" dirty="0" err="1" smtClean="0"/>
              <a:t>Κορ</a:t>
            </a:r>
            <a:r>
              <a:rPr lang="el-GR" b="1" i="1" dirty="0" smtClean="0"/>
              <a:t>. 12:8</a:t>
            </a:r>
            <a:r>
              <a:rPr lang="el-GR" dirty="0" smtClean="0"/>
              <a:t>)</a:t>
            </a:r>
            <a:endParaRPr lang="el-GR" dirty="0" smtClean="0"/>
          </a:p>
          <a:p>
            <a:pPr>
              <a:buNone/>
            </a:pPr>
            <a:endParaRPr lang="el-G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428604"/>
            <a:ext cx="7467600" cy="5697559"/>
          </a:xfrm>
        </p:spPr>
        <p:txBody>
          <a:bodyPr>
            <a:normAutofit fontScale="92500"/>
          </a:bodyPr>
          <a:lstStyle/>
          <a:p>
            <a:r>
              <a:rPr lang="el-GR" dirty="0" smtClean="0"/>
              <a:t>Κάποιοι υποστήριξαν πως ίσως ο «σκόλοψ» να σχετίζεται με χρόνια ασθένεια των ματιών, στηρίζοντας την εικασία τους στο: «</a:t>
            </a:r>
            <a:r>
              <a:rPr lang="el-GR" dirty="0" err="1" smtClean="0"/>
              <a:t>ὅτι</a:t>
            </a:r>
            <a:r>
              <a:rPr lang="el-GR" dirty="0" smtClean="0"/>
              <a:t> </a:t>
            </a:r>
            <a:r>
              <a:rPr lang="el-GR" dirty="0" err="1" smtClean="0"/>
              <a:t>εἰ</a:t>
            </a:r>
            <a:r>
              <a:rPr lang="el-GR" dirty="0" smtClean="0"/>
              <a:t> </a:t>
            </a:r>
            <a:r>
              <a:rPr lang="el-GR" dirty="0" err="1" smtClean="0"/>
              <a:t>δυνατὸν</a:t>
            </a:r>
            <a:r>
              <a:rPr lang="el-GR" dirty="0" smtClean="0"/>
              <a:t> </a:t>
            </a:r>
            <a:r>
              <a:rPr lang="el-GR" dirty="0" err="1" smtClean="0"/>
              <a:t>τοὺς</a:t>
            </a:r>
            <a:r>
              <a:rPr lang="el-GR" dirty="0" smtClean="0"/>
              <a:t> </a:t>
            </a:r>
            <a:r>
              <a:rPr lang="el-GR" dirty="0" err="1" smtClean="0"/>
              <a:t>ὀφθαλμοὺς</a:t>
            </a:r>
            <a:r>
              <a:rPr lang="el-GR" dirty="0" smtClean="0"/>
              <a:t> </a:t>
            </a:r>
            <a:r>
              <a:rPr lang="el-GR" dirty="0" err="1" smtClean="0"/>
              <a:t>ὑμῶν</a:t>
            </a:r>
            <a:r>
              <a:rPr lang="el-GR" dirty="0" smtClean="0"/>
              <a:t> </a:t>
            </a:r>
            <a:r>
              <a:rPr lang="el-GR" dirty="0" err="1" smtClean="0"/>
              <a:t>ἐξορύξαντες</a:t>
            </a:r>
            <a:r>
              <a:rPr lang="el-GR" dirty="0" smtClean="0"/>
              <a:t> </a:t>
            </a:r>
            <a:r>
              <a:rPr lang="el-GR" dirty="0" err="1" smtClean="0"/>
              <a:t>ἂν</a:t>
            </a:r>
            <a:r>
              <a:rPr lang="el-GR" dirty="0" smtClean="0"/>
              <a:t> </a:t>
            </a:r>
            <a:r>
              <a:rPr lang="el-GR" dirty="0" err="1" smtClean="0"/>
              <a:t>ἐδώκατέ</a:t>
            </a:r>
            <a:r>
              <a:rPr lang="el-GR" dirty="0" smtClean="0"/>
              <a:t> </a:t>
            </a:r>
            <a:r>
              <a:rPr lang="el-GR" dirty="0" err="1" smtClean="0"/>
              <a:t>μοι</a:t>
            </a:r>
            <a:r>
              <a:rPr lang="el-GR" dirty="0" smtClean="0"/>
              <a:t>» (</a:t>
            </a:r>
            <a:r>
              <a:rPr lang="el-GR" b="1" i="1" dirty="0" err="1" smtClean="0"/>
              <a:t>Γαλ</a:t>
            </a:r>
            <a:r>
              <a:rPr lang="el-GR" b="1" i="1" dirty="0" smtClean="0"/>
              <a:t>. 4:15</a:t>
            </a:r>
            <a:r>
              <a:rPr lang="el-GR" dirty="0" smtClean="0"/>
              <a:t>)</a:t>
            </a:r>
            <a:endParaRPr lang="el-GR" dirty="0" smtClean="0"/>
          </a:p>
          <a:p>
            <a:r>
              <a:rPr lang="el-GR" dirty="0" smtClean="0"/>
              <a:t>Άλλοι πάλι αναζήτησαν την ασθένειά του ανάμεσα σε εκείνες που ήταν δυνατό να δημιουργούν αποστροφή προς τρίτους (π.χ. δερματικά έλκη και πυόρροια), στηριγμένοι στο: «</a:t>
            </a:r>
            <a:r>
              <a:rPr lang="el-GR" dirty="0" err="1" smtClean="0"/>
              <a:t>καὶ</a:t>
            </a:r>
            <a:r>
              <a:rPr lang="el-GR" dirty="0" smtClean="0"/>
              <a:t> </a:t>
            </a:r>
            <a:r>
              <a:rPr lang="el-GR" dirty="0" err="1" smtClean="0"/>
              <a:t>τὸν</a:t>
            </a:r>
            <a:r>
              <a:rPr lang="el-GR" dirty="0" smtClean="0"/>
              <a:t> </a:t>
            </a:r>
            <a:r>
              <a:rPr lang="el-GR" dirty="0" err="1" smtClean="0"/>
              <a:t>πειρασμόν</a:t>
            </a:r>
            <a:r>
              <a:rPr lang="el-GR" dirty="0" smtClean="0"/>
              <a:t> μου </a:t>
            </a:r>
            <a:r>
              <a:rPr lang="el-GR" dirty="0" err="1" smtClean="0"/>
              <a:t>τὸν</a:t>
            </a:r>
            <a:r>
              <a:rPr lang="el-GR" dirty="0" smtClean="0"/>
              <a:t> </a:t>
            </a:r>
            <a:r>
              <a:rPr lang="el-GR" dirty="0" err="1" smtClean="0"/>
              <a:t>ἐν</a:t>
            </a:r>
            <a:r>
              <a:rPr lang="el-GR" dirty="0" smtClean="0"/>
              <a:t> </a:t>
            </a:r>
            <a:r>
              <a:rPr lang="el-GR" dirty="0" err="1" smtClean="0"/>
              <a:t>τῇ</a:t>
            </a:r>
            <a:r>
              <a:rPr lang="el-GR" dirty="0" smtClean="0"/>
              <a:t> </a:t>
            </a:r>
            <a:r>
              <a:rPr lang="el-GR" dirty="0" err="1" smtClean="0"/>
              <a:t>σαρκί</a:t>
            </a:r>
            <a:r>
              <a:rPr lang="el-GR" dirty="0" smtClean="0"/>
              <a:t> μου </a:t>
            </a:r>
            <a:r>
              <a:rPr lang="el-GR" dirty="0" err="1" smtClean="0"/>
              <a:t>οὐκ</a:t>
            </a:r>
            <a:r>
              <a:rPr lang="el-GR" dirty="0" smtClean="0"/>
              <a:t> </a:t>
            </a:r>
            <a:r>
              <a:rPr lang="el-GR" dirty="0" err="1" smtClean="0"/>
              <a:t>ἐξουθενήσατε</a:t>
            </a:r>
            <a:r>
              <a:rPr lang="el-GR" dirty="0" smtClean="0"/>
              <a:t> </a:t>
            </a:r>
            <a:r>
              <a:rPr lang="el-GR" dirty="0" err="1" smtClean="0"/>
              <a:t>οὐδὲ</a:t>
            </a:r>
            <a:r>
              <a:rPr lang="el-GR" dirty="0" smtClean="0"/>
              <a:t> </a:t>
            </a:r>
            <a:r>
              <a:rPr lang="el-GR" dirty="0" err="1" smtClean="0"/>
              <a:t>ἐξεπτύσατε</a:t>
            </a:r>
            <a:r>
              <a:rPr lang="el-GR" dirty="0" smtClean="0"/>
              <a:t>» (</a:t>
            </a:r>
            <a:r>
              <a:rPr lang="el-GR" b="1" i="1" dirty="0" err="1" smtClean="0"/>
              <a:t>Γαλ</a:t>
            </a:r>
            <a:r>
              <a:rPr lang="el-GR" b="1" i="1" dirty="0" smtClean="0"/>
              <a:t>. 4:14</a:t>
            </a:r>
            <a:r>
              <a:rPr lang="el-GR" dirty="0" smtClean="0"/>
              <a:t>)</a:t>
            </a:r>
            <a:endParaRPr lang="el-GR" dirty="0" smtClean="0"/>
          </a:p>
          <a:p>
            <a:endParaRPr lang="el-GR" dirty="0"/>
          </a:p>
        </p:txBody>
      </p:sp>
    </p:spTree>
  </p:cSld>
  <p:clrMapOvr>
    <a:masterClrMapping/>
  </p:clrMapOvr>
</p:sld>
</file>

<file path=ppt/theme/theme1.xml><?xml version="1.0" encoding="utf-8"?>
<a:theme xmlns:a="http://schemas.openxmlformats.org/drawingml/2006/main" name="Τεχνικό">
  <a:themeElements>
    <a:clrScheme name="Τεχνικό">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Τεχνικό">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Τεχνικό">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Technic</Template>
  <TotalTime>0</TotalTime>
  <Words>18631</Words>
  <Application>WPS Presentation</Application>
  <PresentationFormat>Προβολή στην οθόνη (4:3)</PresentationFormat>
  <Paragraphs>235</Paragraphs>
  <Slides>41</Slides>
  <Notes>1</Notes>
  <HiddenSlides>0</HiddenSlides>
  <MMClips>0</MMClips>
  <ScaleCrop>false</ScaleCrop>
  <HeadingPairs>
    <vt:vector size="6" baseType="variant">
      <vt:variant>
        <vt:lpstr>已用的字体</vt:lpstr>
      </vt:variant>
      <vt:variant>
        <vt:i4>9</vt:i4>
      </vt:variant>
      <vt:variant>
        <vt:lpstr>主题</vt:lpstr>
      </vt:variant>
      <vt:variant>
        <vt:i4>1</vt:i4>
      </vt:variant>
      <vt:variant>
        <vt:lpstr>幻灯片标题</vt:lpstr>
      </vt:variant>
      <vt:variant>
        <vt:i4>41</vt:i4>
      </vt:variant>
    </vt:vector>
  </HeadingPairs>
  <TitlesOfParts>
    <vt:vector size="51" baseType="lpstr">
      <vt:lpstr>Arial</vt:lpstr>
      <vt:lpstr>SimSun</vt:lpstr>
      <vt:lpstr>Wingdings</vt:lpstr>
      <vt:lpstr>Wingdings 2</vt:lpstr>
      <vt:lpstr>Arial</vt:lpstr>
      <vt:lpstr>Franklin Gothic Book</vt:lpstr>
      <vt:lpstr>Microsoft YaHei</vt:lpstr>
      <vt:lpstr>Arial Unicode MS</vt:lpstr>
      <vt:lpstr>Calibri</vt:lpstr>
      <vt:lpstr>Τεχνικό</vt:lpstr>
      <vt:lpstr>ΑΠΟΣΤΟΛΟΣ ΠΑΥΛΟΣ </vt:lpstr>
      <vt:lpstr>Περιεχόμενα </vt:lpstr>
      <vt:lpstr>ΛΙΓΑ ΛΟΓΙΑ ΓΙΑ ΤΟΝ ΑΠΟΣΤΟΛΟ ΠΑΥΛΟ</vt:lpstr>
      <vt:lpstr>Καταγωγή και παιδεία </vt:lpstr>
      <vt:lpstr>PowerPoint 演示文稿</vt:lpstr>
      <vt:lpstr>PowerPoint 演示文稿</vt:lpstr>
      <vt:lpstr>Εξωτερική περιγραφή </vt:lpstr>
      <vt:lpstr>PowerPoint 演示文稿</vt:lpstr>
      <vt:lpstr>PowerPoint 演示文稿</vt:lpstr>
      <vt:lpstr>ΕΙΚΟΝΕΣ</vt:lpstr>
      <vt:lpstr>Ο Παύλος ως διώκτης του Χριστιανισμού </vt:lpstr>
      <vt:lpstr>PowerPoint 演示文稿</vt:lpstr>
      <vt:lpstr>PowerPoint 演示文稿</vt:lpstr>
      <vt:lpstr>PowerPoint 演示文稿</vt:lpstr>
      <vt:lpstr>PowerPoint 演示文稿</vt:lpstr>
      <vt:lpstr>PowerPoint 演示文稿</vt:lpstr>
      <vt:lpstr>PowerPoint 演示文稿</vt:lpstr>
      <vt:lpstr>Μεταστροφή στον Χριστιανισμό </vt:lpstr>
      <vt:lpstr>PowerPoint 演示文稿</vt:lpstr>
      <vt:lpstr>PowerPoint 演示文稿</vt:lpstr>
      <vt:lpstr>Αποστολικό Έργο </vt:lpstr>
      <vt:lpstr>Η Πρώτη Αποστολική Περιοδεία</vt:lpstr>
      <vt:lpstr>Δεύτερη Περιοδεία </vt:lpstr>
      <vt:lpstr>Τρίτη Περιοδεία </vt:lpstr>
      <vt:lpstr>Τέταρτη Περιοδεία </vt:lpstr>
      <vt:lpstr>Δίκη </vt:lpstr>
      <vt:lpstr>PowerPoint 演示文稿</vt:lpstr>
      <vt:lpstr>PowerPoint 演示文稿</vt:lpstr>
      <vt:lpstr>Η ομιλία του Παύλου </vt:lpstr>
      <vt:lpstr>PowerPoint 演示文稿</vt:lpstr>
      <vt:lpstr>εικόνα</vt:lpstr>
      <vt:lpstr>Η τελευταία επίσκεψη, η πρώτη φυλάκιση στη Ρώμη </vt:lpstr>
      <vt:lpstr>PowerPoint 演示文稿</vt:lpstr>
      <vt:lpstr>PowerPoint 演示文稿</vt:lpstr>
      <vt:lpstr>PowerPoint 演示文稿</vt:lpstr>
      <vt:lpstr>PowerPoint 演示文稿</vt:lpstr>
      <vt:lpstr>Οι Επιστολές </vt:lpstr>
      <vt:lpstr>PowerPoint 演示文稿</vt:lpstr>
      <vt:lpstr>αποστολος παυλος</vt:lpstr>
      <vt:lpstr>πηγες</vt:lpstr>
      <vt:lpstr>Τελος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ΑΠΟΣΤΟΛΟΣ ΠΑΥΛΟΣ</dc:title>
  <dc:creator>laptop</dc:creator>
  <cp:lastModifiedBy>Paris</cp:lastModifiedBy>
  <cp:revision>9</cp:revision>
  <dcterms:created xsi:type="dcterms:W3CDTF">2022-12-20T18:15:00Z</dcterms:created>
  <dcterms:modified xsi:type="dcterms:W3CDTF">2023-02-01T22:00:16Z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F9FBADC731794F49ADCA174E3A208987</vt:lpwstr>
  </property>
  <property fmtid="{D5CDD505-2E9C-101B-9397-08002B2CF9AE}" pid="3" name="KSOProductBuildVer">
    <vt:lpwstr>1033-11.2.0.11440</vt:lpwstr>
  </property>
</Properties>
</file>