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1" r:id="rId4"/>
    <p:sldId id="257" r:id="rId5"/>
    <p:sldId id="279" r:id="rId6"/>
    <p:sldId id="263" r:id="rId7"/>
    <p:sldId id="262" r:id="rId8"/>
    <p:sldId id="267" r:id="rId9"/>
    <p:sldId id="268" r:id="rId10"/>
    <p:sldId id="271" r:id="rId11"/>
    <p:sldId id="259" r:id="rId13"/>
    <p:sldId id="260" r:id="rId14"/>
    <p:sldId id="258" r:id="rId15"/>
    <p:sldId id="264" r:id="rId16"/>
    <p:sldId id="265" r:id="rId17"/>
    <p:sldId id="270" r:id="rId18"/>
    <p:sldId id="266" r:id="rId19"/>
    <p:sldId id="280" r:id="rId20"/>
    <p:sldId id="269" r:id="rId21"/>
    <p:sldId id="272" r:id="rId22"/>
    <p:sldId id="273" r:id="rId23"/>
    <p:sldId id="274" r:id="rId24"/>
    <p:sldId id="281" r:id="rId25"/>
    <p:sldId id="275" r:id="rId26"/>
    <p:sldId id="276" r:id="rId27"/>
    <p:sldId id="277" r:id="rId28"/>
    <p:sldId id="278"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3AE54-60DD-40E9-B76D-5F3E2BBA5C49}" type="datetimeFigureOut">
              <a:rPr lang="el-GR" smtClean="0"/>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92908-46F7-45D0-BD76-F4864D1CB15C}"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0192908-46F7-45D0-BD76-F4864D1CB15C}" type="slidenum">
              <a:rPr lang="el-GR" smtClean="0"/>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hasCustomPrompt="1"/>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a:xfrm>
            <a:off x="457200" y="274638"/>
            <a:ext cx="6019800" cy="5851525"/>
          </a:xfrm>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p:txBody>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endParaRPr lang="el-GR" smtClean="0"/>
          </a:p>
        </p:txBody>
      </p:sp>
      <p:sp>
        <p:nvSpPr>
          <p:cNvPr id="4" name="3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περιεχομένου"/>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4" name="3 - Θέση περιεχομένου"/>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κειμένου"/>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6" name="5 - Θέση περιεχομένου"/>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κειμένου"/>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3C5FCC8E-794F-4214-A4DB-05868F04DEA5}"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27A1952-69F6-4466-88A1-987020E92196}"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FCC8E-794F-4214-A4DB-05868F04DEA5}" type="datetimeFigureOut">
              <a:rPr lang="el-GR" smtClean="0"/>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A1952-69F6-4466-88A1-987020E92196}"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slideshare.net/gkapetanakis/ss-54724139" TargetMode="External"/><Relationship Id="rId3" Type="http://schemas.openxmlformats.org/officeDocument/2006/relationships/hyperlink" Target="http://www.athenssculptures.com/2014/05/apostle-pauls-speech-at-supreme-court.html" TargetMode="External"/><Relationship Id="rId2" Type="http://schemas.openxmlformats.org/officeDocument/2006/relationships/hyperlink" Target="http://ebooks.edu.gr/ebooks/v/html/8547/2222/Anthologio-Filosofikon-Keimenon_G-Gymnasiou_html-empl/extras/texts/index_05_02/kyrigma_apostolou_paulou.html" TargetMode="External"/><Relationship Id="rId1" Type="http://schemas.openxmlformats.org/officeDocument/2006/relationships/hyperlink" Target="https://el.wikipedia.org/wiki/%CE%95%CF%80%CE%B9%CF%83%CF%84%CE%BF%CE%BB%CE%AD%CF%82_%CF%84%CE%BF%CF%85_%CE%A0%CE%B1%CF%8D%CE%BB%CE%BF%CF%8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0"/>
            <a:ext cx="7772400" cy="1000132"/>
          </a:xfrm>
        </p:spPr>
        <p:txBody>
          <a:bodyPr>
            <a:normAutofit/>
          </a:bodyPr>
          <a:lstStyle/>
          <a:p>
            <a:r>
              <a:rPr lang="el-GR" sz="2000" b="1" dirty="0" smtClean="0">
                <a:solidFill>
                  <a:schemeClr val="accent4">
                    <a:lumMod val="60000"/>
                    <a:lumOff val="40000"/>
                  </a:schemeClr>
                </a:solidFill>
                <a:latin typeface="Bahnschrift SemiLight" panose="020B0502040204020203" pitchFamily="34" charset="0"/>
              </a:rPr>
              <a:t>ΕΡΓΑΣΙΑ ΤΕΤΡΑΜΗΝΟΥ</a:t>
            </a:r>
            <a:br>
              <a:rPr lang="el-GR" sz="2000" b="1" dirty="0" smtClean="0">
                <a:solidFill>
                  <a:schemeClr val="accent4">
                    <a:lumMod val="60000"/>
                    <a:lumOff val="40000"/>
                  </a:schemeClr>
                </a:solidFill>
                <a:latin typeface="Bahnschrift SemiLight" panose="020B0502040204020203" pitchFamily="34" charset="0"/>
              </a:rPr>
            </a:br>
            <a:r>
              <a:rPr lang="el-GR" sz="2000" b="1" dirty="0" smtClean="0">
                <a:solidFill>
                  <a:schemeClr val="accent4">
                    <a:lumMod val="60000"/>
                    <a:lumOff val="40000"/>
                  </a:schemeClr>
                </a:solidFill>
                <a:latin typeface="Bahnschrift SemiLight" panose="020B0502040204020203" pitchFamily="34" charset="0"/>
              </a:rPr>
              <a:t>ΘΡΗΣΚΕΥΤΙΚΑ</a:t>
            </a:r>
            <a:endParaRPr lang="el-GR" sz="2000" b="1" dirty="0">
              <a:solidFill>
                <a:schemeClr val="accent4">
                  <a:lumMod val="60000"/>
                  <a:lumOff val="40000"/>
                </a:schemeClr>
              </a:solidFill>
              <a:latin typeface="Bahnschrift SemiLight" panose="020B0502040204020203" pitchFamily="34" charset="0"/>
            </a:endParaRPr>
          </a:p>
        </p:txBody>
      </p:sp>
      <p:sp>
        <p:nvSpPr>
          <p:cNvPr id="3" name="2 - Υπότιτλος"/>
          <p:cNvSpPr>
            <a:spLocks noGrp="1"/>
          </p:cNvSpPr>
          <p:nvPr>
            <p:ph type="subTitle" idx="1"/>
          </p:nvPr>
        </p:nvSpPr>
        <p:spPr>
          <a:xfrm>
            <a:off x="1428728" y="785794"/>
            <a:ext cx="6400800" cy="1428760"/>
          </a:xfrm>
        </p:spPr>
        <p:txBody>
          <a:bodyPr>
            <a:noAutofit/>
          </a:bodyPr>
          <a:lstStyle/>
          <a:p>
            <a:r>
              <a:rPr lang="el-GR" sz="5400" b="1" u="sng" dirty="0" smtClean="0">
                <a:solidFill>
                  <a:schemeClr val="tx1"/>
                </a:solidFill>
                <a:effectLst>
                  <a:outerShdw blurRad="38100" dist="38100" dir="2700000" algn="tl">
                    <a:srgbClr val="000000">
                      <a:alpha val="43137"/>
                    </a:srgbClr>
                  </a:outerShdw>
                </a:effectLst>
                <a:latin typeface="Candara Light" panose="020E0502030303020204" pitchFamily="34" charset="0"/>
              </a:rPr>
              <a:t>Απόστολος Παύλος</a:t>
            </a:r>
            <a:endParaRPr lang="el-GR" sz="5400" b="1" u="sng" dirty="0" smtClean="0">
              <a:solidFill>
                <a:schemeClr val="tx1"/>
              </a:solidFill>
              <a:effectLst>
                <a:outerShdw blurRad="38100" dist="38100" dir="2700000" algn="tl">
                  <a:srgbClr val="000000">
                    <a:alpha val="43137"/>
                  </a:srgbClr>
                </a:outerShdw>
              </a:effectLst>
              <a:latin typeface="Candara Light" panose="020E0502030303020204" pitchFamily="34" charset="0"/>
            </a:endParaRPr>
          </a:p>
          <a:p>
            <a:r>
              <a:rPr lang="el-GR" sz="3600" b="1" dirty="0" smtClean="0">
                <a:solidFill>
                  <a:schemeClr val="accent2">
                    <a:lumMod val="75000"/>
                  </a:schemeClr>
                </a:solidFill>
                <a:effectLst>
                  <a:outerShdw blurRad="38100" dist="38100" dir="2700000" algn="tl">
                    <a:srgbClr val="000000">
                      <a:alpha val="43137"/>
                    </a:srgbClr>
                  </a:outerShdw>
                </a:effectLst>
                <a:latin typeface="Book Antiqua" panose="02040602050305030304" pitchFamily="18" charset="0"/>
              </a:rPr>
              <a:t>Ο βίος και το έργο του</a:t>
            </a:r>
            <a:endParaRPr lang="el-GR" sz="3600" b="1" dirty="0">
              <a:solidFill>
                <a:schemeClr val="accent2">
                  <a:lumMod val="75000"/>
                </a:schemeClr>
              </a:solidFill>
              <a:effectLst>
                <a:outerShdw blurRad="38100" dist="38100" dir="2700000" algn="tl">
                  <a:srgbClr val="000000">
                    <a:alpha val="43137"/>
                  </a:srgbClr>
                </a:outerShdw>
              </a:effectLst>
              <a:latin typeface="Book Antiqua" panose="02040602050305030304" pitchFamily="18" charset="0"/>
            </a:endParaRPr>
          </a:p>
        </p:txBody>
      </p:sp>
      <p:pic>
        <p:nvPicPr>
          <p:cNvPr id="4" name="3 - Εικόνα" descr="μπρο.jpg"/>
          <p:cNvPicPr>
            <a:picLocks noChangeAspect="1"/>
          </p:cNvPicPr>
          <p:nvPr/>
        </p:nvPicPr>
        <p:blipFill>
          <a:blip r:embed="rId1"/>
          <a:stretch>
            <a:fillRect/>
          </a:stretch>
        </p:blipFill>
        <p:spPr>
          <a:xfrm>
            <a:off x="2857488" y="2428868"/>
            <a:ext cx="3214710" cy="43238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428596" y="1428736"/>
            <a:ext cx="8229600" cy="4525963"/>
          </a:xfrm>
        </p:spPr>
        <p:txBody>
          <a:bodyPr anchor="ctr">
            <a:normAutofit/>
          </a:bodyPr>
          <a:lstStyle/>
          <a:p>
            <a:pPr algn="ctr">
              <a:buNone/>
            </a:pPr>
            <a:r>
              <a:rPr lang="el-GR" sz="4800" b="1" dirty="0" smtClean="0">
                <a:latin typeface="Book Antiqua" panose="02040602050305030304" pitchFamily="18" charset="0"/>
              </a:rPr>
              <a:t>ΕΝΟΤΗΤΑ ΔΕΥΤΕΡΗ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algn="ctr">
              <a:buNone/>
            </a:pPr>
            <a:r>
              <a:rPr lang="el-GR" sz="4000" dirty="0" smtClean="0">
                <a:latin typeface="Book Antiqua" panose="02040602050305030304" pitchFamily="18" charset="0"/>
              </a:rPr>
              <a:t>Οι περιοδείες του Αποστόλου Παύλου</a:t>
            </a:r>
            <a:endParaRPr lang="el-GR" sz="4000"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lstStyle/>
          <a:p>
            <a:r>
              <a:rPr lang="el-GR" dirty="0" smtClean="0"/>
              <a:t>-Πρώτη περιοδεία-</a:t>
            </a:r>
            <a:endParaRPr lang="el-GR" dirty="0"/>
          </a:p>
        </p:txBody>
      </p:sp>
      <p:pic>
        <p:nvPicPr>
          <p:cNvPr id="10" name="9 - Θέση περιεχομένου" descr="jsMind (3).png"/>
          <p:cNvPicPr>
            <a:picLocks noGrp="1" noChangeAspect="1"/>
          </p:cNvPicPr>
          <p:nvPr>
            <p:ph idx="1"/>
          </p:nvPr>
        </p:nvPicPr>
        <p:blipFill>
          <a:blip r:embed="rId1"/>
          <a:stretch>
            <a:fillRect/>
          </a:stretch>
        </p:blipFill>
        <p:spPr>
          <a:xfrm>
            <a:off x="-928726" y="214290"/>
            <a:ext cx="11001452" cy="664371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lstStyle/>
          <a:p>
            <a:r>
              <a:rPr lang="el-GR" dirty="0" smtClean="0"/>
              <a:t>-Δεύτερη περιοδεία-</a:t>
            </a:r>
            <a:endParaRPr lang="el-GR" dirty="0"/>
          </a:p>
        </p:txBody>
      </p:sp>
      <p:pic>
        <p:nvPicPr>
          <p:cNvPr id="4" name="3 - Θέση περιεχομένου" descr="jsMind (4).png"/>
          <p:cNvPicPr>
            <a:picLocks noGrp="1" noChangeAspect="1"/>
          </p:cNvPicPr>
          <p:nvPr>
            <p:ph idx="1"/>
          </p:nvPr>
        </p:nvPicPr>
        <p:blipFill>
          <a:blip r:embed="rId1"/>
          <a:stretch>
            <a:fillRect/>
          </a:stretch>
        </p:blipFill>
        <p:spPr>
          <a:xfrm>
            <a:off x="-857288" y="571480"/>
            <a:ext cx="11001452" cy="578647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lstStyle/>
          <a:p>
            <a:r>
              <a:rPr lang="el-GR" dirty="0" smtClean="0"/>
              <a:t>-Τρίτη περιοδεία-</a:t>
            </a:r>
            <a:endParaRPr lang="el-GR" dirty="0"/>
          </a:p>
        </p:txBody>
      </p:sp>
      <p:pic>
        <p:nvPicPr>
          <p:cNvPr id="4" name="3 - Θέση περιεχομένου" descr="jsMind (5).png"/>
          <p:cNvPicPr>
            <a:picLocks noGrp="1" noChangeAspect="1"/>
          </p:cNvPicPr>
          <p:nvPr>
            <p:ph idx="1"/>
          </p:nvPr>
        </p:nvPicPr>
        <p:blipFill>
          <a:blip r:embed="rId1"/>
          <a:stretch>
            <a:fillRect/>
          </a:stretch>
        </p:blipFill>
        <p:spPr>
          <a:xfrm>
            <a:off x="-1428792" y="0"/>
            <a:ext cx="12358774" cy="731013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lstStyle/>
          <a:p>
            <a:r>
              <a:rPr lang="el-GR" dirty="0" smtClean="0"/>
              <a:t>-Τέταρτη περιοδεία-</a:t>
            </a:r>
            <a:endParaRPr lang="el-GR" dirty="0"/>
          </a:p>
        </p:txBody>
      </p:sp>
      <p:pic>
        <p:nvPicPr>
          <p:cNvPr id="13" name="12 - Θέση περιεχομένου" descr="αγδξδγ.PNG"/>
          <p:cNvPicPr>
            <a:picLocks noGrp="1" noChangeAspect="1"/>
          </p:cNvPicPr>
          <p:nvPr>
            <p:ph idx="1"/>
          </p:nvPr>
        </p:nvPicPr>
        <p:blipFill>
          <a:blip r:embed="rId1"/>
          <a:stretch>
            <a:fillRect/>
          </a:stretch>
        </p:blipFill>
        <p:spPr>
          <a:xfrm>
            <a:off x="-428660" y="1285860"/>
            <a:ext cx="10187800" cy="470616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28596" y="1500174"/>
            <a:ext cx="8229600" cy="4525963"/>
          </a:xfrm>
        </p:spPr>
        <p:txBody>
          <a:bodyPr anchor="ctr">
            <a:normAutofit/>
          </a:bodyPr>
          <a:lstStyle/>
          <a:p>
            <a:pPr algn="ctr">
              <a:buNone/>
            </a:pPr>
            <a:r>
              <a:rPr lang="el-GR" sz="4800" b="1" dirty="0" smtClean="0">
                <a:latin typeface="Book Antiqua" panose="02040602050305030304" pitchFamily="18" charset="0"/>
              </a:rPr>
              <a:t>ΕΝΟΤΗΤΑ ΤΡΙΤΗ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algn="ctr">
              <a:buNone/>
            </a:pPr>
            <a:r>
              <a:rPr lang="el-GR" sz="4000" dirty="0" smtClean="0">
                <a:latin typeface="Book Antiqua" panose="02040602050305030304" pitchFamily="18" charset="0"/>
              </a:rPr>
              <a:t>Οι επιστολές του Απόστολου Παύλου</a:t>
            </a:r>
            <a:endParaRPr lang="el-GR" sz="4000"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graphicFrame>
        <p:nvGraphicFramePr>
          <p:cNvPr id="4" name="3 - Θέση περιεχομένου"/>
          <p:cNvGraphicFramePr>
            <a:graphicFrameLocks noGrp="1"/>
          </p:cNvGraphicFramePr>
          <p:nvPr>
            <p:ph idx="1"/>
          </p:nvPr>
        </p:nvGraphicFramePr>
        <p:xfrm>
          <a:off x="2428860" y="571480"/>
          <a:ext cx="4214842" cy="5691826"/>
        </p:xfrm>
        <a:graphic>
          <a:graphicData uri="http://schemas.openxmlformats.org/drawingml/2006/table">
            <a:tbl>
              <a:tblPr firstRow="1" bandRow="1">
                <a:tableStyleId>{5C22544A-7EE6-4342-B048-85BDC9FD1C3A}</a:tableStyleId>
              </a:tblPr>
              <a:tblGrid>
                <a:gridCol w="4214842"/>
              </a:tblGrid>
              <a:tr h="406559">
                <a:tc>
                  <a:txBody>
                    <a:bodyPr/>
                    <a:lstStyle/>
                    <a:p>
                      <a:r>
                        <a:rPr lang="el-GR" dirty="0" smtClean="0"/>
                        <a:t> </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Α΄ Επιστολή προς Κορινθίους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Β΄ Επιστολή προς Κορινθίους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Γαλάτες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a:t>
                      </a:r>
                      <a:r>
                        <a:rPr lang="el-GR" sz="1800" b="0" i="0" u="none" strike="noStrike" kern="1200" dirty="0" err="1" smtClean="0">
                          <a:solidFill>
                            <a:schemeClr val="dk1"/>
                          </a:solidFill>
                          <a:latin typeface="+mn-lt"/>
                          <a:ea typeface="+mn-ea"/>
                          <a:cs typeface="+mn-cs"/>
                        </a:rPr>
                        <a:t>Εφεσίους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a:t>
                      </a:r>
                      <a:r>
                        <a:rPr lang="el-GR" sz="1800" b="0" i="0" u="none" strike="noStrike" kern="1200" dirty="0" err="1" smtClean="0">
                          <a:solidFill>
                            <a:schemeClr val="dk1"/>
                          </a:solidFill>
                          <a:latin typeface="+mn-lt"/>
                          <a:ea typeface="+mn-ea"/>
                          <a:cs typeface="+mn-cs"/>
                        </a:rPr>
                        <a:t>Φιλιππησίους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a:t>
                      </a:r>
                      <a:r>
                        <a:rPr lang="el-GR" sz="1800" b="0" i="0" u="none" strike="noStrike" kern="1200" dirty="0" err="1" smtClean="0">
                          <a:solidFill>
                            <a:schemeClr val="dk1"/>
                          </a:solidFill>
                          <a:latin typeface="+mn-lt"/>
                          <a:ea typeface="+mn-ea"/>
                          <a:cs typeface="+mn-cs"/>
                        </a:rPr>
                        <a:t>Κολοσσαείς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Α΄ Επιστολή προς Θεσσαλονικείς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Β΄ Επιστολή προς Θεσσαλονικείς</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Α΄ Επιστολή προς Τιμόθεο</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Β΄ Επιστολή προς Τιμόθεο</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Τίτο</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Φιλήμονα</a:t>
                      </a:r>
                      <a:endParaRPr lang="el-GR" dirty="0"/>
                    </a:p>
                  </a:txBody>
                  <a:tcPr/>
                </a:tc>
              </a:tr>
              <a:tr h="406559">
                <a:tc>
                  <a:txBody>
                    <a:bodyPr/>
                    <a:lstStyle/>
                    <a:p>
                      <a:pPr algn="ctr"/>
                      <a:r>
                        <a:rPr lang="el-GR" sz="1800" b="0" i="0" u="none" strike="noStrike" kern="1200" dirty="0" smtClean="0">
                          <a:solidFill>
                            <a:schemeClr val="dk1"/>
                          </a:solidFill>
                          <a:latin typeface="+mn-lt"/>
                          <a:ea typeface="+mn-ea"/>
                          <a:cs typeface="+mn-cs"/>
                        </a:rPr>
                        <a:t>Επιστολή προς Εβραίους</a:t>
                      </a:r>
                      <a:endParaRPr lang="el-G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d9acb44a95d90fe6c8ac12bd36f2e5f3.jpg"/>
          <p:cNvPicPr>
            <a:picLocks noGrp="1" noChangeAspect="1"/>
          </p:cNvPicPr>
          <p:nvPr>
            <p:ph idx="1"/>
          </p:nvPr>
        </p:nvPicPr>
        <p:blipFill>
          <a:blip r:embed="rId1"/>
          <a:stretch>
            <a:fillRect/>
          </a:stretch>
        </p:blipFill>
        <p:spPr>
          <a:xfrm>
            <a:off x="2143108" y="1357298"/>
            <a:ext cx="4995885" cy="44693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28596" y="1500174"/>
            <a:ext cx="8229600" cy="4525963"/>
          </a:xfrm>
        </p:spPr>
        <p:txBody>
          <a:bodyPr anchor="ctr"/>
          <a:lstStyle/>
          <a:p>
            <a:pPr algn="ctr">
              <a:buNone/>
            </a:pPr>
            <a:r>
              <a:rPr lang="el-GR" sz="4800" b="1" dirty="0" smtClean="0">
                <a:latin typeface="Book Antiqua" panose="02040602050305030304" pitchFamily="18" charset="0"/>
              </a:rPr>
              <a:t>ΕΝΟΤΗΤΑ ΤΕΤΑΡΤΗ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algn="ctr">
              <a:buNone/>
            </a:pPr>
            <a:r>
              <a:rPr lang="el-GR" sz="4000" dirty="0" smtClean="0">
                <a:latin typeface="Book Antiqua" panose="02040602050305030304" pitchFamily="18" charset="0"/>
              </a:rPr>
              <a:t>Το κήρυγμα του Αποστόλου Παύλου στον Άρειο Πάγο</a:t>
            </a:r>
            <a:endParaRPr lang="el-GR" sz="4000"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noAutofit/>
          </a:bodyPr>
          <a:lstStyle/>
          <a:p>
            <a:r>
              <a:rPr lang="el-GR" sz="4000" dirty="0" smtClean="0"/>
              <a:t>-Τα βασικά σημεία του κηρύγματος-</a:t>
            </a:r>
            <a:endParaRPr lang="el-GR" sz="4000" dirty="0"/>
          </a:p>
        </p:txBody>
      </p:sp>
      <p:sp>
        <p:nvSpPr>
          <p:cNvPr id="3" name="2 - Θέση περιεχομένου"/>
          <p:cNvSpPr>
            <a:spLocks noGrp="1"/>
          </p:cNvSpPr>
          <p:nvPr>
            <p:ph idx="1"/>
          </p:nvPr>
        </p:nvSpPr>
        <p:spPr/>
        <p:txBody>
          <a:bodyPr>
            <a:normAutofit/>
          </a:bodyPr>
          <a:lstStyle/>
          <a:p>
            <a:pPr>
              <a:buNone/>
            </a:pPr>
            <a:r>
              <a:rPr lang="el-GR" sz="2400" dirty="0" smtClean="0"/>
              <a:t>Ο Απόστολος Παύλος στάθηκε στη μέση του Άρειου Πάγου. Τότε κήρυξε την ύπαρξη του «άγνωστου Θεού» και εξήγησε πως είναι ο Κύριος. Αναφέρει τα δημιουργήματα του και την σημαντικότητα του για τους ανθρώπους, καθώς και την ανάσταση των νεκρών. Δύο ακροατές, ο δικαστής Διονύσιος και η </a:t>
            </a:r>
            <a:r>
              <a:rPr lang="el-GR" sz="2400" dirty="0" err="1" smtClean="0"/>
              <a:t>Δάμαρη</a:t>
            </a:r>
            <a:r>
              <a:rPr lang="el-GR" sz="2400" dirty="0" smtClean="0"/>
              <a:t> μεταστράφηκαν στον χριστιανισμό. Πολλοί όμως θεωρούσαν την υπόθεση ανούσια, λόγω της αναφοράς της ανάστασης πεθαμένων. </a:t>
            </a:r>
            <a:endParaRPr lang="el-GR" sz="2400" dirty="0" smtClean="0"/>
          </a:p>
          <a:p>
            <a:pPr>
              <a:buNone/>
            </a:pPr>
            <a:br>
              <a:rPr lang="el-GR" sz="2400" dirty="0" smtClean="0"/>
            </a:br>
            <a:r>
              <a:rPr lang="el-GR" sz="2400" dirty="0" smtClean="0"/>
              <a:t> </a:t>
            </a:r>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chor="ctr">
            <a:normAutofit/>
          </a:bodyPr>
          <a:lstStyle/>
          <a:p>
            <a:pPr algn="ctr">
              <a:buNone/>
            </a:pPr>
            <a:r>
              <a:rPr lang="el-GR" sz="4800" b="1" dirty="0" smtClean="0">
                <a:latin typeface="Book Antiqua" panose="02040602050305030304" pitchFamily="18" charset="0"/>
              </a:rPr>
              <a:t> ΕΝΟΤΗΤΑ ΠΡΩΤΗ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lvl="0" algn="ctr">
              <a:buNone/>
            </a:pPr>
            <a:r>
              <a:rPr lang="el-GR" sz="4000" dirty="0">
                <a:latin typeface="Book Antiqua" panose="02040602050305030304" pitchFamily="18" charset="0"/>
              </a:rPr>
              <a:t>Βιογραφικά στοιχεία</a:t>
            </a:r>
            <a:endParaRPr lang="el-GR" sz="4000" dirty="0">
              <a:latin typeface="Book Antiqua" panose="02040602050305030304" pitchFamily="18" charset="0"/>
            </a:endParaRPr>
          </a:p>
          <a:p>
            <a:pPr algn="ctr">
              <a:buNone/>
            </a:pPr>
            <a:r>
              <a:rPr lang="el-GR" sz="4800" b="1" dirty="0" smtClean="0">
                <a:latin typeface="Book Antiqua" panose="02040602050305030304" pitchFamily="18" charset="0"/>
              </a:rPr>
              <a:t> </a:t>
            </a:r>
            <a:endParaRPr lang="el-GR" sz="4800" b="1"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143000"/>
          </a:xfrm>
        </p:spPr>
        <p:txBody>
          <a:bodyPr>
            <a:noAutofit/>
          </a:bodyPr>
          <a:lstStyle/>
          <a:p>
            <a:endParaRPr lang="el-GR" sz="4000" dirty="0"/>
          </a:p>
        </p:txBody>
      </p:sp>
      <p:sp>
        <p:nvSpPr>
          <p:cNvPr id="3" name="2 - Θέση περιεχομένου"/>
          <p:cNvSpPr>
            <a:spLocks noGrp="1"/>
          </p:cNvSpPr>
          <p:nvPr>
            <p:ph idx="1"/>
          </p:nvPr>
        </p:nvSpPr>
        <p:spPr>
          <a:xfrm>
            <a:off x="428596" y="1785926"/>
            <a:ext cx="8229600" cy="4525963"/>
          </a:xfrm>
        </p:spPr>
        <p:txBody>
          <a:bodyPr anchor="ctr">
            <a:normAutofit/>
          </a:bodyPr>
          <a:lstStyle/>
          <a:p>
            <a:pPr algn="ctr">
              <a:buNone/>
            </a:pPr>
            <a:r>
              <a:rPr lang="el-GR" sz="4800" b="1" dirty="0" smtClean="0">
                <a:latin typeface="Book Antiqua" panose="02040602050305030304" pitchFamily="18" charset="0"/>
              </a:rPr>
              <a:t>ΕΝΟΤΗΤΑ ΠΕΜΠΤΗ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algn="ctr">
              <a:buNone/>
            </a:pPr>
            <a:r>
              <a:rPr lang="el-GR" sz="4400" b="1" dirty="0" smtClean="0"/>
              <a:t> </a:t>
            </a:r>
            <a:r>
              <a:rPr lang="el-GR" sz="4000" dirty="0" smtClean="0">
                <a:latin typeface="Book Antiqua" panose="02040602050305030304" pitchFamily="18" charset="0"/>
              </a:rPr>
              <a:t>Η διδασκαλία του Αποστόλου Παύλου</a:t>
            </a:r>
            <a:endParaRPr lang="el-GR" sz="4000" dirty="0" smtClean="0">
              <a:latin typeface="Book Antiqua" panose="02040602050305030304" pitchFamily="18" charset="0"/>
            </a:endParaRPr>
          </a:p>
          <a:p>
            <a:pPr algn="ctr">
              <a:buNone/>
            </a:pPr>
            <a:endParaRPr lang="el-GR" sz="4800" b="1"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500034" y="1071546"/>
            <a:ext cx="8229600" cy="4525963"/>
          </a:xfrm>
        </p:spPr>
        <p:txBody>
          <a:bodyPr anchor="ctr">
            <a:noAutofit/>
          </a:bodyPr>
          <a:lstStyle/>
          <a:p>
            <a:pPr>
              <a:buNone/>
            </a:pPr>
            <a:r>
              <a:rPr lang="el-GR" sz="2000" dirty="0" smtClean="0"/>
              <a:t>Ο Παύλος χρησιμοποιεί ιδιαίτερους όρους για να προσδιορίσει την ποιότητα της ανθρώπινης φύσης πριν από τον ερχομό του Χριστού. Πρόκειται για τον πτωτικό, τον ψυχικό, τον σαρκικό άνθρωπο.</a:t>
            </a:r>
            <a:r>
              <a:rPr lang="en-US" sz="2000" dirty="0" smtClean="0"/>
              <a:t> </a:t>
            </a:r>
            <a:r>
              <a:rPr lang="el-GR" sz="2000" dirty="0" smtClean="0"/>
              <a:t>Είναι αυτός που έχασε το κάλλος και την ομορφιά της θείας δόξας, με την οποία είχε αρχικά δημιουργηθεί</a:t>
            </a:r>
            <a:r>
              <a:rPr lang="en-US" sz="2000" dirty="0" smtClean="0"/>
              <a:t>. </a:t>
            </a:r>
            <a:r>
              <a:rPr lang="el-GR" sz="2000" dirty="0" smtClean="0"/>
              <a:t> Είναι ο άνθρωπος που κυριαρχείται από τα ένστικτα της φύσης, από τα χαρακτηριστικά του υλικού της δημιουργίας του, τα οποία γίνονται γνωρίσματα και της ψυχής του. Για αυτόν ακριβώς τον λόγο, αυτόν τον άνθρωπο ο Απόστολος Παύλος τον ονομάζει ψυχικό.</a:t>
            </a:r>
            <a:endParaRPr lang="el-GR" sz="2000" dirty="0" smtClean="0"/>
          </a:p>
          <a:p>
            <a:pPr>
              <a:buNone/>
            </a:pPr>
            <a:r>
              <a:rPr lang="el-GR" sz="2000" dirty="0" smtClean="0"/>
              <a:t>  Η φθορά του σώματος είναι πρωτίστως φθορά του πνεύματος και αυτό το αλλοιωμένο ανθρώπινο πνεύμα ο Παύλος το ονομάζει ψυχή, για να το ξεχωρίσει από το πνεύμα του Θεού.  Ο όρος ψυχικός στον Παύλο, έχει αρνητική σημασία και σημαίνει την αλλοιωμένη υπαρξιακή  κατάσταση του ανθρώπου μετά την πτώση. </a:t>
            </a:r>
            <a:endParaRPr lang="el-GR" sz="2000" dirty="0" smtClean="0"/>
          </a:p>
          <a:p>
            <a:pPr>
              <a:buNone/>
            </a:pPr>
            <a:r>
              <a:rPr lang="el-GR" sz="2000" dirty="0" smtClean="0"/>
              <a:t>Όταν λοιπόν αναφέρεται στο ψυχικό σώμα, εννοεί το σώμα εκείνο που έχει κυριευτεί από την πτωτική αυτή υπαρξιακή κατάσταση. Αυτό το φθαρμένο σώμα, έρχεται σε αντίθεση με το πνευματικό σώμα, το σώμα δηλαδή εκείνο που έχει θεραπευτεί από τις συνέπειες της πτώσης και έχει αναβαθμιστεί σε ένα σώμα απαλλαγμένο από την αμαρτία και τη φθορά</a:t>
            </a:r>
            <a:r>
              <a:rPr lang="el-GR" sz="1600" dirty="0" smtClean="0"/>
              <a:t> </a:t>
            </a:r>
            <a:r>
              <a:rPr lang="el-GR" sz="2000" dirty="0" smtClean="0"/>
              <a:t>Πρόκειται για το σώμα εκείνο που θα αποκτήσει ο άνθρωπος κατά τη Δευτέρα παρουσία και θα είναι ένα </a:t>
            </a:r>
            <a:r>
              <a:rPr lang="el-GR" sz="2000" dirty="0" err="1" smtClean="0"/>
              <a:t>πνευματοποιημένο</a:t>
            </a:r>
            <a:r>
              <a:rPr lang="el-GR" sz="2000" dirty="0" smtClean="0"/>
              <a:t> σώμα, χωρίς τις ιδιότητες της ύλης, αλλά με τις ιδιότητες του πνεύματος.</a:t>
            </a:r>
            <a:endParaRPr lang="el-GR"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αποσατολοσ παυλος.PNG"/>
          <p:cNvPicPr>
            <a:picLocks noGrp="1" noChangeAspect="1"/>
          </p:cNvPicPr>
          <p:nvPr>
            <p:ph idx="1"/>
          </p:nvPr>
        </p:nvPicPr>
        <p:blipFill>
          <a:blip r:embed="rId1"/>
          <a:stretch>
            <a:fillRect/>
          </a:stretch>
        </p:blipFill>
        <p:spPr>
          <a:xfrm>
            <a:off x="1071538" y="1142984"/>
            <a:ext cx="7143536" cy="491174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1785926"/>
            <a:ext cx="8229600" cy="4525963"/>
          </a:xfrm>
        </p:spPr>
        <p:txBody>
          <a:bodyPr anchor="ctr">
            <a:normAutofit/>
          </a:bodyPr>
          <a:lstStyle/>
          <a:p>
            <a:pPr algn="ctr">
              <a:buNone/>
            </a:pPr>
            <a:r>
              <a:rPr lang="el-GR" sz="4800" b="1" dirty="0" smtClean="0">
                <a:latin typeface="Book Antiqua" panose="02040602050305030304" pitchFamily="18" charset="0"/>
              </a:rPr>
              <a:t>ΕΝΟΤΗΤΑ ΕΚΤΗ</a:t>
            </a:r>
            <a:r>
              <a:rPr lang="en-US" sz="4800" b="1" dirty="0" smtClean="0">
                <a:latin typeface="Book Antiqua" panose="02040602050305030304" pitchFamily="18" charset="0"/>
              </a:rPr>
              <a:t>:</a:t>
            </a:r>
            <a:endParaRPr lang="el-GR" sz="4800" b="1" dirty="0" smtClean="0">
              <a:latin typeface="Book Antiqua" panose="02040602050305030304" pitchFamily="18" charset="0"/>
            </a:endParaRPr>
          </a:p>
          <a:p>
            <a:pPr lvl="0" algn="ctr">
              <a:buNone/>
            </a:pPr>
            <a:r>
              <a:rPr lang="el-GR" sz="4000" dirty="0" smtClean="0">
                <a:latin typeface="Book Antiqua" panose="02040602050305030304" pitchFamily="18" charset="0"/>
              </a:rPr>
              <a:t>Απολυτίκιο του Αποστόλου Παύλου</a:t>
            </a:r>
            <a:endParaRPr lang="el-GR" sz="4000" dirty="0" smtClean="0">
              <a:latin typeface="Book Antiqua" panose="02040602050305030304" pitchFamily="18" charset="0"/>
            </a:endParaRPr>
          </a:p>
          <a:p>
            <a:pPr algn="ctr">
              <a:buNone/>
            </a:pPr>
            <a:endParaRPr lang="el-GR" sz="4800" b="1"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fontScale="90000"/>
          </a:bodyPr>
          <a:lstStyle/>
          <a:p>
            <a:r>
              <a:rPr lang="el-GR" dirty="0" smtClean="0"/>
              <a:t>-</a:t>
            </a:r>
            <a:r>
              <a:rPr lang="el-GR" dirty="0" err="1" smtClean="0"/>
              <a:t>Ἦχος</a:t>
            </a:r>
            <a:r>
              <a:rPr lang="el-GR" dirty="0" smtClean="0"/>
              <a:t> δ’. Κανόνας πίστεως-</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l-GR" dirty="0" err="1" smtClean="0"/>
              <a:t>Ἐθνῶν</a:t>
            </a:r>
            <a:r>
              <a:rPr lang="el-GR" dirty="0" smtClean="0"/>
              <a:t> σε κήρυκα </a:t>
            </a:r>
            <a:r>
              <a:rPr lang="el-GR" dirty="0" err="1" smtClean="0"/>
              <a:t>καὶ</a:t>
            </a:r>
            <a:r>
              <a:rPr lang="el-GR" dirty="0" smtClean="0"/>
              <a:t> </a:t>
            </a:r>
            <a:r>
              <a:rPr lang="el-GR" dirty="0" err="1" smtClean="0"/>
              <a:t>φωστῆρα</a:t>
            </a:r>
            <a:r>
              <a:rPr lang="el-GR" dirty="0" smtClean="0"/>
              <a:t> </a:t>
            </a:r>
            <a:r>
              <a:rPr lang="el-GR" dirty="0" err="1" smtClean="0"/>
              <a:t>τρισμέγιστον</a:t>
            </a:r>
            <a:r>
              <a:rPr lang="el-GR" dirty="0" smtClean="0"/>
              <a:t>, </a:t>
            </a:r>
            <a:r>
              <a:rPr lang="el-GR" dirty="0" err="1" smtClean="0"/>
              <a:t>Ἀθηναίων</a:t>
            </a:r>
            <a:r>
              <a:rPr lang="el-GR" dirty="0" smtClean="0"/>
              <a:t> </a:t>
            </a:r>
            <a:r>
              <a:rPr lang="el-GR" dirty="0" err="1" smtClean="0"/>
              <a:t>διδάσκαλον</a:t>
            </a:r>
            <a:r>
              <a:rPr lang="el-GR" dirty="0" smtClean="0"/>
              <a:t>, </a:t>
            </a:r>
            <a:r>
              <a:rPr lang="el-GR" dirty="0" err="1" smtClean="0"/>
              <a:t>Οἰκουμένης</a:t>
            </a:r>
            <a:r>
              <a:rPr lang="el-GR" dirty="0" smtClean="0"/>
              <a:t> </a:t>
            </a:r>
            <a:r>
              <a:rPr lang="el-GR" dirty="0" err="1" smtClean="0"/>
              <a:t>ἀγλάϊσμα</a:t>
            </a:r>
            <a:r>
              <a:rPr lang="el-GR" dirty="0" smtClean="0"/>
              <a:t>, </a:t>
            </a:r>
            <a:r>
              <a:rPr lang="el-GR" dirty="0" err="1" smtClean="0"/>
              <a:t>εὐφροσύνως</a:t>
            </a:r>
            <a:r>
              <a:rPr lang="el-GR" dirty="0" smtClean="0"/>
              <a:t> </a:t>
            </a:r>
            <a:r>
              <a:rPr lang="el-GR" dirty="0" err="1" smtClean="0"/>
              <a:t>γεραίρομεν</a:t>
            </a:r>
            <a:r>
              <a:rPr lang="el-GR" dirty="0" smtClean="0"/>
              <a:t>· </a:t>
            </a:r>
            <a:r>
              <a:rPr lang="el-GR" dirty="0" err="1" smtClean="0"/>
              <a:t>τοὺς</a:t>
            </a:r>
            <a:r>
              <a:rPr lang="el-GR" dirty="0" smtClean="0"/>
              <a:t> </a:t>
            </a:r>
            <a:r>
              <a:rPr lang="el-GR" dirty="0" err="1" smtClean="0"/>
              <a:t>ἀγῶνας</a:t>
            </a:r>
            <a:r>
              <a:rPr lang="el-GR" dirty="0" smtClean="0"/>
              <a:t> </a:t>
            </a:r>
            <a:r>
              <a:rPr lang="el-GR" dirty="0" err="1" smtClean="0"/>
              <a:t>τιμῶμεν</a:t>
            </a:r>
            <a:r>
              <a:rPr lang="el-GR" dirty="0" smtClean="0"/>
              <a:t> </a:t>
            </a:r>
            <a:r>
              <a:rPr lang="el-GR" dirty="0" err="1" smtClean="0"/>
              <a:t>καὶ</a:t>
            </a:r>
            <a:r>
              <a:rPr lang="el-GR" dirty="0" smtClean="0"/>
              <a:t> </a:t>
            </a:r>
            <a:r>
              <a:rPr lang="el-GR" dirty="0" err="1" smtClean="0"/>
              <a:t>τὰς</a:t>
            </a:r>
            <a:r>
              <a:rPr lang="el-GR" dirty="0" smtClean="0"/>
              <a:t> βασάνους </a:t>
            </a:r>
            <a:r>
              <a:rPr lang="el-GR" dirty="0" err="1" smtClean="0"/>
              <a:t>διὰ</a:t>
            </a:r>
            <a:r>
              <a:rPr lang="el-GR" dirty="0" smtClean="0"/>
              <a:t> </a:t>
            </a:r>
            <a:r>
              <a:rPr lang="el-GR" dirty="0" err="1" smtClean="0"/>
              <a:t>Χριστόν</a:t>
            </a:r>
            <a:r>
              <a:rPr lang="el-GR" dirty="0" smtClean="0"/>
              <a:t>, </a:t>
            </a:r>
            <a:r>
              <a:rPr lang="el-GR" dirty="0" err="1" smtClean="0"/>
              <a:t>τὸ</a:t>
            </a:r>
            <a:r>
              <a:rPr lang="el-GR" dirty="0" smtClean="0"/>
              <a:t> </a:t>
            </a:r>
            <a:r>
              <a:rPr lang="el-GR" dirty="0" err="1" smtClean="0"/>
              <a:t>σεπτόν</a:t>
            </a:r>
            <a:r>
              <a:rPr lang="el-GR" dirty="0" smtClean="0"/>
              <a:t> σου </a:t>
            </a:r>
            <a:r>
              <a:rPr lang="el-GR" dirty="0" err="1" smtClean="0"/>
              <a:t>μαρτύριον</a:t>
            </a:r>
            <a:r>
              <a:rPr lang="el-GR" dirty="0" smtClean="0"/>
              <a:t>. </a:t>
            </a:r>
            <a:r>
              <a:rPr lang="el-GR" dirty="0" err="1" smtClean="0"/>
              <a:t>Ἅγιε</a:t>
            </a:r>
            <a:r>
              <a:rPr lang="el-GR" dirty="0" smtClean="0"/>
              <a:t> </a:t>
            </a:r>
            <a:r>
              <a:rPr lang="el-GR" dirty="0" err="1" smtClean="0"/>
              <a:t>Παῦλε</a:t>
            </a:r>
            <a:r>
              <a:rPr lang="el-GR" dirty="0" smtClean="0"/>
              <a:t> </a:t>
            </a:r>
            <a:r>
              <a:rPr lang="el-GR" dirty="0" err="1" smtClean="0"/>
              <a:t>Ἀπόστολε</a:t>
            </a:r>
            <a:r>
              <a:rPr lang="el-GR" dirty="0" smtClean="0"/>
              <a:t>, πρέσβευε </a:t>
            </a:r>
            <a:r>
              <a:rPr lang="el-GR" dirty="0" err="1" smtClean="0"/>
              <a:t>Χριστῷ</a:t>
            </a:r>
            <a:r>
              <a:rPr lang="el-GR" dirty="0" smtClean="0"/>
              <a:t> </a:t>
            </a:r>
            <a:r>
              <a:rPr lang="el-GR" dirty="0" err="1" smtClean="0"/>
              <a:t>τῷ</a:t>
            </a:r>
            <a:r>
              <a:rPr lang="el-GR" dirty="0" smtClean="0"/>
              <a:t> </a:t>
            </a:r>
            <a:r>
              <a:rPr lang="el-GR" dirty="0" err="1" smtClean="0"/>
              <a:t>Θεῷ</a:t>
            </a:r>
            <a:r>
              <a:rPr lang="el-GR" dirty="0" smtClean="0"/>
              <a:t> </a:t>
            </a:r>
            <a:r>
              <a:rPr lang="el-GR" dirty="0" err="1" smtClean="0"/>
              <a:t>σωθῆναι</a:t>
            </a:r>
            <a:r>
              <a:rPr lang="el-GR" dirty="0" smtClean="0"/>
              <a:t> </a:t>
            </a:r>
            <a:r>
              <a:rPr lang="el-GR" dirty="0" err="1" smtClean="0"/>
              <a:t>τὰς</a:t>
            </a:r>
            <a:r>
              <a:rPr lang="el-GR" dirty="0" smtClean="0"/>
              <a:t> </a:t>
            </a:r>
            <a:r>
              <a:rPr lang="el-GR" dirty="0" err="1" smtClean="0"/>
              <a:t>ψυχὰς</a:t>
            </a:r>
            <a:r>
              <a:rPr lang="el-GR" dirty="0" smtClean="0"/>
              <a:t> </a:t>
            </a:r>
            <a:r>
              <a:rPr lang="el-GR" dirty="0" err="1" smtClean="0"/>
              <a:t>ἡμῶν</a:t>
            </a:r>
            <a:r>
              <a:rPr lang="el-GR" dirty="0" smtClean="0"/>
              <a:t>.</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ormAutofit fontScale="90000"/>
          </a:bodyPr>
          <a:lstStyle/>
          <a:p>
            <a:pPr lvl="0"/>
            <a:r>
              <a:rPr lang="el-GR" dirty="0" smtClean="0"/>
              <a:t>-</a:t>
            </a:r>
            <a:r>
              <a:rPr lang="el-GR" sz="3600" dirty="0" smtClean="0"/>
              <a:t>Πώς εμφανίζει το απολυτίκιο τον Απόστολο Παύλο;-</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l-GR" dirty="0" smtClean="0"/>
              <a:t>Το απολυτίκιο εμφανίζει τον Απόστολο Παύλο ως έναν κήρυκα εθνών, ένα στολίδι της οικουμένης  που εκπέμπει φως. Βλέπουμε την σημαντικότητα του έργου του ως δάσκαλος του χριστιανισμού και την τιμή μας προς αυτόν για τα βάσανα που πέρασε για την πίστη του. Λόγω αυτού, του ζητάμε να  γίνει πρεσβευτής στον Χριστό.</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lstStyle/>
          <a:p>
            <a:r>
              <a:rPr lang="el-GR" dirty="0" smtClean="0"/>
              <a:t>-Πηγές-</a:t>
            </a:r>
            <a:endParaRPr lang="el-GR" dirty="0"/>
          </a:p>
        </p:txBody>
      </p:sp>
      <p:sp>
        <p:nvSpPr>
          <p:cNvPr id="3" name="2 - Θέση περιεχομένου"/>
          <p:cNvSpPr>
            <a:spLocks noGrp="1"/>
          </p:cNvSpPr>
          <p:nvPr>
            <p:ph idx="1"/>
          </p:nvPr>
        </p:nvSpPr>
        <p:spPr>
          <a:xfrm>
            <a:off x="571472" y="1428736"/>
            <a:ext cx="7829576" cy="4340237"/>
          </a:xfrm>
        </p:spPr>
        <p:txBody>
          <a:bodyPr>
            <a:normAutofit/>
          </a:bodyPr>
          <a:lstStyle/>
          <a:p>
            <a:pPr>
              <a:buNone/>
            </a:pPr>
            <a:r>
              <a:rPr lang="en-US" sz="1800" dirty="0" smtClean="0">
                <a:hlinkClick r:id="rId1"/>
              </a:rPr>
              <a:t>https://el.wikipedia.org/wiki/%CE%95%CF%80%CE%B9%CF%83%CF%84%CE%BF%CE%BB%CE%AD%CF%82_%CF%84%CE%BF%CF%85_%CE%A0%CE%B1%CF%8D%CE%BB%CE%BF%CF%85</a:t>
            </a:r>
            <a:endParaRPr lang="en-US" sz="1800" dirty="0" smtClean="0"/>
          </a:p>
          <a:p>
            <a:pPr>
              <a:buNone/>
            </a:pPr>
            <a:endParaRPr lang="en-US" sz="1800" dirty="0" smtClean="0">
              <a:hlinkClick r:id="rId2"/>
            </a:endParaRPr>
          </a:p>
          <a:p>
            <a:pPr>
              <a:buNone/>
            </a:pPr>
            <a:r>
              <a:rPr lang="en-US" sz="1800" dirty="0" smtClean="0">
                <a:hlinkClick r:id="rId2"/>
              </a:rPr>
              <a:t>http://ebooks.edu.gr/ebooks/v/html/8547/2222/Anthologio-Filosofikon-Keimenon_G-Gymnasiou_html-empl/extras/texts/index_05_02/kyrigma_apostolou_paulou.html</a:t>
            </a:r>
            <a:endParaRPr lang="en-US" sz="1800" dirty="0" smtClean="0"/>
          </a:p>
          <a:p>
            <a:pPr>
              <a:buNone/>
            </a:pPr>
            <a:endParaRPr lang="en-US" sz="1800" dirty="0" smtClean="0">
              <a:hlinkClick r:id="rId3"/>
            </a:endParaRPr>
          </a:p>
          <a:p>
            <a:pPr>
              <a:buNone/>
            </a:pPr>
            <a:r>
              <a:rPr lang="en-US" sz="1800" dirty="0" smtClean="0">
                <a:hlinkClick r:id="rId3"/>
              </a:rPr>
              <a:t>http://www.athenssculptures.com/2014/05/apostle-pauls-speech-at-supreme-court.html</a:t>
            </a:r>
            <a:endParaRPr lang="en-US" sz="1800" dirty="0" smtClean="0"/>
          </a:p>
          <a:p>
            <a:pPr>
              <a:buNone/>
            </a:pPr>
            <a:endParaRPr lang="en-US" sz="1800" dirty="0" smtClean="0"/>
          </a:p>
          <a:p>
            <a:pPr>
              <a:buNone/>
            </a:pPr>
            <a:r>
              <a:rPr lang="en-US" sz="1800" dirty="0" smtClean="0">
                <a:hlinkClick r:id="rId4"/>
              </a:rPr>
              <a:t>https://www.slideshare.net/gkapetanakis/ss-54724139</a:t>
            </a:r>
            <a:endParaRPr lang="en-US" sz="1800" dirty="0" smtClean="0"/>
          </a:p>
          <a:p>
            <a:pPr>
              <a:buNone/>
            </a:pPr>
            <a:endParaRPr lang="el-G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143000"/>
          </a:xfrm>
        </p:spPr>
        <p:txBody>
          <a:bodyPr anchor="ctr">
            <a:noAutofit/>
          </a:bodyPr>
          <a:lstStyle/>
          <a:p>
            <a:r>
              <a:rPr lang="el-GR" sz="3600" dirty="0" smtClean="0"/>
              <a:t> </a:t>
            </a:r>
            <a:r>
              <a:rPr lang="el-GR" dirty="0" smtClean="0"/>
              <a:t>-Καταγωγή-</a:t>
            </a:r>
            <a:br>
              <a:rPr lang="el-GR" dirty="0" smtClean="0"/>
            </a:br>
            <a:endParaRPr lang="el-GR" sz="3600" u="sng" dirty="0" smtClean="0"/>
          </a:p>
        </p:txBody>
      </p:sp>
      <p:sp>
        <p:nvSpPr>
          <p:cNvPr id="3" name="2 - Θέση περιεχομένου"/>
          <p:cNvSpPr>
            <a:spLocks noGrp="1"/>
          </p:cNvSpPr>
          <p:nvPr>
            <p:ph idx="1"/>
          </p:nvPr>
        </p:nvSpPr>
        <p:spPr>
          <a:xfrm>
            <a:off x="0" y="857232"/>
            <a:ext cx="9358378" cy="5240343"/>
          </a:xfrm>
        </p:spPr>
        <p:txBody>
          <a:bodyPr tIns="46800" bIns="46800" anchor="ctr">
            <a:noAutofit/>
          </a:bodyPr>
          <a:lstStyle/>
          <a:p>
            <a:pPr>
              <a:buNone/>
            </a:pPr>
            <a:r>
              <a:rPr lang="el-GR" sz="2400" dirty="0" smtClean="0"/>
              <a:t>Ο Απόστολος Παύλος γεννήθηκε στο </a:t>
            </a:r>
            <a:r>
              <a:rPr lang="el-GR" sz="2400" dirty="0"/>
              <a:t> Ταρσό της </a:t>
            </a:r>
            <a:r>
              <a:rPr lang="el-GR" sz="2400" dirty="0" smtClean="0"/>
              <a:t>Κιλικίας περίπου ανάμεσα στο 5-15 </a:t>
            </a:r>
            <a:r>
              <a:rPr lang="el-GR" sz="2400" dirty="0" err="1" smtClean="0"/>
              <a:t>μ.Χ</a:t>
            </a:r>
            <a:r>
              <a:rPr lang="el-GR" sz="2400" dirty="0" smtClean="0"/>
              <a:t>. Οι γονείς του ήταν και οι δύο ιουδαίοι της φυλής Βενιαμίν.</a:t>
            </a:r>
            <a:r>
              <a:rPr lang="el-GR" dirty="0"/>
              <a:t> </a:t>
            </a:r>
            <a:endParaRPr lang="el-GR" dirty="0" smtClean="0"/>
          </a:p>
          <a:p>
            <a:pPr>
              <a:buNone/>
            </a:pPr>
            <a:r>
              <a:rPr lang="el-GR" sz="2400" dirty="0" smtClean="0"/>
              <a:t>Ο </a:t>
            </a:r>
            <a:r>
              <a:rPr lang="el-GR" sz="2400" dirty="0"/>
              <a:t>πατέρας του ήταν Ρωμαίος </a:t>
            </a:r>
            <a:r>
              <a:rPr lang="el-GR" sz="2400" dirty="0" smtClean="0"/>
              <a:t>πολίτης </a:t>
            </a:r>
            <a:r>
              <a:rPr lang="el-GR" sz="2400" dirty="0"/>
              <a:t>και ίσως  φαρισαίος ως προς τις θρησκευτικές </a:t>
            </a:r>
            <a:r>
              <a:rPr lang="el-GR" sz="2400" dirty="0" smtClean="0"/>
              <a:t>προτιμήσεις.</a:t>
            </a:r>
            <a:endParaRPr lang="el-GR" sz="2400" dirty="0" smtClean="0"/>
          </a:p>
          <a:p>
            <a:pPr>
              <a:buNone/>
            </a:pPr>
            <a:r>
              <a:rPr lang="el-GR" sz="2400" dirty="0" smtClean="0"/>
              <a:t>Το </a:t>
            </a:r>
            <a:r>
              <a:rPr lang="el-GR" sz="2400" dirty="0"/>
              <a:t>εβραϊκό όνομα του </a:t>
            </a:r>
            <a:r>
              <a:rPr lang="el-GR" sz="2400" dirty="0" smtClean="0"/>
              <a:t>αποστόλου ήταν</a:t>
            </a:r>
            <a:r>
              <a:rPr lang="el-GR" sz="2400" dirty="0"/>
              <a:t> Σαούλ αλλά για τους συμπολίτες του εκτός της Συναγωγής ήταν ο </a:t>
            </a:r>
            <a:r>
              <a:rPr lang="el-GR" sz="2400" dirty="0" smtClean="0"/>
              <a:t>Παύλος.</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St._Paul,_by_El_Greco.jpg"/>
          <p:cNvPicPr>
            <a:picLocks noGrp="1" noChangeAspect="1"/>
          </p:cNvPicPr>
          <p:nvPr>
            <p:ph idx="1"/>
          </p:nvPr>
        </p:nvPicPr>
        <p:blipFill>
          <a:blip r:embed="rId1"/>
          <a:stretch>
            <a:fillRect/>
          </a:stretch>
        </p:blipFill>
        <p:spPr>
          <a:xfrm>
            <a:off x="2857488" y="1285860"/>
            <a:ext cx="3524268" cy="45815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rmAutofit fontScale="90000"/>
          </a:bodyPr>
          <a:lstStyle/>
          <a:p>
            <a:r>
              <a:rPr lang="el-GR" sz="4900" dirty="0" smtClean="0"/>
              <a:t>-Εκπαίδευση και ανατροφή-</a:t>
            </a:r>
            <a:br>
              <a:rPr lang="el-GR" sz="5400" dirty="0" smtClean="0"/>
            </a:br>
            <a:endParaRPr lang="el-GR" sz="5400" dirty="0"/>
          </a:p>
        </p:txBody>
      </p:sp>
      <p:sp>
        <p:nvSpPr>
          <p:cNvPr id="3" name="2 - Θέση περιεχομένου"/>
          <p:cNvSpPr>
            <a:spLocks noGrp="1"/>
          </p:cNvSpPr>
          <p:nvPr>
            <p:ph idx="1"/>
          </p:nvPr>
        </p:nvSpPr>
        <p:spPr/>
        <p:txBody>
          <a:bodyPr>
            <a:normAutofit/>
          </a:bodyPr>
          <a:lstStyle/>
          <a:p>
            <a:pPr>
              <a:buNone/>
            </a:pPr>
            <a:r>
              <a:rPr lang="el-GR" sz="2400" dirty="0" smtClean="0"/>
              <a:t>Η </a:t>
            </a:r>
            <a:r>
              <a:rPr lang="el-GR" sz="2400" dirty="0"/>
              <a:t>εκπαίδευση και η ανατροφή του υπήρξε αυστηρά </a:t>
            </a:r>
            <a:r>
              <a:rPr lang="el-GR" sz="2400" dirty="0" err="1"/>
              <a:t>ραββινική</a:t>
            </a:r>
            <a:r>
              <a:rPr lang="el-GR" sz="2400" dirty="0"/>
              <a:t> και εβραϊκή. Η κοινή Εβραϊκή ήταν η γλώσσα που μιλούσαν στο σπίτι </a:t>
            </a:r>
            <a:r>
              <a:rPr lang="el-GR" sz="2400" dirty="0" smtClean="0"/>
              <a:t>του, αλλά </a:t>
            </a:r>
            <a:r>
              <a:rPr lang="el-GR" sz="2400" dirty="0"/>
              <a:t>και οι παραθέσεις που κάνει στις επιστολές του, μολονότι βασίζονται στη μετάφραση των Εβδομήκοντα, δείχνουν γνώση και του Εβραϊκού κειμένου, άρα και της αρχαίας Εβραϊκής</a:t>
            </a:r>
            <a:r>
              <a:rPr lang="el-GR" sz="2400" dirty="0" smtClean="0"/>
              <a:t>. Επίσης, στην Αλεξάνδρεια ο </a:t>
            </a:r>
            <a:r>
              <a:rPr lang="el-GR" sz="2400" dirty="0"/>
              <a:t>Παύλος διδάχθηκε την ελληνική γλώσσα και ήρθε σε επαφή με τη σκέψη και τη ζωή του </a:t>
            </a:r>
            <a:r>
              <a:rPr lang="el-GR" sz="2400" dirty="0" smtClean="0"/>
              <a:t>ελληνισμού</a:t>
            </a:r>
            <a:r>
              <a:rPr lang="el-GR" sz="2400" dirty="0" smtClean="0"/>
              <a:t>.</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Autofit/>
          </a:bodyPr>
          <a:lstStyle/>
          <a:p>
            <a:r>
              <a:rPr lang="el-GR" dirty="0" smtClean="0"/>
              <a:t>-Σπουδές και γνώσεις-</a:t>
            </a:r>
            <a:br>
              <a:rPr lang="el-GR" dirty="0" smtClean="0"/>
            </a:br>
            <a:endParaRPr lang="el-GR" dirty="0"/>
          </a:p>
        </p:txBody>
      </p:sp>
      <p:sp>
        <p:nvSpPr>
          <p:cNvPr id="3" name="2 - Θέση περιεχομένου"/>
          <p:cNvSpPr>
            <a:spLocks noGrp="1"/>
          </p:cNvSpPr>
          <p:nvPr>
            <p:ph idx="1"/>
          </p:nvPr>
        </p:nvSpPr>
        <p:spPr>
          <a:xfrm>
            <a:off x="428596" y="1428736"/>
            <a:ext cx="8229600" cy="4525963"/>
          </a:xfrm>
        </p:spPr>
        <p:txBody>
          <a:bodyPr anchor="ctr">
            <a:noAutofit/>
          </a:bodyPr>
          <a:lstStyle/>
          <a:p>
            <a:pPr>
              <a:buNone/>
            </a:pPr>
            <a:r>
              <a:rPr lang="el-GR" sz="2400" dirty="0" smtClean="0"/>
              <a:t>Το </a:t>
            </a:r>
            <a:r>
              <a:rPr lang="el-GR" sz="2400" dirty="0"/>
              <a:t>ύφος του, η θεολογική του μέθοδος και η χρήση της Γραφής παρουσιάζουν τον Παύλο ως αυστηρό αλλά και </a:t>
            </a:r>
            <a:r>
              <a:rPr lang="el-GR" sz="2400" dirty="0" smtClean="0"/>
              <a:t>αγνό γνώστη </a:t>
            </a:r>
            <a:r>
              <a:rPr lang="el-GR" sz="2400" dirty="0"/>
              <a:t>όλων των επίμαχων ζητημάτων του ιουδαϊκού Νόμου και ικανό χειριστή της </a:t>
            </a:r>
            <a:r>
              <a:rPr lang="el-GR" sz="2400" dirty="0" err="1"/>
              <a:t>ραββινικής</a:t>
            </a:r>
            <a:r>
              <a:rPr lang="el-GR" sz="2400" dirty="0"/>
              <a:t> διαλεκτικής</a:t>
            </a:r>
            <a:r>
              <a:rPr lang="el-GR" sz="2400" dirty="0" smtClean="0"/>
              <a:t>.</a:t>
            </a:r>
            <a:r>
              <a:rPr lang="el-GR" sz="2400" dirty="0"/>
              <a:t> Αναφερόταν συχνά στα προνόμια και τη θεία κλήση του Ισραήλ </a:t>
            </a:r>
            <a:r>
              <a:rPr lang="el-GR" sz="2400" dirty="0" smtClean="0"/>
              <a:t>και </a:t>
            </a:r>
            <a:r>
              <a:rPr lang="el-GR" sz="2400" dirty="0"/>
              <a:t>αρκετά νωρίς απόκτησε βαθιά συνείδηση της διαφοράς ανάμεσα στον ιουδαϊκό και τον εθνικό κόσμο, ενώ απόκτησε αντίληψη για τη σημασία του </a:t>
            </a:r>
            <a:r>
              <a:rPr lang="el-GR" sz="2400" dirty="0" err="1" smtClean="0"/>
              <a:t>Νόμου,για</a:t>
            </a:r>
            <a:r>
              <a:rPr lang="el-GR" sz="2400" dirty="0" smtClean="0"/>
              <a:t> </a:t>
            </a:r>
            <a:r>
              <a:rPr lang="el-GR" sz="2400" dirty="0"/>
              <a:t>τη ζωή του Ισραηλίτη και την απολύτρωση του </a:t>
            </a:r>
            <a:r>
              <a:rPr lang="el-GR" sz="2400" dirty="0" smtClean="0"/>
              <a:t>Ισραήλ. Η αδελφή του ήταν εγκατεστημένη στην Ιερουσαλήμ και έτσι είχε έναν επιπλέον λόγο να μεταβεί εκεί όπου έγινε τελικά μαθητής του Γαμαλιήλ.</a:t>
            </a: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t>
            </a:r>
            <a:r>
              <a:rPr lang="el-GR" dirty="0" smtClean="0"/>
              <a:t>Οι αντιλήψεις του Παύλου πριν την συνάντηση με τον Χριστό-</a:t>
            </a:r>
            <a:endParaRPr lang="el-GR" dirty="0"/>
          </a:p>
        </p:txBody>
      </p:sp>
      <p:sp>
        <p:nvSpPr>
          <p:cNvPr id="3" name="2 - Θέση περιεχομένου"/>
          <p:cNvSpPr>
            <a:spLocks noGrp="1"/>
          </p:cNvSpPr>
          <p:nvPr>
            <p:ph idx="1"/>
          </p:nvPr>
        </p:nvSpPr>
        <p:spPr/>
        <p:txBody>
          <a:bodyPr anchor="ctr">
            <a:normAutofit/>
          </a:bodyPr>
          <a:lstStyle/>
          <a:p>
            <a:pPr>
              <a:buNone/>
            </a:pPr>
            <a:r>
              <a:rPr lang="el-GR" dirty="0" smtClean="0"/>
              <a:t> </a:t>
            </a:r>
            <a:r>
              <a:rPr lang="el-GR" sz="2800" dirty="0" smtClean="0"/>
              <a:t>Ο Παύλος πριν την συνάντηση του με τον Χριστό, ήταν φανατικός διώκτης των </a:t>
            </a:r>
            <a:r>
              <a:rPr lang="el-GR" sz="2800" dirty="0" smtClean="0"/>
              <a:t>Χριστιανών. </a:t>
            </a:r>
            <a:r>
              <a:rPr lang="el-GR" sz="2800" dirty="0" smtClean="0"/>
              <a:t>Όταν έμαθε ότι στη Δαμασκό υπήρχαν πολλοί χριστιανοί, πήγε στους αρχιερείς και πήρε την άδεια και συνοδούς να πάει να τους συλλάβει και να τους φέρει δεμένους στα Ιεροσόλυμα. </a:t>
            </a:r>
            <a:br>
              <a:rPr lang="el-GR" dirty="0" smtClean="0"/>
            </a:br>
            <a:br>
              <a:rPr lang="el-GR" dirty="0" smtClean="0"/>
            </a:br>
            <a:endParaRPr lang="el-G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rmAutofit fontScale="90000"/>
          </a:bodyPr>
          <a:lstStyle/>
          <a:p>
            <a:r>
              <a:rPr lang="el-GR" dirty="0" smtClean="0"/>
              <a:t>-</a:t>
            </a:r>
            <a:r>
              <a:rPr lang="el-GR" sz="4000" dirty="0" smtClean="0"/>
              <a:t>Τα συναισθήματα του Παύλου κατά τη διάρκεια της συνάντησης με τον Χριστό-</a:t>
            </a:r>
            <a:endParaRPr lang="el-GR" dirty="0"/>
          </a:p>
        </p:txBody>
      </p:sp>
      <p:sp>
        <p:nvSpPr>
          <p:cNvPr id="3" name="2 - Θέση περιεχομένου"/>
          <p:cNvSpPr>
            <a:spLocks noGrp="1"/>
          </p:cNvSpPr>
          <p:nvPr>
            <p:ph idx="1"/>
          </p:nvPr>
        </p:nvSpPr>
        <p:spPr/>
        <p:txBody>
          <a:bodyPr anchor="ctr">
            <a:normAutofit/>
          </a:bodyPr>
          <a:lstStyle/>
          <a:p>
            <a:pPr>
              <a:buNone/>
            </a:pPr>
            <a:r>
              <a:rPr lang="el-GR" sz="2800" dirty="0" smtClean="0"/>
              <a:t>Στο ταξίδι του Παύλου προς την Δαμασκό για την σύλληψη των Χριστιανών που βρίσκονται εκεί, είδε ένα όραμα, του οποίου η λάμψη τον τύφλωσε και τον έριξε κάτω από το άλογό του. Είδε τον Ιησού Χριστό να του απορεί γιατί τον καταδιώκει. Ο Παύλος ήταν κατατρομαγμένος αλλά ανίκανος να κάνει κάτι.  Τον ρωτάει ποιος είναι και ο Ιησούς του απαντάει. Στην συνέχεια του λέει να πάει στην Δαμασκό για να μάθει τι πρέπει να κάνει.</a:t>
            </a: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143000"/>
          </a:xfrm>
        </p:spPr>
        <p:txBody>
          <a:bodyPr>
            <a:noAutofit/>
          </a:bodyPr>
          <a:lstStyle/>
          <a:p>
            <a:r>
              <a:rPr lang="el-GR" sz="4000" dirty="0" smtClean="0"/>
              <a:t>-Η μεταστροφή στον Χριστιανισμό και οι αντιλήψεις-  </a:t>
            </a:r>
            <a:endParaRPr lang="el-GR" sz="4000" dirty="0"/>
          </a:p>
        </p:txBody>
      </p:sp>
      <p:sp>
        <p:nvSpPr>
          <p:cNvPr id="3" name="2 - Θέση περιεχομένου"/>
          <p:cNvSpPr>
            <a:spLocks noGrp="1"/>
          </p:cNvSpPr>
          <p:nvPr>
            <p:ph idx="1"/>
          </p:nvPr>
        </p:nvSpPr>
        <p:spPr>
          <a:xfrm>
            <a:off x="500034" y="1785926"/>
            <a:ext cx="8229600" cy="4525963"/>
          </a:xfrm>
        </p:spPr>
        <p:txBody>
          <a:bodyPr anchor="ctr">
            <a:noAutofit/>
          </a:bodyPr>
          <a:lstStyle/>
          <a:p>
            <a:pPr>
              <a:buNone/>
            </a:pPr>
            <a:r>
              <a:rPr lang="el-GR" sz="2000" dirty="0" smtClean="0"/>
              <a:t>Ο τυφλός Παύλος μεταφέρθηκε στο σπίτι του Ιούδα στην Δαμασκό, με τη καθοδήγηση από τους συνόδους του. Εκεί έμεινε νηστικός για τρεις μέρες, χωρίς την δυνατότητα να αντικρίσει τίποτα μπροστά του. Την Τρίτη όμως κατά διαταγή του Χριστού πήγε και τον βρήκε ο </a:t>
            </a:r>
            <a:r>
              <a:rPr lang="el-GR" sz="2000" dirty="0" err="1" smtClean="0"/>
              <a:t>Ανανίας</a:t>
            </a:r>
            <a:r>
              <a:rPr lang="el-GR" sz="2000" dirty="0" smtClean="0"/>
              <a:t> και τον θεράπευσε. Ο Παύλος τότε, με την όραση του πίσω και μεγάλη πίστη προς τον Χριστό, ξεχύθηκε στους δρόμους και τις συναγωγές της Δαμασκού, κηρύττοντας το Χριστό.  Επειδή, όμως, οι Ιουδαίοι σκέπτονταν να τον πιάσουν και να τον σκοτώσουν, οι χριστιανοί τον έκρυψαν σε ένα σπίτι στην άκρη της πόλης και τη νύχτα τον κατέβασαν με ένα καλάθι από τα τείχη έξω από την πόλη. Από τη Δαμασκό ο Παύλος πήγε στα Ιεροσόλυμα, όπου γνωρίστηκε με πολλούς χριστιανούς, που τον υποδέχθηκαν έμπλεοι χαράς. Αμέσως άρχισε να κηρύττει τον Λόγο του Θεού, αλλά και πάλι προκάλεσε το μίσος και την οργή των Ιουδαίων, οι οποίοι έψαχναν τρόπο να τον σκοτώσουν. Τότε, ο Σαούλ αναγκάστηκε να φύγει για την Καισάρεια της Παλαιστίνης κι αργότερα για την πατρίδα του, την Ταρσό.</a:t>
            </a:r>
            <a:br>
              <a:rPr lang="el-GR" sz="2000" dirty="0" smtClean="0"/>
            </a:br>
            <a:br>
              <a:rPr lang="el-GR" sz="1000" dirty="0" smtClean="0"/>
            </a:br>
            <a:br>
              <a:rPr lang="el-GR" sz="600" dirty="0" smtClean="0"/>
            </a:br>
            <a:endParaRPr lang="el-GR" sz="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6936</Words>
  <Application>WPS Presentation</Application>
  <PresentationFormat>Προβολή στην οθόνη (4:3)</PresentationFormat>
  <Paragraphs>118</Paragraphs>
  <Slides>26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SimSun</vt:lpstr>
      <vt:lpstr>Wingdings</vt:lpstr>
      <vt:lpstr>Bahnschrift SemiLight</vt:lpstr>
      <vt:lpstr>Candara Light</vt:lpstr>
      <vt:lpstr>Book Antiqua</vt:lpstr>
      <vt:lpstr>Microsoft YaHei</vt:lpstr>
      <vt:lpstr>Arial Unicode MS</vt:lpstr>
      <vt:lpstr>Calibri</vt:lpstr>
      <vt:lpstr>Θέμα του Office</vt:lpstr>
      <vt:lpstr>ΕΡΓΑΣΙΑ ΤΕΤΡΑΜΗΝΟΥ ΘΡΗΣΚΕΥΤΙΚΑ</vt:lpstr>
      <vt:lpstr>PowerPoint 演示文稿</vt:lpstr>
      <vt:lpstr> -Καταγωγή- </vt:lpstr>
      <vt:lpstr>PowerPoint 演示文稿</vt:lpstr>
      <vt:lpstr>-Εκπαίδευση και ανατροφή- </vt:lpstr>
      <vt:lpstr>-Σπουδές και γνώσεις- </vt:lpstr>
      <vt:lpstr>-Οι αντιλήψεις του Παύλου πριν την συνάντηση με τον Χριστό-</vt:lpstr>
      <vt:lpstr>-Τα συναισθήματα του Παύλου κατά τη διάρκεια της συνάντησης με τον Χριστό-</vt:lpstr>
      <vt:lpstr>-Η μεταστροφή στον Χριστιανισμό και οι αντιλήψεις-  </vt:lpstr>
      <vt:lpstr>	</vt:lpstr>
      <vt:lpstr>-Πρώτη περιοδεία-</vt:lpstr>
      <vt:lpstr>-Δεύτερη περιοδεία-</vt:lpstr>
      <vt:lpstr>-Τρίτη περιοδεία-</vt:lpstr>
      <vt:lpstr>-Τέταρτη περιοδεία-</vt:lpstr>
      <vt:lpstr>PowerPoint 演示文稿</vt:lpstr>
      <vt:lpstr>PowerPoint 演示文稿</vt:lpstr>
      <vt:lpstr>PowerPoint 演示文稿</vt:lpstr>
      <vt:lpstr>PowerPoint 演示文稿</vt:lpstr>
      <vt:lpstr>-Τα βασικά σημεία του κηρύγματος-</vt:lpstr>
      <vt:lpstr>PowerPoint 演示文稿</vt:lpstr>
      <vt:lpstr>PowerPoint 演示文稿</vt:lpstr>
      <vt:lpstr>PowerPoint 演示文稿</vt:lpstr>
      <vt:lpstr>PowerPoint 演示文稿</vt:lpstr>
      <vt:lpstr>-Ἦχος δ’. Κανόνας πίστεως- </vt:lpstr>
      <vt:lpstr>-Πώς εμφανίζει το απολυτίκιο τον Απόστολο Παύλο;- </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ΤΕΤΡΑΜΗΝΟΥ ΘΡΗΣΚΕΥΤΙΚΑ</dc:title>
  <dc:creator>user</dc:creator>
  <cp:lastModifiedBy>Paris</cp:lastModifiedBy>
  <cp:revision>66</cp:revision>
  <dcterms:created xsi:type="dcterms:W3CDTF">2023-01-09T19:50:00Z</dcterms:created>
  <dcterms:modified xsi:type="dcterms:W3CDTF">2023-02-01T21:54:25Z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33AD50091CC84AF2813264B5DA844600</vt:lpwstr>
  </property>
  <property fmtid="{D5CDD505-2E9C-101B-9397-08002B2CF9AE}" pid="3" name="KSOProductBuildVer">
    <vt:lpwstr>1033-11.2.0.11440</vt:lpwstr>
  </property>
</Properties>
</file>