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7" r:id="rId5"/>
    <p:sldId id="268" r:id="rId6"/>
    <p:sldId id="258" r:id="rId7"/>
    <p:sldId id="259" r:id="rId8"/>
    <p:sldId id="262" r:id="rId9"/>
    <p:sldId id="260" r:id="rId10"/>
    <p:sldId id="263" r:id="rId11"/>
    <p:sldId id="265" r:id="rId12"/>
    <p:sldId id="266" r:id="rId13"/>
    <p:sldId id="261"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37C8D33-6DAD-4594-A1D4-4013A6CFE151}"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37C396DA-7E25-4DB1-9C2D-E03AFE2D52A9}">
      <dgm:prSet/>
      <dgm:spPr/>
      <dgm:t>
        <a:bodyPr/>
        <a:lstStyle/>
        <a:p>
          <a:r>
            <a:rPr lang="el-GR" i="1"/>
            <a:t>Ο Απόστολος Παύλος, γνωστός στον δυτικό κόσμο και ως Άγιος Παύλος,  ήταν Απόστολος και συγγραφέας των μισών περίπου βιβλίων της Καινής Διαθήκης. Ήταν μία από τις σπουδαιότερες προσωπικότητες της πρώιμης εποχής του Χριστιανισμού, υποστηρικτής της παγκοσμιότητας της Διδασκαλίας Του Ιησού. Για τον λόγο αυτό, έλαβε το όνομα «Ἀπόστολος τῶν ἐθνῶν». </a:t>
          </a:r>
          <a:endParaRPr lang="en-US"/>
        </a:p>
      </dgm:t>
    </dgm:pt>
    <dgm:pt modelId="{45D80101-1CDF-4B37-9541-8766E7B645A9}" cxnId="{9B2660D7-7B34-4C71-B5B6-B031CC133CC9}" type="parTrans">
      <dgm:prSet/>
      <dgm:spPr/>
      <dgm:t>
        <a:bodyPr/>
        <a:lstStyle/>
        <a:p>
          <a:endParaRPr lang="en-US"/>
        </a:p>
      </dgm:t>
    </dgm:pt>
    <dgm:pt modelId="{F2342D07-2270-4337-B9B0-0E6492420CD0}" cxnId="{9B2660D7-7B34-4C71-B5B6-B031CC133CC9}" type="sibTrans">
      <dgm:prSet/>
      <dgm:spPr/>
      <dgm:t>
        <a:bodyPr/>
        <a:lstStyle/>
        <a:p>
          <a:endParaRPr lang="en-US"/>
        </a:p>
      </dgm:t>
    </dgm:pt>
    <dgm:pt modelId="{47F6B0EB-6F3A-4D3F-9B5B-5DA00B0D6773}">
      <dgm:prSet/>
      <dgm:spPr/>
      <dgm:t>
        <a:bodyPr/>
        <a:lstStyle/>
        <a:p>
          <a:r>
            <a:rPr lang="el-GR" i="1"/>
            <a:t>Όπως ο ίδιος λέει, γεννήθηκε στην Ταρσό της Κιλικίας γύρω στο 5-15 μ.Χ, από γονείς ιουδαίους της φυλής Βενιαμίν  και απεβίωσε το 67 μ.Χ στην Ρώμη, Ιταλία. Ο πατέρας του ήταν Ρωμαίος πολίτης το οποίο μπορεί να σημαίνει ότι προερχόταν από τα ανώτερα στρώματα του πληθυσμού της Κιλικίας και ίσως ήταν φαρισαίος ως προς τις θρησκευτικές προτιμήσεις. </a:t>
          </a:r>
          <a:endParaRPr lang="en-US"/>
        </a:p>
      </dgm:t>
    </dgm:pt>
    <dgm:pt modelId="{C285347C-208C-41A0-A644-DF8C4E41F01E}" cxnId="{9D280D64-053F-48CA-B894-C534F370848A}" type="parTrans">
      <dgm:prSet/>
      <dgm:spPr/>
      <dgm:t>
        <a:bodyPr/>
        <a:lstStyle/>
        <a:p>
          <a:endParaRPr lang="en-US"/>
        </a:p>
      </dgm:t>
    </dgm:pt>
    <dgm:pt modelId="{2B333210-6061-4B49-9148-2A12871BFAC8}" cxnId="{9D280D64-053F-48CA-B894-C534F370848A}" type="sibTrans">
      <dgm:prSet/>
      <dgm:spPr/>
      <dgm:t>
        <a:bodyPr/>
        <a:lstStyle/>
        <a:p>
          <a:endParaRPr lang="en-US"/>
        </a:p>
      </dgm:t>
    </dgm:pt>
    <dgm:pt modelId="{28C78699-7F0E-4B52-9E05-7721B7D29770}">
      <dgm:prSet/>
      <dgm:spPr/>
      <dgm:t>
        <a:bodyPr/>
        <a:lstStyle/>
        <a:p>
          <a:r>
            <a:rPr lang="el-GR"/>
            <a:t>Η εκπαίδευση και η ανατροφή του υπήρξε αυστηρά ραββινική και εβραϊκή. Η κοινή Εβραϊκή ήταν η γλώσσα που μιλούσαν στο σπίτι του και γι' αυτό μετέπειτα στην Ιερουσαλήμ μιλά </a:t>
          </a:r>
          <a:r>
            <a:rPr lang="el-GR" i="1"/>
            <a:t>«τῇ Ἑβραΐδ   διαλέκτῳ»</a:t>
          </a:r>
          <a:r>
            <a:rPr lang="el-GR"/>
            <a:t>. </a:t>
          </a:r>
          <a:endParaRPr lang="en-US"/>
        </a:p>
      </dgm:t>
    </dgm:pt>
    <dgm:pt modelId="{E6D99B74-153F-43D3-8B21-0F67EBCB0DA3}" cxnId="{1B35BA91-1215-4BB6-AB5E-AFB16CDDCAFF}" type="parTrans">
      <dgm:prSet/>
      <dgm:spPr/>
      <dgm:t>
        <a:bodyPr/>
        <a:lstStyle/>
        <a:p>
          <a:endParaRPr lang="en-US"/>
        </a:p>
      </dgm:t>
    </dgm:pt>
    <dgm:pt modelId="{BC1BA1A1-8B66-47B2-A3CC-0AD4A9211D50}" cxnId="{1B35BA91-1215-4BB6-AB5E-AFB16CDDCAFF}" type="sibTrans">
      <dgm:prSet/>
      <dgm:spPr/>
      <dgm:t>
        <a:bodyPr/>
        <a:lstStyle/>
        <a:p>
          <a:endParaRPr lang="en-US"/>
        </a:p>
      </dgm:t>
    </dgm:pt>
    <dgm:pt modelId="{E033B0CE-77CA-47BC-A082-F219785F6E8D}" type="pres">
      <dgm:prSet presAssocID="{337C8D33-6DAD-4594-A1D4-4013A6CFE151}" presName="outerComposite" presStyleCnt="0">
        <dgm:presLayoutVars>
          <dgm:chMax val="5"/>
          <dgm:dir/>
          <dgm:resizeHandles val="exact"/>
        </dgm:presLayoutVars>
      </dgm:prSet>
      <dgm:spPr/>
    </dgm:pt>
    <dgm:pt modelId="{F90CB99E-CCBC-40BA-9B73-7365309A4D23}" type="pres">
      <dgm:prSet presAssocID="{337C8D33-6DAD-4594-A1D4-4013A6CFE151}" presName="dummyMaxCanvas" presStyleCnt="0">
        <dgm:presLayoutVars/>
      </dgm:prSet>
      <dgm:spPr/>
    </dgm:pt>
    <dgm:pt modelId="{841BCD23-C410-4D4B-9F49-6B08C5E8B4A7}" type="pres">
      <dgm:prSet presAssocID="{337C8D33-6DAD-4594-A1D4-4013A6CFE151}" presName="ThreeNodes_1" presStyleLbl="node1" presStyleIdx="0" presStyleCnt="3">
        <dgm:presLayoutVars>
          <dgm:bulletEnabled val="1"/>
        </dgm:presLayoutVars>
      </dgm:prSet>
      <dgm:spPr/>
    </dgm:pt>
    <dgm:pt modelId="{41051939-167F-4928-A2D1-9BDF60B07B01}" type="pres">
      <dgm:prSet presAssocID="{337C8D33-6DAD-4594-A1D4-4013A6CFE151}" presName="ThreeNodes_2" presStyleLbl="node1" presStyleIdx="1" presStyleCnt="3">
        <dgm:presLayoutVars>
          <dgm:bulletEnabled val="1"/>
        </dgm:presLayoutVars>
      </dgm:prSet>
      <dgm:spPr/>
    </dgm:pt>
    <dgm:pt modelId="{C9337246-94A5-4F12-9B4A-433EDE4E8E97}" type="pres">
      <dgm:prSet presAssocID="{337C8D33-6DAD-4594-A1D4-4013A6CFE151}" presName="ThreeNodes_3" presStyleLbl="node1" presStyleIdx="2" presStyleCnt="3">
        <dgm:presLayoutVars>
          <dgm:bulletEnabled val="1"/>
        </dgm:presLayoutVars>
      </dgm:prSet>
      <dgm:spPr/>
    </dgm:pt>
    <dgm:pt modelId="{884EDFC5-B27E-41AA-A0A1-4E435B61FC9F}" type="pres">
      <dgm:prSet presAssocID="{337C8D33-6DAD-4594-A1D4-4013A6CFE151}" presName="ThreeConn_1-2" presStyleLbl="fgAccFollowNode1" presStyleIdx="0" presStyleCnt="2">
        <dgm:presLayoutVars>
          <dgm:bulletEnabled val="1"/>
        </dgm:presLayoutVars>
      </dgm:prSet>
      <dgm:spPr/>
    </dgm:pt>
    <dgm:pt modelId="{5BF6CDF2-B718-46FC-92F9-E04FA170E710}" type="pres">
      <dgm:prSet presAssocID="{337C8D33-6DAD-4594-A1D4-4013A6CFE151}" presName="ThreeConn_2-3" presStyleLbl="fgAccFollowNode1" presStyleIdx="1" presStyleCnt="2">
        <dgm:presLayoutVars>
          <dgm:bulletEnabled val="1"/>
        </dgm:presLayoutVars>
      </dgm:prSet>
      <dgm:spPr/>
    </dgm:pt>
    <dgm:pt modelId="{366C0125-DAC3-45ED-86F2-107AF1B84123}" type="pres">
      <dgm:prSet presAssocID="{337C8D33-6DAD-4594-A1D4-4013A6CFE151}" presName="ThreeNodes_1_text" presStyleLbl="node1" presStyleIdx="2" presStyleCnt="3">
        <dgm:presLayoutVars>
          <dgm:bulletEnabled val="1"/>
        </dgm:presLayoutVars>
      </dgm:prSet>
      <dgm:spPr/>
    </dgm:pt>
    <dgm:pt modelId="{D542A9AE-593C-40F6-B535-D904C492D4C2}" type="pres">
      <dgm:prSet presAssocID="{337C8D33-6DAD-4594-A1D4-4013A6CFE151}" presName="ThreeNodes_2_text" presStyleLbl="node1" presStyleIdx="2" presStyleCnt="3">
        <dgm:presLayoutVars>
          <dgm:bulletEnabled val="1"/>
        </dgm:presLayoutVars>
      </dgm:prSet>
      <dgm:spPr/>
    </dgm:pt>
    <dgm:pt modelId="{C4C6418D-59CC-4226-AEF0-78F1236FAEB5}" type="pres">
      <dgm:prSet presAssocID="{337C8D33-6DAD-4594-A1D4-4013A6CFE151}" presName="ThreeNodes_3_text" presStyleLbl="node1" presStyleIdx="2" presStyleCnt="3">
        <dgm:presLayoutVars>
          <dgm:bulletEnabled val="1"/>
        </dgm:presLayoutVars>
      </dgm:prSet>
      <dgm:spPr/>
    </dgm:pt>
  </dgm:ptLst>
  <dgm:cxnLst>
    <dgm:cxn modelId="{8E773530-6C41-4199-8A4E-8FF3322C1CBE}" type="presOf" srcId="{37C396DA-7E25-4DB1-9C2D-E03AFE2D52A9}" destId="{841BCD23-C410-4D4B-9F49-6B08C5E8B4A7}" srcOrd="0" destOrd="0" presId="urn:microsoft.com/office/officeart/2005/8/layout/vProcess5"/>
    <dgm:cxn modelId="{9D280D64-053F-48CA-B894-C534F370848A}" srcId="{337C8D33-6DAD-4594-A1D4-4013A6CFE151}" destId="{47F6B0EB-6F3A-4D3F-9B5B-5DA00B0D6773}" srcOrd="1" destOrd="0" parTransId="{C285347C-208C-41A0-A644-DF8C4E41F01E}" sibTransId="{2B333210-6061-4B49-9148-2A12871BFAC8}"/>
    <dgm:cxn modelId="{D83F4E51-16CC-44C4-A7A8-BFCF52D06B02}" type="presOf" srcId="{F2342D07-2270-4337-B9B0-0E6492420CD0}" destId="{884EDFC5-B27E-41AA-A0A1-4E435B61FC9F}" srcOrd="0" destOrd="0" presId="urn:microsoft.com/office/officeart/2005/8/layout/vProcess5"/>
    <dgm:cxn modelId="{D28F3681-3DEA-413C-97F3-79EB23A02217}" type="presOf" srcId="{28C78699-7F0E-4B52-9E05-7721B7D29770}" destId="{C4C6418D-59CC-4226-AEF0-78F1236FAEB5}" srcOrd="1" destOrd="0" presId="urn:microsoft.com/office/officeart/2005/8/layout/vProcess5"/>
    <dgm:cxn modelId="{1B35BA91-1215-4BB6-AB5E-AFB16CDDCAFF}" srcId="{337C8D33-6DAD-4594-A1D4-4013A6CFE151}" destId="{28C78699-7F0E-4B52-9E05-7721B7D29770}" srcOrd="2" destOrd="0" parTransId="{E6D99B74-153F-43D3-8B21-0F67EBCB0DA3}" sibTransId="{BC1BA1A1-8B66-47B2-A3CC-0AD4A9211D50}"/>
    <dgm:cxn modelId="{9A701292-9F6F-4C61-B250-83E787F59EA7}" type="presOf" srcId="{47F6B0EB-6F3A-4D3F-9B5B-5DA00B0D6773}" destId="{D542A9AE-593C-40F6-B535-D904C492D4C2}" srcOrd="1" destOrd="0" presId="urn:microsoft.com/office/officeart/2005/8/layout/vProcess5"/>
    <dgm:cxn modelId="{AADD79A8-60D3-43D0-90EC-25727DD84312}" type="presOf" srcId="{28C78699-7F0E-4B52-9E05-7721B7D29770}" destId="{C9337246-94A5-4F12-9B4A-433EDE4E8E97}" srcOrd="0" destOrd="0" presId="urn:microsoft.com/office/officeart/2005/8/layout/vProcess5"/>
    <dgm:cxn modelId="{9B2660D7-7B34-4C71-B5B6-B031CC133CC9}" srcId="{337C8D33-6DAD-4594-A1D4-4013A6CFE151}" destId="{37C396DA-7E25-4DB1-9C2D-E03AFE2D52A9}" srcOrd="0" destOrd="0" parTransId="{45D80101-1CDF-4B37-9541-8766E7B645A9}" sibTransId="{F2342D07-2270-4337-B9B0-0E6492420CD0}"/>
    <dgm:cxn modelId="{907F60ED-5AE7-4D6A-A8F6-C8C95CE0048D}" type="presOf" srcId="{2B333210-6061-4B49-9148-2A12871BFAC8}" destId="{5BF6CDF2-B718-46FC-92F9-E04FA170E710}" srcOrd="0" destOrd="0" presId="urn:microsoft.com/office/officeart/2005/8/layout/vProcess5"/>
    <dgm:cxn modelId="{5EA0BBF5-E124-45B3-B8B4-F0E64C81363D}" type="presOf" srcId="{337C8D33-6DAD-4594-A1D4-4013A6CFE151}" destId="{E033B0CE-77CA-47BC-A082-F219785F6E8D}" srcOrd="0" destOrd="0" presId="urn:microsoft.com/office/officeart/2005/8/layout/vProcess5"/>
    <dgm:cxn modelId="{E1A743F7-6F89-4789-BDF1-48CB9D45EAFE}" type="presOf" srcId="{37C396DA-7E25-4DB1-9C2D-E03AFE2D52A9}" destId="{366C0125-DAC3-45ED-86F2-107AF1B84123}" srcOrd="1" destOrd="0" presId="urn:microsoft.com/office/officeart/2005/8/layout/vProcess5"/>
    <dgm:cxn modelId="{E20FFEFE-42B3-48CA-A61C-F303D06C3BCD}" type="presOf" srcId="{47F6B0EB-6F3A-4D3F-9B5B-5DA00B0D6773}" destId="{41051939-167F-4928-A2D1-9BDF60B07B01}" srcOrd="0" destOrd="0" presId="urn:microsoft.com/office/officeart/2005/8/layout/vProcess5"/>
    <dgm:cxn modelId="{F98AAEE3-63E9-43B6-9FCC-B162B0A71D2C}" type="presParOf" srcId="{E033B0CE-77CA-47BC-A082-F219785F6E8D}" destId="{F90CB99E-CCBC-40BA-9B73-7365309A4D23}" srcOrd="0" destOrd="0" presId="urn:microsoft.com/office/officeart/2005/8/layout/vProcess5"/>
    <dgm:cxn modelId="{E66F5490-3BCE-48D9-A0B7-C04B21368261}" type="presParOf" srcId="{E033B0CE-77CA-47BC-A082-F219785F6E8D}" destId="{841BCD23-C410-4D4B-9F49-6B08C5E8B4A7}" srcOrd="1" destOrd="0" presId="urn:microsoft.com/office/officeart/2005/8/layout/vProcess5"/>
    <dgm:cxn modelId="{73925CF2-5CDF-4034-BF0F-FAE5B9169EB1}" type="presParOf" srcId="{E033B0CE-77CA-47BC-A082-F219785F6E8D}" destId="{41051939-167F-4928-A2D1-9BDF60B07B01}" srcOrd="2" destOrd="0" presId="urn:microsoft.com/office/officeart/2005/8/layout/vProcess5"/>
    <dgm:cxn modelId="{8492788A-7973-4B6C-9E25-C1E58144F1B3}" type="presParOf" srcId="{E033B0CE-77CA-47BC-A082-F219785F6E8D}" destId="{C9337246-94A5-4F12-9B4A-433EDE4E8E97}" srcOrd="3" destOrd="0" presId="urn:microsoft.com/office/officeart/2005/8/layout/vProcess5"/>
    <dgm:cxn modelId="{58F65A37-B688-4535-A97C-CB8466C812FC}" type="presParOf" srcId="{E033B0CE-77CA-47BC-A082-F219785F6E8D}" destId="{884EDFC5-B27E-41AA-A0A1-4E435B61FC9F}" srcOrd="4" destOrd="0" presId="urn:microsoft.com/office/officeart/2005/8/layout/vProcess5"/>
    <dgm:cxn modelId="{719CD9AB-F298-4D64-AE5E-22B14B16EED3}" type="presParOf" srcId="{E033B0CE-77CA-47BC-A082-F219785F6E8D}" destId="{5BF6CDF2-B718-46FC-92F9-E04FA170E710}" srcOrd="5" destOrd="0" presId="urn:microsoft.com/office/officeart/2005/8/layout/vProcess5"/>
    <dgm:cxn modelId="{52455165-E75D-4D9E-AC6C-0235E83F64AA}" type="presParOf" srcId="{E033B0CE-77CA-47BC-A082-F219785F6E8D}" destId="{366C0125-DAC3-45ED-86F2-107AF1B84123}" srcOrd="6" destOrd="0" presId="urn:microsoft.com/office/officeart/2005/8/layout/vProcess5"/>
    <dgm:cxn modelId="{FDF7022D-E71E-41D4-9321-3DF5BBF93955}" type="presParOf" srcId="{E033B0CE-77CA-47BC-A082-F219785F6E8D}" destId="{D542A9AE-593C-40F6-B535-D904C492D4C2}" srcOrd="7" destOrd="0" presId="urn:microsoft.com/office/officeart/2005/8/layout/vProcess5"/>
    <dgm:cxn modelId="{5A8EDA74-F5B7-40E0-AF58-F292065F4ED0}" type="presParOf" srcId="{E033B0CE-77CA-47BC-A082-F219785F6E8D}" destId="{C4C6418D-59CC-4226-AEF0-78F1236FAEB5}"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3A142-C886-4238-B0E4-CE24E2D25ED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09A280-506A-4FBE-BA34-FB42F7B484EE}">
      <dgm:prSet/>
      <dgm:spPr/>
      <dgm:t>
        <a:bodyPr/>
        <a:lstStyle/>
        <a:p>
          <a:r>
            <a:rPr lang="el-GR" b="1" i="1"/>
            <a:t>Οι Αθηναίοι είναι ευσεβής.- Βωμός στον άγνωστο Θεό - Είχαν ανεκπλήρωτες θρησκευτικές αναζητήσεις </a:t>
          </a:r>
          <a:endParaRPr lang="en-US"/>
        </a:p>
      </dgm:t>
    </dgm:pt>
    <dgm:pt modelId="{AFF2F37C-FAEC-4298-BAEA-370712045A1A}" cxnId="{EFB1B526-AB2B-4C10-9B09-89D8FACC029F}" type="parTrans">
      <dgm:prSet/>
      <dgm:spPr/>
      <dgm:t>
        <a:bodyPr/>
        <a:lstStyle/>
        <a:p>
          <a:endParaRPr lang="en-US"/>
        </a:p>
      </dgm:t>
    </dgm:pt>
    <dgm:pt modelId="{6EB1F777-D6AC-4776-B2F3-B10371F68EAF}" cxnId="{EFB1B526-AB2B-4C10-9B09-89D8FACC029F}" type="sibTrans">
      <dgm:prSet/>
      <dgm:spPr/>
      <dgm:t>
        <a:bodyPr/>
        <a:lstStyle/>
        <a:p>
          <a:endParaRPr lang="en-US"/>
        </a:p>
      </dgm:t>
    </dgm:pt>
    <dgm:pt modelId="{8543DC93-E454-45C7-B1E4-ED7B44ED1322}">
      <dgm:prSet/>
      <dgm:spPr/>
      <dgm:t>
        <a:bodyPr/>
        <a:lstStyle/>
        <a:p>
          <a:r>
            <a:rPr lang="el-GR" b="1" i="1"/>
            <a:t>Ο Θεός είναι ο δημιουργός του κόσμου και όλων των ανθρώπων και ρυθμιστής της ζωής τους. Ο άνθρωπος έχει θεϊκή καταγωγή</a:t>
          </a:r>
          <a:endParaRPr lang="en-US"/>
        </a:p>
      </dgm:t>
    </dgm:pt>
    <dgm:pt modelId="{A1942DC4-128D-4898-9C80-6E52DD6FB76D}" cxnId="{EEE70C35-BCB6-48D0-BDEB-69A8CF135F65}" type="parTrans">
      <dgm:prSet/>
      <dgm:spPr/>
      <dgm:t>
        <a:bodyPr/>
        <a:lstStyle/>
        <a:p>
          <a:endParaRPr lang="en-US"/>
        </a:p>
      </dgm:t>
    </dgm:pt>
    <dgm:pt modelId="{D3185981-69B3-40B3-9938-F1C8298E5E84}" cxnId="{EEE70C35-BCB6-48D0-BDEB-69A8CF135F65}" type="sibTrans">
      <dgm:prSet/>
      <dgm:spPr/>
      <dgm:t>
        <a:bodyPr/>
        <a:lstStyle/>
        <a:p>
          <a:endParaRPr lang="en-US"/>
        </a:p>
      </dgm:t>
    </dgm:pt>
    <dgm:pt modelId="{7946539A-0155-4CA0-9FE5-ACF06A8B80B0}">
      <dgm:prSet/>
      <dgm:spPr/>
      <dgm:t>
        <a:bodyPr/>
        <a:lstStyle/>
        <a:p>
          <a:r>
            <a:rPr lang="el-GR" b="1" i="1"/>
            <a:t>Ο Θεός είναι δημιουργός. Δεν είναι ύπαρξη υλική και δεν παριστάνεται με είδωλα.</a:t>
          </a:r>
          <a:endParaRPr lang="en-US"/>
        </a:p>
      </dgm:t>
    </dgm:pt>
    <dgm:pt modelId="{A1325F6B-9008-4C94-B70C-6668C0420E20}" cxnId="{B671929F-888F-4EE0-A7FF-000BB74AD8E4}" type="parTrans">
      <dgm:prSet/>
      <dgm:spPr/>
      <dgm:t>
        <a:bodyPr/>
        <a:lstStyle/>
        <a:p>
          <a:endParaRPr lang="en-US"/>
        </a:p>
      </dgm:t>
    </dgm:pt>
    <dgm:pt modelId="{03F22AF0-3FE4-4AAB-A292-2207662576D6}" cxnId="{B671929F-888F-4EE0-A7FF-000BB74AD8E4}" type="sibTrans">
      <dgm:prSet/>
      <dgm:spPr/>
      <dgm:t>
        <a:bodyPr/>
        <a:lstStyle/>
        <a:p>
          <a:endParaRPr lang="en-US"/>
        </a:p>
      </dgm:t>
    </dgm:pt>
    <dgm:pt modelId="{C81F8215-E33B-4521-8617-49DCF0D0918E}">
      <dgm:prSet/>
      <dgm:spPr/>
      <dgm:t>
        <a:bodyPr/>
        <a:lstStyle/>
        <a:p>
          <a:r>
            <a:rPr lang="el-GR" b="1" i="1"/>
            <a:t>Ο Θεός παρεμβαίνει στην ανθρώπινη ιστορία και καλεί σε μετάνοια για να είναι έτοιμοι(οι άνθρωποι).</a:t>
          </a:r>
          <a:endParaRPr lang="en-US"/>
        </a:p>
      </dgm:t>
    </dgm:pt>
    <dgm:pt modelId="{BA1762F6-D0E5-4E0C-B970-BED38EF26997}" cxnId="{6CB21589-26F1-4ABB-9E7B-FCF0A99A75BD}" type="parTrans">
      <dgm:prSet/>
      <dgm:spPr/>
      <dgm:t>
        <a:bodyPr/>
        <a:lstStyle/>
        <a:p>
          <a:endParaRPr lang="en-US"/>
        </a:p>
      </dgm:t>
    </dgm:pt>
    <dgm:pt modelId="{9B39F4CF-2192-41FB-8C66-921770E69022}" cxnId="{6CB21589-26F1-4ABB-9E7B-FCF0A99A75BD}" type="sibTrans">
      <dgm:prSet/>
      <dgm:spPr/>
      <dgm:t>
        <a:bodyPr/>
        <a:lstStyle/>
        <a:p>
          <a:endParaRPr lang="en-US"/>
        </a:p>
      </dgm:t>
    </dgm:pt>
    <dgm:pt modelId="{4EE2ED44-BD88-4E54-804B-E40257C73F3F}">
      <dgm:prSet/>
      <dgm:spPr/>
      <dgm:t>
        <a:bodyPr/>
        <a:lstStyle/>
        <a:p>
          <a:r>
            <a:rPr lang="el-GR" b="1" i="1"/>
            <a:t>Ο Θεός νίκησε τον θάνατο με την Ανάσταση του. Εκείνος θα αναστήσει τους ανθρώπους.</a:t>
          </a:r>
          <a:endParaRPr lang="en-US"/>
        </a:p>
      </dgm:t>
    </dgm:pt>
    <dgm:pt modelId="{C5A12F04-9DEB-440F-94FB-8D1888314DB4}" cxnId="{50A52126-8C3A-4045-BC4A-7C4D63AEDB21}" type="parTrans">
      <dgm:prSet/>
      <dgm:spPr/>
      <dgm:t>
        <a:bodyPr/>
        <a:lstStyle/>
        <a:p>
          <a:endParaRPr lang="en-US"/>
        </a:p>
      </dgm:t>
    </dgm:pt>
    <dgm:pt modelId="{8607FC24-A11B-4A58-9A04-8C26E7DFAC11}" cxnId="{50A52126-8C3A-4045-BC4A-7C4D63AEDB21}" type="sibTrans">
      <dgm:prSet/>
      <dgm:spPr/>
      <dgm:t>
        <a:bodyPr/>
        <a:lstStyle/>
        <a:p>
          <a:endParaRPr lang="en-US"/>
        </a:p>
      </dgm:t>
    </dgm:pt>
    <dgm:pt modelId="{337EBED3-6EED-4ACD-8D8B-8C597E5E74DC}" type="pres">
      <dgm:prSet presAssocID="{32B3A142-C886-4238-B0E4-CE24E2D25EDD}" presName="linear" presStyleCnt="0">
        <dgm:presLayoutVars>
          <dgm:animLvl val="lvl"/>
          <dgm:resizeHandles val="exact"/>
        </dgm:presLayoutVars>
      </dgm:prSet>
      <dgm:spPr/>
    </dgm:pt>
    <dgm:pt modelId="{C26D1685-D5B3-41A0-8400-1E145AFE9354}" type="pres">
      <dgm:prSet presAssocID="{1009A280-506A-4FBE-BA34-FB42F7B484EE}" presName="parentText" presStyleLbl="node1" presStyleIdx="0" presStyleCnt="5">
        <dgm:presLayoutVars>
          <dgm:chMax val="0"/>
          <dgm:bulletEnabled val="1"/>
        </dgm:presLayoutVars>
      </dgm:prSet>
      <dgm:spPr/>
    </dgm:pt>
    <dgm:pt modelId="{4A7257FF-0D87-4561-9AAB-9D22B0E29221}" type="pres">
      <dgm:prSet presAssocID="{6EB1F777-D6AC-4776-B2F3-B10371F68EAF}" presName="spacer" presStyleCnt="0"/>
      <dgm:spPr/>
    </dgm:pt>
    <dgm:pt modelId="{35A30D51-B26A-45AD-B79E-A70B63E6EE82}" type="pres">
      <dgm:prSet presAssocID="{8543DC93-E454-45C7-B1E4-ED7B44ED1322}" presName="parentText" presStyleLbl="node1" presStyleIdx="1" presStyleCnt="5">
        <dgm:presLayoutVars>
          <dgm:chMax val="0"/>
          <dgm:bulletEnabled val="1"/>
        </dgm:presLayoutVars>
      </dgm:prSet>
      <dgm:spPr/>
    </dgm:pt>
    <dgm:pt modelId="{84EFAA68-530E-43A9-BB89-29ABC3E60FF7}" type="pres">
      <dgm:prSet presAssocID="{D3185981-69B3-40B3-9938-F1C8298E5E84}" presName="spacer" presStyleCnt="0"/>
      <dgm:spPr/>
    </dgm:pt>
    <dgm:pt modelId="{A9150CF1-2CF2-48C3-AE1B-55ADF9CC6582}" type="pres">
      <dgm:prSet presAssocID="{7946539A-0155-4CA0-9FE5-ACF06A8B80B0}" presName="parentText" presStyleLbl="node1" presStyleIdx="2" presStyleCnt="5">
        <dgm:presLayoutVars>
          <dgm:chMax val="0"/>
          <dgm:bulletEnabled val="1"/>
        </dgm:presLayoutVars>
      </dgm:prSet>
      <dgm:spPr/>
    </dgm:pt>
    <dgm:pt modelId="{A49CD443-11AD-4DC8-B1E9-5F007B6A9BA1}" type="pres">
      <dgm:prSet presAssocID="{03F22AF0-3FE4-4AAB-A292-2207662576D6}" presName="spacer" presStyleCnt="0"/>
      <dgm:spPr/>
    </dgm:pt>
    <dgm:pt modelId="{CDD854FF-814D-467A-850C-AD7A297B59A8}" type="pres">
      <dgm:prSet presAssocID="{C81F8215-E33B-4521-8617-49DCF0D0918E}" presName="parentText" presStyleLbl="node1" presStyleIdx="3" presStyleCnt="5">
        <dgm:presLayoutVars>
          <dgm:chMax val="0"/>
          <dgm:bulletEnabled val="1"/>
        </dgm:presLayoutVars>
      </dgm:prSet>
      <dgm:spPr/>
    </dgm:pt>
    <dgm:pt modelId="{C5916821-C252-4BA6-86ED-B352D9DFFD21}" type="pres">
      <dgm:prSet presAssocID="{9B39F4CF-2192-41FB-8C66-921770E69022}" presName="spacer" presStyleCnt="0"/>
      <dgm:spPr/>
    </dgm:pt>
    <dgm:pt modelId="{69D4B5D8-6A13-4A79-A890-05DAFD73D8EE}" type="pres">
      <dgm:prSet presAssocID="{4EE2ED44-BD88-4E54-804B-E40257C73F3F}" presName="parentText" presStyleLbl="node1" presStyleIdx="4" presStyleCnt="5">
        <dgm:presLayoutVars>
          <dgm:chMax val="0"/>
          <dgm:bulletEnabled val="1"/>
        </dgm:presLayoutVars>
      </dgm:prSet>
      <dgm:spPr/>
    </dgm:pt>
  </dgm:ptLst>
  <dgm:cxnLst>
    <dgm:cxn modelId="{FC5C4903-0D55-4070-863B-611DC52FC608}" type="presOf" srcId="{1009A280-506A-4FBE-BA34-FB42F7B484EE}" destId="{C26D1685-D5B3-41A0-8400-1E145AFE9354}" srcOrd="0" destOrd="0" presId="urn:microsoft.com/office/officeart/2005/8/layout/vList2"/>
    <dgm:cxn modelId="{C698C309-C4B4-4C60-BA54-2E2F93D35BFA}" type="presOf" srcId="{C81F8215-E33B-4521-8617-49DCF0D0918E}" destId="{CDD854FF-814D-467A-850C-AD7A297B59A8}" srcOrd="0" destOrd="0" presId="urn:microsoft.com/office/officeart/2005/8/layout/vList2"/>
    <dgm:cxn modelId="{F4217C12-5CF4-4535-B6EB-9ED45022CBF0}" type="presOf" srcId="{8543DC93-E454-45C7-B1E4-ED7B44ED1322}" destId="{35A30D51-B26A-45AD-B79E-A70B63E6EE82}" srcOrd="0" destOrd="0" presId="urn:microsoft.com/office/officeart/2005/8/layout/vList2"/>
    <dgm:cxn modelId="{50A52126-8C3A-4045-BC4A-7C4D63AEDB21}" srcId="{32B3A142-C886-4238-B0E4-CE24E2D25EDD}" destId="{4EE2ED44-BD88-4E54-804B-E40257C73F3F}" srcOrd="4" destOrd="0" parTransId="{C5A12F04-9DEB-440F-94FB-8D1888314DB4}" sibTransId="{8607FC24-A11B-4A58-9A04-8C26E7DFAC11}"/>
    <dgm:cxn modelId="{EFB1B526-AB2B-4C10-9B09-89D8FACC029F}" srcId="{32B3A142-C886-4238-B0E4-CE24E2D25EDD}" destId="{1009A280-506A-4FBE-BA34-FB42F7B484EE}" srcOrd="0" destOrd="0" parTransId="{AFF2F37C-FAEC-4298-BAEA-370712045A1A}" sibTransId="{6EB1F777-D6AC-4776-B2F3-B10371F68EAF}"/>
    <dgm:cxn modelId="{A4AAC22B-3533-42D7-AB23-F5E36380B2AB}" type="presOf" srcId="{4EE2ED44-BD88-4E54-804B-E40257C73F3F}" destId="{69D4B5D8-6A13-4A79-A890-05DAFD73D8EE}" srcOrd="0" destOrd="0" presId="urn:microsoft.com/office/officeart/2005/8/layout/vList2"/>
    <dgm:cxn modelId="{EEE70C35-BCB6-48D0-BDEB-69A8CF135F65}" srcId="{32B3A142-C886-4238-B0E4-CE24E2D25EDD}" destId="{8543DC93-E454-45C7-B1E4-ED7B44ED1322}" srcOrd="1" destOrd="0" parTransId="{A1942DC4-128D-4898-9C80-6E52DD6FB76D}" sibTransId="{D3185981-69B3-40B3-9938-F1C8298E5E84}"/>
    <dgm:cxn modelId="{6CB21589-26F1-4ABB-9E7B-FCF0A99A75BD}" srcId="{32B3A142-C886-4238-B0E4-CE24E2D25EDD}" destId="{C81F8215-E33B-4521-8617-49DCF0D0918E}" srcOrd="3" destOrd="0" parTransId="{BA1762F6-D0E5-4E0C-B970-BED38EF26997}" sibTransId="{9B39F4CF-2192-41FB-8C66-921770E69022}"/>
    <dgm:cxn modelId="{57E54098-270E-47C8-BE54-466553FA8148}" type="presOf" srcId="{7946539A-0155-4CA0-9FE5-ACF06A8B80B0}" destId="{A9150CF1-2CF2-48C3-AE1B-55ADF9CC6582}" srcOrd="0" destOrd="0" presId="urn:microsoft.com/office/officeart/2005/8/layout/vList2"/>
    <dgm:cxn modelId="{B671929F-888F-4EE0-A7FF-000BB74AD8E4}" srcId="{32B3A142-C886-4238-B0E4-CE24E2D25EDD}" destId="{7946539A-0155-4CA0-9FE5-ACF06A8B80B0}" srcOrd="2" destOrd="0" parTransId="{A1325F6B-9008-4C94-B70C-6668C0420E20}" sibTransId="{03F22AF0-3FE4-4AAB-A292-2207662576D6}"/>
    <dgm:cxn modelId="{7D6570F5-D1CD-4B1B-8DDF-DD512239B926}" type="presOf" srcId="{32B3A142-C886-4238-B0E4-CE24E2D25EDD}" destId="{337EBED3-6EED-4ACD-8D8B-8C597E5E74DC}" srcOrd="0" destOrd="0" presId="urn:microsoft.com/office/officeart/2005/8/layout/vList2"/>
    <dgm:cxn modelId="{F4078D6A-D26F-4830-98AA-A6EB560E8654}" type="presParOf" srcId="{337EBED3-6EED-4ACD-8D8B-8C597E5E74DC}" destId="{C26D1685-D5B3-41A0-8400-1E145AFE9354}" srcOrd="0" destOrd="0" presId="urn:microsoft.com/office/officeart/2005/8/layout/vList2"/>
    <dgm:cxn modelId="{BD494323-EF3B-443A-BC92-628CD1479338}" type="presParOf" srcId="{337EBED3-6EED-4ACD-8D8B-8C597E5E74DC}" destId="{4A7257FF-0D87-4561-9AAB-9D22B0E29221}" srcOrd="1" destOrd="0" presId="urn:microsoft.com/office/officeart/2005/8/layout/vList2"/>
    <dgm:cxn modelId="{81D385D6-8877-40C0-BA75-0EFE88463883}" type="presParOf" srcId="{337EBED3-6EED-4ACD-8D8B-8C597E5E74DC}" destId="{35A30D51-B26A-45AD-B79E-A70B63E6EE82}" srcOrd="2" destOrd="0" presId="urn:microsoft.com/office/officeart/2005/8/layout/vList2"/>
    <dgm:cxn modelId="{A3D2C983-66FD-4B8A-B518-654FC0119900}" type="presParOf" srcId="{337EBED3-6EED-4ACD-8D8B-8C597E5E74DC}" destId="{84EFAA68-530E-43A9-BB89-29ABC3E60FF7}" srcOrd="3" destOrd="0" presId="urn:microsoft.com/office/officeart/2005/8/layout/vList2"/>
    <dgm:cxn modelId="{908D44F5-3143-45B7-A644-D78520040DDB}" type="presParOf" srcId="{337EBED3-6EED-4ACD-8D8B-8C597E5E74DC}" destId="{A9150CF1-2CF2-48C3-AE1B-55ADF9CC6582}" srcOrd="4" destOrd="0" presId="urn:microsoft.com/office/officeart/2005/8/layout/vList2"/>
    <dgm:cxn modelId="{26305EFD-8BE2-4DF8-A03B-C5B3B313E7BD}" type="presParOf" srcId="{337EBED3-6EED-4ACD-8D8B-8C597E5E74DC}" destId="{A49CD443-11AD-4DC8-B1E9-5F007B6A9BA1}" srcOrd="5" destOrd="0" presId="urn:microsoft.com/office/officeart/2005/8/layout/vList2"/>
    <dgm:cxn modelId="{2C9D8CB8-5CB8-44DD-B9F8-E9C45BC12485}" type="presParOf" srcId="{337EBED3-6EED-4ACD-8D8B-8C597E5E74DC}" destId="{CDD854FF-814D-467A-850C-AD7A297B59A8}" srcOrd="6" destOrd="0" presId="urn:microsoft.com/office/officeart/2005/8/layout/vList2"/>
    <dgm:cxn modelId="{AC70C219-E15A-41AB-99DA-B8D5C7D07AAA}" type="presParOf" srcId="{337EBED3-6EED-4ACD-8D8B-8C597E5E74DC}" destId="{C5916821-C252-4BA6-86ED-B352D9DFFD21}" srcOrd="7" destOrd="0" presId="urn:microsoft.com/office/officeart/2005/8/layout/vList2"/>
    <dgm:cxn modelId="{F2EE39F5-918B-4D25-8C82-BF9B6392C5A4}" type="presParOf" srcId="{337EBED3-6EED-4ACD-8D8B-8C597E5E74DC}" destId="{69D4B5D8-6A13-4A79-A890-05DAFD73D8EE}"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858191" cy="4201478"/>
        <a:chOff x="0" y="0"/>
        <a:chExt cx="9858191" cy="4201478"/>
      </a:xfrm>
    </dsp:grpSpPr>
    <dsp:sp modelId="{841BCD23-C410-4D4B-9F49-6B08C5E8B4A7}">
      <dsp:nvSpPr>
        <dsp:cNvPr id="3" name="Rounded Rectangle 2"/>
        <dsp:cNvSpPr/>
      </dsp:nvSpPr>
      <dsp:spPr bwMode="white">
        <a:xfrm>
          <a:off x="0" y="0"/>
          <a:ext cx="8379462" cy="1260443"/>
        </a:xfrm>
        <a:prstGeom prst="roundRect">
          <a:avLst>
            <a:gd name="adj" fmla="val 10000"/>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53340"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l-GR" i="1"/>
            <a:t>Ο Απόστολος Παύλος, γνωστός στον δυτικό κόσμο και ως Άγιος Παύλος,  ήταν Απόστολος και συγγραφέας των μισών περίπου βιβλίων της Καινής Διαθήκης. Ήταν μία από τις σπουδαιότερες προσωπικότητες της πρώιμης εποχής του Χριστιανισμού, υποστηρικτής της παγκοσμιότητας της Διδασκαλίας Του Ιησού. Για τον λόγο αυτό, έλαβε το όνομα «Ἀπόστολος τῶν ἐθνῶν». </a:t>
          </a:r>
          <a:endParaRPr lang="en-US"/>
        </a:p>
      </dsp:txBody>
      <dsp:txXfrm>
        <a:off x="0" y="0"/>
        <a:ext cx="8379462" cy="1260443"/>
      </dsp:txXfrm>
    </dsp:sp>
    <dsp:sp modelId="{41051939-167F-4928-A2D1-9BDF60B07B01}">
      <dsp:nvSpPr>
        <dsp:cNvPr id="4" name="Rounded Rectangle 3"/>
        <dsp:cNvSpPr/>
      </dsp:nvSpPr>
      <dsp:spPr bwMode="white">
        <a:xfrm>
          <a:off x="739364" y="1470517"/>
          <a:ext cx="8379462" cy="1260443"/>
        </a:xfrm>
        <a:prstGeom prst="roundRect">
          <a:avLst>
            <a:gd name="adj" fmla="val 10000"/>
          </a:avLst>
        </a:prstGeom>
      </dsp:spPr>
      <dsp:style>
        <a:lnRef idx="3">
          <a:schemeClr val="lt1"/>
        </a:lnRef>
        <a:fillRef idx="1">
          <a:schemeClr val="accent2">
            <a:hueOff val="-3720000"/>
            <a:satOff val="1176"/>
            <a:lumOff val="-1175"/>
            <a:alpha val="100000"/>
          </a:schemeClr>
        </a:fillRef>
        <a:effectRef idx="1">
          <a:scrgbClr r="0" g="0" b="0"/>
        </a:effectRef>
        <a:fontRef idx="minor">
          <a:schemeClr val="lt1"/>
        </a:fontRef>
      </dsp:style>
      <dsp:txBody>
        <a:bodyPr lIns="53340"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l-GR" i="1"/>
            <a:t>Όπως ο ίδιος λέει, γεννήθηκε στην Ταρσό της Κιλικίας γύρω στο 5-15 μ.Χ, από γονείς ιουδαίους της φυλής Βενιαμίν  και απεβίωσε το 67 μ.Χ στην Ρώμη, Ιταλία. Ο πατέρας του ήταν Ρωμαίος πολίτης το οποίο μπορεί να σημαίνει ότι προερχόταν από τα ανώτερα στρώματα του πληθυσμού της Κιλικίας και ίσως ήταν φαρισαίος ως προς τις θρησκευτικές προτιμήσεις. </a:t>
          </a:r>
          <a:endParaRPr lang="en-US"/>
        </a:p>
      </dsp:txBody>
      <dsp:txXfrm>
        <a:off x="739364" y="1470517"/>
        <a:ext cx="8379462" cy="1260443"/>
      </dsp:txXfrm>
    </dsp:sp>
    <dsp:sp modelId="{C9337246-94A5-4F12-9B4A-433EDE4E8E97}">
      <dsp:nvSpPr>
        <dsp:cNvPr id="5" name="Rounded Rectangle 4"/>
        <dsp:cNvSpPr/>
      </dsp:nvSpPr>
      <dsp:spPr bwMode="white">
        <a:xfrm>
          <a:off x="1478729" y="2941035"/>
          <a:ext cx="8379462" cy="1260443"/>
        </a:xfrm>
        <a:prstGeom prst="roundRect">
          <a:avLst>
            <a:gd name="adj" fmla="val 10000"/>
          </a:avLst>
        </a:prstGeom>
      </dsp:spPr>
      <dsp:style>
        <a:lnRef idx="3">
          <a:schemeClr val="lt1"/>
        </a:lnRef>
        <a:fillRef idx="1">
          <a:schemeClr val="accent2">
            <a:hueOff val="-7440000"/>
            <a:satOff val="2353"/>
            <a:lumOff val="-2352"/>
            <a:alpha val="100000"/>
          </a:schemeClr>
        </a:fillRef>
        <a:effectRef idx="1">
          <a:scrgbClr r="0" g="0" b="0"/>
        </a:effectRef>
        <a:fontRef idx="minor">
          <a:schemeClr val="lt1"/>
        </a:fontRef>
      </dsp:style>
      <dsp:txBody>
        <a:bodyPr lIns="53340"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l-GR"/>
            <a:t>Η εκπαίδευση και η ανατροφή του υπήρξε αυστηρά ραββινική και εβραϊκή. Η κοινή Εβραϊκή ήταν η γλώσσα που μιλούσαν στο σπίτι του και γι' αυτό μετέπειτα στην Ιερουσαλήμ μιλά </a:t>
          </a:r>
          <a:r>
            <a:rPr lang="el-GR" i="1"/>
            <a:t>«τῇ Ἑβραΐδ   διαλέκτῳ»</a:t>
          </a:r>
          <a:r>
            <a:rPr lang="el-GR"/>
            <a:t>. </a:t>
          </a:r>
          <a:endParaRPr lang="en-US"/>
        </a:p>
      </dsp:txBody>
      <dsp:txXfrm>
        <a:off x="1478729" y="2941035"/>
        <a:ext cx="8379462" cy="1260443"/>
      </dsp:txXfrm>
    </dsp:sp>
    <dsp:sp modelId="{884EDFC5-B27E-41AA-A0A1-4E435B61FC9F}">
      <dsp:nvSpPr>
        <dsp:cNvPr id="6" name="Down Arrow 5"/>
        <dsp:cNvSpPr/>
      </dsp:nvSpPr>
      <dsp:spPr bwMode="white">
        <a:xfrm>
          <a:off x="7560174" y="955836"/>
          <a:ext cx="819288" cy="819288"/>
        </a:xfrm>
        <a:prstGeom prst="downArrow">
          <a:avLst>
            <a:gd name="adj1" fmla="val 55000"/>
            <a:gd name="adj2" fmla="val 45000"/>
          </a:avLst>
        </a:prstGeom>
      </dsp:spPr>
      <dsp:style>
        <a:lnRef idx="2">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lIns="43180" tIns="43180" rIns="43180" bIns="4318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a:solidFill>
              <a:schemeClr val="dk1"/>
            </a:solidFill>
          </a:endParaRPr>
        </a:p>
      </dsp:txBody>
      <dsp:txXfrm>
        <a:off x="7560174" y="955836"/>
        <a:ext cx="819288" cy="819288"/>
      </dsp:txXfrm>
    </dsp:sp>
    <dsp:sp modelId="{5BF6CDF2-B718-46FC-92F9-E04FA170E710}">
      <dsp:nvSpPr>
        <dsp:cNvPr id="7" name="Down Arrow 6"/>
        <dsp:cNvSpPr/>
      </dsp:nvSpPr>
      <dsp:spPr bwMode="white">
        <a:xfrm>
          <a:off x="8299538" y="2417951"/>
          <a:ext cx="819288" cy="819288"/>
        </a:xfrm>
        <a:prstGeom prst="downArrow">
          <a:avLst>
            <a:gd name="adj1" fmla="val 55000"/>
            <a:gd name="adj2" fmla="val 45000"/>
          </a:avLst>
        </a:prstGeom>
      </dsp:spPr>
      <dsp:style>
        <a:lnRef idx="2">
          <a:schemeClr val="accent2">
            <a:tint val="40000"/>
            <a:alpha val="90000"/>
            <a:hueOff val="-7140000"/>
            <a:satOff val="2745"/>
            <a:lumOff val="-391"/>
            <a:alpha val="90196"/>
          </a:schemeClr>
        </a:lnRef>
        <a:fillRef idx="1">
          <a:schemeClr val="accent2">
            <a:tint val="40000"/>
            <a:alpha val="90000"/>
            <a:hueOff val="-7140000"/>
            <a:satOff val="2745"/>
            <a:lumOff val="-391"/>
            <a:alpha val="90196"/>
          </a:schemeClr>
        </a:fillRef>
        <a:effectRef idx="0">
          <a:scrgbClr r="0" g="0" b="0"/>
        </a:effectRef>
        <a:fontRef idx="minor"/>
      </dsp:style>
      <dsp:txBody>
        <a:bodyPr lIns="43180" tIns="43180" rIns="43180" bIns="4318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a:solidFill>
              <a:schemeClr val="dk1"/>
            </a:solidFill>
          </a:endParaRPr>
        </a:p>
      </dsp:txBody>
      <dsp:txXfrm>
        <a:off x="8299538" y="2417951"/>
        <a:ext cx="819288" cy="819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990136" cy="5262054"/>
        <a:chOff x="0" y="0"/>
        <a:chExt cx="5990136" cy="5262054"/>
      </a:xfrm>
    </dsp:grpSpPr>
    <dsp:sp modelId="{C26D1685-D5B3-41A0-8400-1E145AFE9354}">
      <dsp:nvSpPr>
        <dsp:cNvPr id="3" name="Rounded Rectangle 2"/>
        <dsp:cNvSpPr/>
      </dsp:nvSpPr>
      <dsp:spPr bwMode="white">
        <a:xfrm>
          <a:off x="0" y="21682"/>
          <a:ext cx="5990136" cy="1004570"/>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l-GR" b="1" i="1"/>
            <a:t>Οι Αθηναίοι είναι ευσεβής.- Βωμός στον άγνωστο Θεό - Είχαν ανεκπλήρωτες θρησκευτικές αναζητήσεις </a:t>
          </a:r>
          <a:endParaRPr lang="en-US"/>
        </a:p>
      </dsp:txBody>
      <dsp:txXfrm>
        <a:off x="0" y="21682"/>
        <a:ext cx="5990136" cy="1004570"/>
      </dsp:txXfrm>
    </dsp:sp>
    <dsp:sp modelId="{35A30D51-B26A-45AD-B79E-A70B63E6EE82}">
      <dsp:nvSpPr>
        <dsp:cNvPr id="4" name="Rounded Rectangle 3"/>
        <dsp:cNvSpPr/>
      </dsp:nvSpPr>
      <dsp:spPr bwMode="white">
        <a:xfrm>
          <a:off x="0" y="1075212"/>
          <a:ext cx="5990136" cy="1004570"/>
        </a:xfrm>
        <a:prstGeom prst="roundRect">
          <a:avLst/>
        </a:prstGeom>
      </dsp:spPr>
      <dsp:style>
        <a:lnRef idx="2">
          <a:schemeClr val="lt1"/>
        </a:lnRef>
        <a:fillRef idx="1">
          <a:schemeClr val="accent2">
            <a:hueOff val="-1860000"/>
            <a:satOff val="588"/>
            <a:lumOff val="-587"/>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l-GR" b="1" i="1"/>
            <a:t>Ο Θεός είναι ο δημιουργός του κόσμου και όλων των ανθρώπων και ρυθμιστής της ζωής τους. Ο άνθρωπος έχει θεϊκή καταγωγή</a:t>
          </a:r>
          <a:endParaRPr lang="en-US"/>
        </a:p>
      </dsp:txBody>
      <dsp:txXfrm>
        <a:off x="0" y="1075212"/>
        <a:ext cx="5990136" cy="1004570"/>
      </dsp:txXfrm>
    </dsp:sp>
    <dsp:sp modelId="{A9150CF1-2CF2-48C3-AE1B-55ADF9CC6582}">
      <dsp:nvSpPr>
        <dsp:cNvPr id="5" name="Rounded Rectangle 4"/>
        <dsp:cNvSpPr/>
      </dsp:nvSpPr>
      <dsp:spPr bwMode="white">
        <a:xfrm>
          <a:off x="0" y="2128742"/>
          <a:ext cx="5990136" cy="1004570"/>
        </a:xfrm>
        <a:prstGeom prst="roundRect">
          <a:avLst/>
        </a:prstGeom>
      </dsp:spPr>
      <dsp:style>
        <a:lnRef idx="2">
          <a:schemeClr val="lt1"/>
        </a:lnRef>
        <a:fillRef idx="1">
          <a:schemeClr val="accent2">
            <a:hueOff val="-3720000"/>
            <a:satOff val="1176"/>
            <a:lumOff val="-1175"/>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l-GR" b="1" i="1"/>
            <a:t>Ο Θεός είναι δημιουργός. Δεν είναι ύπαρξη υλική και δεν παριστάνεται με είδωλα.</a:t>
          </a:r>
          <a:endParaRPr lang="en-US"/>
        </a:p>
      </dsp:txBody>
      <dsp:txXfrm>
        <a:off x="0" y="2128742"/>
        <a:ext cx="5990136" cy="1004570"/>
      </dsp:txXfrm>
    </dsp:sp>
    <dsp:sp modelId="{CDD854FF-814D-467A-850C-AD7A297B59A8}">
      <dsp:nvSpPr>
        <dsp:cNvPr id="6" name="Rounded Rectangle 5"/>
        <dsp:cNvSpPr/>
      </dsp:nvSpPr>
      <dsp:spPr bwMode="white">
        <a:xfrm>
          <a:off x="0" y="3182272"/>
          <a:ext cx="5990136" cy="1004570"/>
        </a:xfrm>
        <a:prstGeom prst="roundRect">
          <a:avLst/>
        </a:prstGeom>
      </dsp:spPr>
      <dsp:style>
        <a:lnRef idx="2">
          <a:schemeClr val="lt1"/>
        </a:lnRef>
        <a:fillRef idx="1">
          <a:schemeClr val="accent2">
            <a:hueOff val="-5580000"/>
            <a:satOff val="1765"/>
            <a:lumOff val="-1764"/>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l-GR" b="1" i="1"/>
            <a:t>Ο Θεός παρεμβαίνει στην ανθρώπινη ιστορία και καλεί σε μετάνοια για να είναι έτοιμοι(οι άνθρωποι).</a:t>
          </a:r>
          <a:endParaRPr lang="en-US"/>
        </a:p>
      </dsp:txBody>
      <dsp:txXfrm>
        <a:off x="0" y="3182272"/>
        <a:ext cx="5990136" cy="1004570"/>
      </dsp:txXfrm>
    </dsp:sp>
    <dsp:sp modelId="{69D4B5D8-6A13-4A79-A890-05DAFD73D8EE}">
      <dsp:nvSpPr>
        <dsp:cNvPr id="7" name="Rounded Rectangle 6"/>
        <dsp:cNvSpPr/>
      </dsp:nvSpPr>
      <dsp:spPr bwMode="white">
        <a:xfrm>
          <a:off x="0" y="4235802"/>
          <a:ext cx="5990136" cy="1004570"/>
        </a:xfrm>
        <a:prstGeom prst="roundRect">
          <a:avLst/>
        </a:prstGeom>
      </dsp:spPr>
      <dsp:style>
        <a:lnRef idx="2">
          <a:schemeClr val="lt1"/>
        </a:lnRef>
        <a:fillRef idx="1">
          <a:schemeClr val="accent2">
            <a:hueOff val="-7440000"/>
            <a:satOff val="2353"/>
            <a:lumOff val="-2352"/>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l-GR" b="1" i="1"/>
            <a:t>Ο Θεός νίκησε τον θάνατο με την Ανάσταση του. Εκείνος θα αναστήσει τους ανθρώπους.</a:t>
          </a:r>
          <a:endParaRPr lang="en-US"/>
        </a:p>
      </dsp:txBody>
      <dsp:txXfrm>
        <a:off x="0" y="4235802"/>
        <a:ext cx="5990136" cy="10045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908A7C6C-0F39-4D70-8E8D-FE5B9C95FA7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endParaRPr lang="en-US" dirty="0"/>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6F53789A-C914-4DB1-8815-80B5EC7335C5}"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5E6440AA-91A0-436F-8FDB-C0F939DCAE21}"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anose="020B0604020202020204"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5pPr>
      <a:lvl6pPr marL="1600200"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6pPr>
      <a:lvl7pPr marL="1899920"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7pPr>
      <a:lvl8pPr marL="2200275"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8pPr>
      <a:lvl9pPr marL="2499995"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kantam.gr" TargetMode="External"/><Relationship Id="rId3" Type="http://schemas.openxmlformats.org/officeDocument/2006/relationships/hyperlink" Target="https://www.sansimera.gr/biographies/856" TargetMode="External"/><Relationship Id="rId2" Type="http://schemas.openxmlformats.org/officeDocument/2006/relationships/hyperlink" Target="http://photodentro.edu.gr/aggregator/lo/photodentro-lor-8521-1136" TargetMode="External"/><Relationship Id="rId1" Type="http://schemas.openxmlformats.org/officeDocument/2006/relationships/hyperlink" Target="https://el.wikipedia.org/wiki/%CE%91%CF%80%CF%8C%CF%83%CF%84%CE%BF%CE%BB%CE%BF%CF%82_%CE%A0%CE%B1%CF%8D%CE%BB%CE%BF%CF%82" TargetMode="Externa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795373" y="4260851"/>
            <a:ext cx="4214749" cy="1020467"/>
          </a:xfrm>
        </p:spPr>
        <p:txBody>
          <a:bodyPr anchor="t">
            <a:normAutofit fontScale="25000" lnSpcReduction="20000"/>
          </a:bodyPr>
          <a:lstStyle/>
          <a:p>
            <a:pPr algn="l"/>
            <a:r>
              <a:rPr lang="el-GR" sz="8000" dirty="0"/>
              <a:t>Εργασία πρώτου τετραμήνου</a:t>
            </a:r>
            <a:endParaRPr lang="el-GR" sz="8000" dirty="0"/>
          </a:p>
          <a:p>
            <a:pPr algn="l"/>
            <a:r>
              <a:rPr lang="el-GR" sz="8000" dirty="0"/>
              <a:t>Θέμα: Απόστολος Παύλος</a:t>
            </a:r>
            <a:endParaRPr lang="el-GR" sz="8000" dirty="0"/>
          </a:p>
          <a:p>
            <a:pPr algn="l"/>
            <a:r>
              <a:rPr lang="el-GR" sz="8000" dirty="0"/>
              <a:t>Μαθητής: Βασίλης Σαριτζόγλου </a:t>
            </a:r>
            <a:endParaRPr lang="el-GR" sz="8000" dirty="0"/>
          </a:p>
          <a:p>
            <a:pPr algn="l"/>
            <a:r>
              <a:rPr lang="el-GR" sz="8000" dirty="0"/>
              <a:t>Τμήμα: Β΄1</a:t>
            </a:r>
            <a:endParaRPr lang="el-GR" sz="8000" dirty="0"/>
          </a:p>
          <a:p>
            <a:pPr algn="l"/>
            <a:endParaRPr lang="el-GR" sz="825" dirty="0"/>
          </a:p>
          <a:p>
            <a:pPr algn="l"/>
            <a:endParaRPr lang="el-GR" sz="825" dirty="0"/>
          </a:p>
        </p:txBody>
      </p:sp>
      <p:pic>
        <p:nvPicPr>
          <p:cNvPr id="5" name="Εικόνα 4" descr="Εικόνα που περιέχει κείμενο, βιβλίο, γκράφιτι&#10;&#10;Περιγραφή που δημιουργήθηκε αυτόματα"/>
          <p:cNvPicPr>
            <a:picLocks noChangeAspect="1"/>
          </p:cNvPicPr>
          <p:nvPr/>
        </p:nvPicPr>
        <p:blipFill rotWithShape="1">
          <a:blip r:embed="rId1">
            <a:extLst>
              <a:ext uri="{28A0092B-C50C-407E-A947-70E740481C1C}">
                <a14:useLocalDpi xmlns:a14="http://schemas.microsoft.com/office/drawing/2010/main" val="0"/>
              </a:ext>
            </a:extLst>
          </a:blip>
          <a:srcRect l="2837" r="21834" b="-2"/>
          <a:stretch>
            <a:fillRect/>
          </a:stretch>
        </p:blipFill>
        <p:spPr>
          <a:xfrm>
            <a:off x="1524002" y="857258"/>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80512" y="365760"/>
            <a:ext cx="7874000" cy="1325562"/>
          </a:xfrm>
        </p:spPr>
        <p:txBody>
          <a:bodyPr vert="horz" lIns="91440" tIns="45720" rIns="91440" bIns="45720" rtlCol="0" anchor="ctr">
            <a:normAutofit/>
          </a:bodyPr>
          <a:lstStyle/>
          <a:p>
            <a:r>
              <a:rPr lang="el-GR" sz="2000" b="1" dirty="0"/>
              <a:t>Απαντήσεις στις ερωτήσεις του φυλλαδίου για το κήρυγμα του αποστόλου Παύλου στον Άρειο Πάγο</a:t>
            </a:r>
            <a:endParaRPr lang="el-GR" sz="6600" b="1"/>
          </a:p>
        </p:txBody>
      </p:sp>
      <p:sp>
        <p:nvSpPr>
          <p:cNvPr id="3" name="Θέση περιεχομένου 2"/>
          <p:cNvSpPr>
            <a:spLocks noGrp="1"/>
          </p:cNvSpPr>
          <p:nvPr>
            <p:ph idx="1"/>
          </p:nvPr>
        </p:nvSpPr>
        <p:spPr>
          <a:xfrm>
            <a:off x="42672" y="1391920"/>
            <a:ext cx="11257280" cy="5468937"/>
          </a:xfrm>
        </p:spPr>
        <p:txBody>
          <a:bodyPr vert="horz" lIns="91440" tIns="45720" rIns="91440" bIns="45720" rtlCol="0" anchor="t">
            <a:normAutofit/>
          </a:bodyPr>
          <a:lstStyle/>
          <a:p>
            <a:pPr marL="0" indent="0">
              <a:buNone/>
            </a:pPr>
            <a:r>
              <a:rPr lang="el-GR" sz="1400" dirty="0"/>
              <a:t>1.  Για ποιους λόγους προσκάλεσαν οι Αθηναίοι τον Παύλο να τους μιλήσει;</a:t>
            </a:r>
            <a:endParaRPr lang="el-GR" sz="1400" dirty="0"/>
          </a:p>
          <a:p>
            <a:pPr marL="0" indent="0">
              <a:buNone/>
            </a:pPr>
            <a:r>
              <a:rPr lang="el-GR" sz="1400" dirty="0"/>
              <a:t>Απάντηση : Επειδή ήταν περίεργοι να μάθουν για την νέα θρησκεία για την οποία μιλούσε </a:t>
            </a:r>
            <a:endParaRPr lang="el-GR" sz="1400" dirty="0"/>
          </a:p>
          <a:p>
            <a:pPr marL="0" indent="0">
              <a:buNone/>
            </a:pPr>
            <a:r>
              <a:rPr lang="el-GR" sz="1400" dirty="0"/>
              <a:t>2. Τί θα γινόταν αν οι Αθηναίοι δεν προσκαλούσαν τον Παύλο στον Άρειο Πάγο ή αν εκείνος αρνούνταν;</a:t>
            </a:r>
            <a:endParaRPr lang="el-GR" sz="1400" dirty="0"/>
          </a:p>
          <a:p>
            <a:pPr marL="0" indent="0">
              <a:buNone/>
            </a:pPr>
            <a:r>
              <a:rPr lang="el-GR" sz="1400" dirty="0"/>
              <a:t>Απάντηση : Ο Χριστιανισμός θα είχε φτάσει Ελλάδα πολύ αργότερα απ' ότι έφτασε. </a:t>
            </a:r>
            <a:endParaRPr lang="el-GR" sz="1400" dirty="0"/>
          </a:p>
          <a:p>
            <a:pPr marL="0" indent="0">
              <a:buNone/>
            </a:pPr>
            <a:r>
              <a:rPr lang="el-GR" sz="1400" dirty="0"/>
              <a:t>3.  </a:t>
            </a:r>
            <a:r>
              <a:rPr lang="el-GR" sz="1400" dirty="0">
                <a:ea typeface="+mn-lt"/>
                <a:cs typeface="+mn-lt"/>
              </a:rPr>
              <a:t>Ποια θα ήταν η διαφορά στο κήρυγμα του Παύλου, εάν δε γνώριζε την παράδοση και τον πολιτισμό των Αθηναίων; </a:t>
            </a:r>
            <a:endParaRPr lang="el-GR" sz="1400" dirty="0">
              <a:ea typeface="+mn-lt"/>
              <a:cs typeface="+mn-lt"/>
            </a:endParaRPr>
          </a:p>
          <a:p>
            <a:pPr marL="0" indent="0">
              <a:buNone/>
            </a:pPr>
            <a:r>
              <a:rPr lang="el-GR" sz="1400" dirty="0">
                <a:ea typeface="+mn-lt"/>
                <a:cs typeface="+mn-lt"/>
              </a:rPr>
              <a:t>Απάντηση : Θα έπρεπε να χρησιμοποιήσει άλλα επιχειρήματα για να τους πείσει</a:t>
            </a:r>
            <a:endParaRPr lang="el-GR" sz="1400" dirty="0">
              <a:ea typeface="+mn-lt"/>
              <a:cs typeface="+mn-lt"/>
            </a:endParaRPr>
          </a:p>
          <a:p>
            <a:pPr marL="0" indent="0">
              <a:buNone/>
            </a:pPr>
            <a:r>
              <a:rPr lang="el-GR" sz="1400" dirty="0">
                <a:ea typeface="+mn-lt"/>
                <a:cs typeface="+mn-lt"/>
              </a:rPr>
              <a:t>4.  Για ποιο λόγο αναφέρθηκε ο Παύλος στον βωμό προς τον άγνωστο θεό;</a:t>
            </a:r>
            <a:endParaRPr lang="el-GR" sz="1400" dirty="0">
              <a:ea typeface="+mn-lt"/>
              <a:cs typeface="+mn-lt"/>
            </a:endParaRPr>
          </a:p>
          <a:p>
            <a:pPr marL="0" indent="0">
              <a:buNone/>
            </a:pPr>
            <a:r>
              <a:rPr lang="el-GR" sz="1400" dirty="0">
                <a:ea typeface="+mn-lt"/>
                <a:cs typeface="+mn-lt"/>
              </a:rPr>
              <a:t>Απάντηση : Για να τους γνωρίσει τον Θεό και τον Χριστιανισμό </a:t>
            </a:r>
            <a:endParaRPr lang="el-GR" sz="1400" dirty="0">
              <a:ea typeface="+mn-lt"/>
              <a:cs typeface="+mn-lt"/>
            </a:endParaRPr>
          </a:p>
          <a:p>
            <a:pPr marL="0" indent="0">
              <a:buNone/>
            </a:pPr>
            <a:r>
              <a:rPr lang="el-GR" sz="1400" dirty="0">
                <a:ea typeface="+mn-lt"/>
                <a:cs typeface="+mn-lt"/>
              </a:rPr>
              <a:t>5. Αν υποθέσουμε ότι δεν υπήρχε η αρχαία αγορά και ο Άρειος Πάγος, τί θα άλλαζε στην ιστορία;</a:t>
            </a:r>
            <a:endParaRPr lang="el-GR" sz="1400" dirty="0">
              <a:ea typeface="+mn-lt"/>
              <a:cs typeface="+mn-lt"/>
            </a:endParaRPr>
          </a:p>
          <a:p>
            <a:pPr marL="0" indent="0">
              <a:buNone/>
            </a:pPr>
            <a:r>
              <a:rPr lang="el-GR" sz="1400" dirty="0">
                <a:ea typeface="+mn-lt"/>
                <a:cs typeface="+mn-lt"/>
              </a:rPr>
              <a:t>Απάντηση : Αν υποθέσουμε ότι δεν υπήρχε ο Άρειος Πάγος και η αρχαία αγορά, ο Παύλος θα είχε βρει κάποιο άλλο μέρος για να τους μιλήσει</a:t>
            </a:r>
            <a:endParaRPr lang="el-GR" sz="1400" dirty="0">
              <a:ea typeface="+mn-lt"/>
              <a:cs typeface="+mn-lt"/>
            </a:endParaRPr>
          </a:p>
          <a:p>
            <a:pPr marL="0" indent="0">
              <a:buNone/>
            </a:pPr>
            <a:r>
              <a:rPr lang="el-GR" sz="1400" dirty="0"/>
              <a:t>6. Τί θα άλλαζε αν ο Παύλος δε συζητούσε με εκείνους που έβλεπε στην αγορά και δεν έβλεπε, δεν περπατούσε και δεν παρατηρούσε με προσοχή τους Ιερούς τόπου των Αθηναίων;</a:t>
            </a:r>
            <a:endParaRPr lang="el-GR" sz="1400" dirty="0"/>
          </a:p>
          <a:p>
            <a:pPr>
              <a:buNone/>
            </a:pPr>
            <a:r>
              <a:rPr lang="el-GR" sz="1400" dirty="0">
                <a:ea typeface="+mn-lt"/>
                <a:cs typeface="+mn-lt"/>
              </a:rPr>
              <a:t>Απάντηση : Τότε, ο Παύλος θα έπρεπε να βρει έναν άλλο τρόπο για να γνωρίσει τους Αθηναίους και να τους διαδώσει τον Χριστιανισμό </a:t>
            </a:r>
            <a:endParaRPr lang="el-GR" sz="1400" dirty="0">
              <a:ea typeface="+mn-lt"/>
              <a:cs typeface="+mn-lt"/>
            </a:endParaRPr>
          </a:p>
          <a:p>
            <a:pPr marL="0" indent="0">
              <a:buNone/>
            </a:pPr>
            <a:endParaRPr lang="el-GR" sz="2000"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Θέση περιεχομένου 3"/>
          <p:cNvPicPr>
            <a:picLocks noChangeAspect="1"/>
          </p:cNvPicPr>
          <p:nvPr/>
        </p:nvPicPr>
        <p:blipFill rotWithShape="1">
          <a:blip r:embed="rId1">
            <a:extLst>
              <a:ext uri="{28A0092B-C50C-407E-A947-70E740481C1C}">
                <a14:useLocalDpi xmlns:a14="http://schemas.microsoft.com/office/drawing/2010/main" val="0"/>
              </a:ext>
            </a:extLst>
          </a:blip>
          <a:srcRect t="13098" r="2" b="4762"/>
          <a:stretch>
            <a:fillRect/>
          </a:stretch>
        </p:blipFill>
        <p:spPr>
          <a:xfrm>
            <a:off x="3048601" y="323233"/>
            <a:ext cx="5866800" cy="66014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Βιβλιογραφία</a:t>
            </a:r>
            <a:endParaRPr lang="el-GR" b="1" dirty="0"/>
          </a:p>
        </p:txBody>
      </p:sp>
      <p:sp>
        <p:nvSpPr>
          <p:cNvPr id="3" name="Θέση περιεχομένου 2"/>
          <p:cNvSpPr>
            <a:spLocks noGrp="1"/>
          </p:cNvSpPr>
          <p:nvPr>
            <p:ph idx="1"/>
          </p:nvPr>
        </p:nvSpPr>
        <p:spPr>
          <a:xfrm>
            <a:off x="569167" y="1828800"/>
            <a:ext cx="10123715" cy="4351337"/>
          </a:xfrm>
        </p:spPr>
        <p:txBody>
          <a:bodyPr vert="horz" lIns="91440" tIns="45720" rIns="91440" bIns="45720" rtlCol="0" anchor="t">
            <a:normAutofit/>
          </a:bodyPr>
          <a:lstStyle/>
          <a:p>
            <a:pPr marL="0" indent="0">
              <a:buNone/>
            </a:pPr>
            <a:r>
              <a:rPr lang="en-US" sz="2000" dirty="0">
                <a:solidFill>
                  <a:srgbClr val="0070C0"/>
                </a:solidFill>
                <a:hlinkClick r:id="rId1"/>
              </a:rPr>
              <a:t>https://el.wikipedia.org/wiki/%CE%91%CF%80%CF%8C%CF%83%CF%84%CE%BF%CE%BB%CE%BF%CF%82_%CE%A0%CE%B1%CF%8D%CE%BB%CE%BF%CF%82</a:t>
            </a:r>
            <a:endParaRPr lang="el-GR" sz="2000" dirty="0">
              <a:solidFill>
                <a:srgbClr val="0070C0"/>
              </a:solidFill>
            </a:endParaRPr>
          </a:p>
          <a:p>
            <a:pPr marL="0" indent="0">
              <a:buNone/>
            </a:pPr>
            <a:r>
              <a:rPr lang="en-US" sz="2000" dirty="0">
                <a:solidFill>
                  <a:srgbClr val="0070C0"/>
                </a:solidFill>
                <a:hlinkClick r:id="rId2"/>
              </a:rPr>
              <a:t>http://photodentro.edu.gr/aggregator/lo/photodentro-lor-8521-1136</a:t>
            </a:r>
            <a:endParaRPr lang="el-GR" sz="2000" dirty="0">
              <a:solidFill>
                <a:srgbClr val="0070C0"/>
              </a:solidFill>
            </a:endParaRPr>
          </a:p>
          <a:p>
            <a:pPr marL="0" indent="0">
              <a:buNone/>
            </a:pPr>
            <a:r>
              <a:rPr lang="en-US" sz="2000" dirty="0">
                <a:solidFill>
                  <a:srgbClr val="0070C0"/>
                </a:solidFill>
                <a:hlinkClick r:id="rId3"/>
              </a:rPr>
              <a:t>https://www.sansimera.gr/biographies/856</a:t>
            </a:r>
            <a:endParaRPr lang="en-US" sz="2000" dirty="0">
              <a:solidFill>
                <a:srgbClr val="0070C0"/>
              </a:solidFill>
            </a:endParaRPr>
          </a:p>
          <a:p>
            <a:pPr marL="0" indent="0">
              <a:buNone/>
            </a:pPr>
            <a:r>
              <a:rPr lang="en-US" sz="2000" dirty="0">
                <a:solidFill>
                  <a:srgbClr val="0070C0"/>
                </a:solidFill>
                <a:ea typeface="+mn-lt"/>
                <a:cs typeface="+mn-lt"/>
                <a:hlinkClick r:id="rId4"/>
              </a:rPr>
              <a:t>https://kantam.gr</a:t>
            </a:r>
            <a:r>
              <a:rPr lang="en-US" sz="2000" dirty="0">
                <a:solidFill>
                  <a:srgbClr val="0070C0"/>
                </a:solidFill>
                <a:ea typeface="+mn-lt"/>
                <a:cs typeface="+mn-lt"/>
              </a:rPr>
              <a:t> </a:t>
            </a:r>
            <a:endParaRPr lang="en-US" sz="2000" dirty="0">
              <a:solidFill>
                <a:srgbClr val="0070C0"/>
              </a:solidFill>
              <a:ea typeface="+mn-lt"/>
              <a:cs typeface="+mn-lt"/>
            </a:endParaRPr>
          </a:p>
          <a:p>
            <a:pPr marL="0" indent="0">
              <a:buNone/>
            </a:pPr>
            <a:endParaRPr lang="en-US" sz="1200"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261872" y="365760"/>
            <a:ext cx="9692640" cy="1325562"/>
          </a:xfrm>
        </p:spPr>
        <p:txBody>
          <a:bodyPr>
            <a:normAutofit/>
          </a:bodyPr>
          <a:lstStyle/>
          <a:p>
            <a:r>
              <a:rPr lang="el-GR" b="1"/>
              <a:t>       Βιογραφικά Αποστόλου Παύλου</a:t>
            </a:r>
            <a:endParaRPr lang="el-GR" b="1"/>
          </a:p>
        </p:txBody>
      </p:sp>
      <p:sp>
        <p:nvSpPr>
          <p:cNvPr id="27" name="Rectangle 26"/>
          <p:cNvSpPr>
            <a:spLocks noGrp="1" noRot="1" noChangeAspect="1" noMove="1" noResize="1" noEditPoints="1" noAdjustHandles="1" noChangeArrowheads="1" noChangeShapeType="1" noTextEdit="1"/>
          </p:cNvSpPr>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p:cNvSpPr>
            <a:spLocks noGrp="1" noRot="1" noChangeAspect="1" noMove="1" noResize="1" noEditPoints="1" noAdjustHandles="1" noChangeArrowheads="1" noChangeShapeType="1" noTextEdit="1"/>
          </p:cNvSpPr>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p:cNvSpPr txBox="1"/>
          <p:nvPr/>
        </p:nvSpPr>
        <p:spPr>
          <a:xfrm>
            <a:off x="1260592" y="2502369"/>
            <a:ext cx="8617185" cy="3095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l-GR"/>
          </a:p>
        </p:txBody>
      </p:sp>
      <p:graphicFrame>
        <p:nvGraphicFramePr>
          <p:cNvPr id="21" name="Θέση περιεχομένου 2"/>
          <p:cNvGraphicFramePr>
            <a:graphicFrameLocks noGrp="1"/>
          </p:cNvGraphicFramePr>
          <p:nvPr>
            <p:ph idx="1"/>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p:cNvSpPr>
            <a:spLocks noGrp="1" noRot="1" noChangeAspect="1" noMove="1" noResize="1" noEditPoints="1" noAdjustHandles="1" noChangeArrowheads="1" noChangeShapeType="1" noTextEdit="1"/>
          </p:cNvSpPr>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4374858" y="3386"/>
            <a:ext cx="6914592" cy="6851227"/>
          </a:xfrm>
        </p:spPr>
        <p:txBody>
          <a:bodyPr vert="horz" lIns="91440" tIns="45720" rIns="91440" bIns="45720" rtlCol="0" anchor="t">
            <a:normAutofit/>
          </a:bodyPr>
          <a:lstStyle/>
          <a:p>
            <a:pPr>
              <a:buNone/>
            </a:pPr>
            <a:r>
              <a:rPr lang="el-GR" sz="1100" dirty="0">
                <a:ea typeface="+mn-lt"/>
                <a:cs typeface="+mn-lt"/>
              </a:rPr>
              <a:t>   </a:t>
            </a:r>
            <a:endParaRPr lang="el-GR" sz="1100" dirty="0">
              <a:ea typeface="+mn-lt"/>
              <a:cs typeface="+mn-lt"/>
            </a:endParaRPr>
          </a:p>
          <a:p>
            <a:pPr>
              <a:buNone/>
            </a:pPr>
            <a:endParaRPr lang="el-GR" sz="1100">
              <a:ea typeface="+mn-lt"/>
              <a:cs typeface="+mn-lt"/>
            </a:endParaRPr>
          </a:p>
          <a:p>
            <a:pPr>
              <a:buNone/>
            </a:pPr>
            <a:r>
              <a:rPr lang="el-GR" sz="3600" b="1" dirty="0">
                <a:ea typeface="+mn-lt"/>
                <a:cs typeface="+mn-lt"/>
              </a:rPr>
              <a:t>Ο Απόστολος Παύλος ως διώκτης των Χριστιανών</a:t>
            </a:r>
            <a:endParaRPr lang="el-GR" sz="3600" b="1" dirty="0">
              <a:ea typeface="+mn-lt"/>
              <a:cs typeface="+mn-lt"/>
            </a:endParaRPr>
          </a:p>
          <a:p>
            <a:pPr>
              <a:buNone/>
            </a:pPr>
            <a:endParaRPr lang="el-GR" sz="1100">
              <a:ea typeface="+mn-lt"/>
              <a:cs typeface="+mn-lt"/>
            </a:endParaRPr>
          </a:p>
          <a:p>
            <a:pPr>
              <a:buNone/>
            </a:pPr>
            <a:r>
              <a:rPr lang="el-GR" sz="1100" dirty="0">
                <a:ea typeface="+mn-lt"/>
                <a:cs typeface="+mn-lt"/>
              </a:rPr>
              <a:t>    </a:t>
            </a:r>
            <a:r>
              <a:rPr lang="el-GR" sz="1100" b="1" i="1" dirty="0">
                <a:latin typeface="Times New Roman" panose="02020603050405020304"/>
                <a:ea typeface="+mn-lt"/>
                <a:cs typeface="+mn-lt"/>
              </a:rPr>
              <a:t> </a:t>
            </a:r>
            <a:r>
              <a:rPr lang="el-GR" sz="1100" b="1" i="1" noProof="1">
                <a:latin typeface="Times New Roman" panose="02020603050405020304"/>
                <a:ea typeface="+mn-lt"/>
                <a:cs typeface="+mn-lt"/>
              </a:rPr>
              <a:t> Κ</a:t>
            </a:r>
            <a:r>
              <a:rPr lang="el-GR" sz="1400" b="1" i="1" noProof="1">
                <a:latin typeface="Times New Roman" panose="02020603050405020304"/>
                <a:ea typeface="+mn-lt"/>
                <a:cs typeface="+mn-lt"/>
              </a:rPr>
              <a:t>ατά τη διάρκεια της δημόσιας δράσης του Ιησού , ο «νεανίας» Παύλος βρισκόταν στα Ιεροσόλυμα, όπου είχε συνάψει στενές σχέσεις με την ανωτάτη θρησκευτική ηγεσία και μάλιστα με τον ίδιο τον αρχιερέα - πρόεδρο του Μεγάλου Ιουδαϊκού Συνεδρίου  λαμβάνοντας ενεργό ρόλο στον διωγμό εναντίον των Ιουδαίων Χριστιανών.</a:t>
            </a:r>
            <a:endParaRPr lang="el-GR" sz="1400" b="1" i="1" noProof="1">
              <a:latin typeface="Times New Roman" panose="02020603050405020304"/>
              <a:cs typeface="Times New Roman" panose="02020603050405020304"/>
            </a:endParaRPr>
          </a:p>
          <a:p>
            <a:pPr>
              <a:buNone/>
            </a:pPr>
            <a:r>
              <a:rPr lang="el-GR" sz="1400" b="1" i="1" noProof="1">
                <a:latin typeface="Times New Roman" panose="02020603050405020304"/>
                <a:ea typeface="+mn-lt"/>
                <a:cs typeface="+mn-lt"/>
              </a:rPr>
              <a:t>      Τον μετά μανίας διωγμό των Χριστιανών από τον Παύλο ομολογεί ο ίδιος , ενώ το επιβεβαιώνει και ο Λουκάς στις Πράξεις (8:3, 9:1-2, 26:9-11), ο οποίος μάλιστα αναφέρει ότι δεν αρκέστηκε μόνο στον διωγμό των Χριστιανών της Ιουδαίας, αλλά ζήτησε την άδεια και τη βοήθεια του αρχιερέα, για να μεταβεί στη Δαμασκό με σκοπό να συλλάβει και τους εκεί μεταστραφέντες ιουδαίους και να τους οδηγήσει στην Ιερουσαλήμ ώστε να δικασθούν και να τιμωρηθούν .</a:t>
            </a:r>
            <a:endParaRPr lang="el-GR" sz="1400" b="1" i="1" noProof="1">
              <a:latin typeface="Times New Roman" panose="02020603050405020304"/>
              <a:cs typeface="Times New Roman" panose="02020603050405020304"/>
            </a:endParaRPr>
          </a:p>
          <a:p>
            <a:pPr>
              <a:buNone/>
            </a:pPr>
            <a:r>
              <a:rPr lang="el-GR" sz="1400" b="1" i="1" noProof="1">
                <a:latin typeface="Times New Roman" panose="02020603050405020304"/>
                <a:ea typeface="+mn-lt"/>
                <a:cs typeface="+mn-lt"/>
              </a:rPr>
              <a:t>      Το μίσος του Παύλου εναντίον των ομοεθνών του Χριστιανών πήγαζε, αφ' ενός μεν από τον μέχρι φανατισμού ζήλο του υπέρ της ιουδαϊκής θρησκείας  αφ' ετέρου δε από την αγάπη του προς το ιουδαϊκό έθνος, το οποίο είχε επιλεγεί από τον Θεό να επιτέλεσει σπουδαίο έργο στην ιστορία της Θείας Οικονο. Επιπλέον, σημαντικό ρόλο έπαιξε και το γεγονός ότι ο Ιησούς είχε καταδικασθεί σε σταυρικό θάνατο ως σφετεριστής του μεσσιανικού αξιώματος, ενώ κατέλυσε διάφορες διατάξεις του μωσαϊκού νόμου και προέβλεψε την καταστροφή του ναού.</a:t>
            </a:r>
            <a:endParaRPr lang="el-GR" sz="1400" b="1" i="1" noProof="1">
              <a:latin typeface="Times New Roman" panose="02020603050405020304"/>
              <a:cs typeface="Times New Roman" panose="02020603050405020304"/>
            </a:endParaRPr>
          </a:p>
          <a:p>
            <a:pPr>
              <a:buNone/>
            </a:pPr>
            <a:endParaRPr lang="el-GR" sz="1400" noProof="1"/>
          </a:p>
          <a:p>
            <a:pPr marL="0" indent="0">
              <a:buNone/>
            </a:pPr>
            <a:endParaRPr lang="el-GR" sz="1400"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περιεχομένου 2"/>
          <p:cNvSpPr>
            <a:spLocks noGrp="1"/>
          </p:cNvSpPr>
          <p:nvPr>
            <p:ph idx="1"/>
          </p:nvPr>
        </p:nvSpPr>
        <p:spPr>
          <a:xfrm>
            <a:off x="916499" y="4219"/>
            <a:ext cx="6625171" cy="6856638"/>
          </a:xfrm>
        </p:spPr>
        <p:txBody>
          <a:bodyPr vert="horz" lIns="91440" tIns="45720" rIns="91440" bIns="45720" rtlCol="0" anchor="t">
            <a:normAutofit/>
          </a:bodyPr>
          <a:lstStyle/>
          <a:p>
            <a:pPr marL="0" indent="0" algn="r">
              <a:buNone/>
            </a:pPr>
            <a:endParaRPr lang="el-GR" sz="2800" dirty="0">
              <a:ea typeface="+mn-lt"/>
              <a:cs typeface="+mn-lt"/>
            </a:endParaRPr>
          </a:p>
          <a:p>
            <a:pPr marL="0" indent="0" algn="r">
              <a:buNone/>
            </a:pPr>
            <a:r>
              <a:rPr lang="el-GR" sz="2800" b="1" dirty="0">
                <a:ea typeface="+mn-lt"/>
                <a:cs typeface="+mn-lt"/>
              </a:rPr>
              <a:t>Μεταστροφή στον Χριστιανισμό </a:t>
            </a:r>
            <a:endParaRPr lang="el-GR" b="1" dirty="0"/>
          </a:p>
          <a:p>
            <a:endParaRPr lang="el-GR" sz="1400" b="1" i="1" dirty="0">
              <a:latin typeface="Calibri" panose="020F0502020204030204"/>
              <a:ea typeface="+mn-lt"/>
              <a:cs typeface="+mn-lt"/>
            </a:endParaRPr>
          </a:p>
          <a:p>
            <a:r>
              <a:rPr lang="el-GR" sz="1400" b="1" i="1" dirty="0">
                <a:latin typeface="Calibri" panose="020F0502020204030204"/>
                <a:ea typeface="+mn-lt"/>
                <a:cs typeface="+mn-lt"/>
              </a:rPr>
              <a:t>Γ</a:t>
            </a:r>
            <a:r>
              <a:rPr lang="el-GR" sz="1400" b="1" i="1" dirty="0">
                <a:latin typeface="Times New Roman" panose="02020603050405020304"/>
                <a:ea typeface="+mn-lt"/>
                <a:cs typeface="+mn-lt"/>
              </a:rPr>
              <a:t>ια το γεγονός της μεταστροφής του Παύλου προς το Χριστιανισμό, εκτός από τις αναφορές στις επιστολές , υπάρχουν και τρεις παράλληλες διηγήσεις στις Πράξεις. </a:t>
            </a:r>
            <a:endParaRPr lang="el-GR" sz="1400" b="1" i="1">
              <a:latin typeface="Times New Roman" panose="02020603050405020304"/>
              <a:cs typeface="Times New Roman" panose="02020603050405020304"/>
            </a:endParaRPr>
          </a:p>
          <a:p>
            <a:r>
              <a:rPr lang="el-GR" sz="1400" b="1" i="1" dirty="0">
                <a:latin typeface="Times New Roman" panose="02020603050405020304"/>
                <a:ea typeface="+mn-lt"/>
                <a:cs typeface="+mn-lt"/>
              </a:rPr>
              <a:t>Σύμφωνα με τις παραπάνω μαρτυρίες που μάλλον έχουν πηγή τον ίδιο τον Παύλο, έγινε Χριστιανός όχι από την πειθώ κάποιου Αποστόλου ή κήρυκα της νέας πίστης, αλλ' απ' ευθείας, από τον ίδιο τον Χριστό ο οποίος τον κάλεσε στο ευαγγελικό έργο και στο αποστολικό αξίωμα.</a:t>
            </a:r>
            <a:endParaRPr lang="el-GR" sz="1400" b="1" i="1">
              <a:latin typeface="Times New Roman" panose="02020603050405020304"/>
              <a:cs typeface="Times New Roman" panose="02020603050405020304"/>
            </a:endParaRPr>
          </a:p>
          <a:p>
            <a:r>
              <a:rPr lang="el-GR" sz="1400" b="1" i="1" dirty="0">
                <a:latin typeface="Times New Roman" panose="02020603050405020304"/>
                <a:ea typeface="+mn-lt"/>
                <a:cs typeface="+mn-lt"/>
              </a:rPr>
              <a:t>Ο ίδιος ομολογεί ότι, ο Θεός τον προόριζε για απόστολο του Ευαγγελίου «εκ κοιλίας μητρός του», και μετέτρεψε τον ζήλο του για τον Νόμο, σε ζήλο για τη διάδοση του Ευαγγελίου.</a:t>
            </a:r>
            <a:endParaRPr lang="el-GR" sz="1400" b="1" i="1" dirty="0">
              <a:latin typeface="Times New Roman" panose="02020603050405020304"/>
              <a:ea typeface="+mn-lt"/>
              <a:cs typeface="+mn-lt"/>
            </a:endParaRPr>
          </a:p>
          <a:p>
            <a:r>
              <a:rPr lang="el-GR" sz="1400" b="1" i="1" noProof="1">
                <a:latin typeface="Times New Roman" panose="02020603050405020304"/>
                <a:ea typeface="+mn-lt"/>
                <a:cs typeface="+mn-lt"/>
              </a:rPr>
              <a:t>Στην Προς Γαλάτες Επιστολή του ο Παύλος επιβεβαιώνει την εντύπωση που δημιουργείται από το αντίστοιχο χωρίο στις Πράξεις των Αποστόλων, ότι δηλαδή μεταστράφηκε έπειτα από μία εμφάνιση του Χριστού καθ' οδόν προς τη Δαμασκό. Η δική του αφήγηση είναι πραγματικά σύντομη: «ὅτε δὲ εὐδόκησεν ὁ Θεός, ὁ ἀφορίσας με ἐκ κοιλίας μητρός μου καὶ καλέσας διὰ τῆς χάριτος αὐτοῦ, αποκαλύψαι τὸν υἱὸν αὐτοῦ ἐν ἐμοὶ ἵνα εὐαγγελίζωμαι αὐτὸν ἐν τοῖς ἔθνεσιν».</a:t>
            </a:r>
            <a:endParaRPr lang="el-GR" sz="1400" b="1" i="1" noProof="1">
              <a:latin typeface="Times New Roman" panose="02020603050405020304"/>
              <a:cs typeface="Times New Roman" panose="02020603050405020304"/>
            </a:endParaRPr>
          </a:p>
          <a:p>
            <a:r>
              <a:rPr lang="el-GR" sz="1400" b="1" i="1" noProof="1">
                <a:latin typeface="Times New Roman" panose="02020603050405020304"/>
                <a:ea typeface="+mn-lt"/>
                <a:cs typeface="+mn-lt"/>
              </a:rPr>
              <a:t>Η περιγραφή του γεγονότος αυτού γίνεται με εκτενέστερο τρόπο στα τρία σημεία των Πράξεων που αναφέρθηκαν πιο πάνω. Αν και είναι αδύνατον να διασαφηνιστεί τι ακριβώς συνέβη, επίκεντρο του γεγονότος ήταν ασφαλώς το όραμα του Ιησού εν δόξη. Αυτό έπεισε τον Παύλο ότι ο Ιησούς ανέστη εκ νεκρών και ανελήφθη ως Κύριος στους ουρανούς. Ήταν επίσης απόδειξη για τον Παύλο ότι κακώς είχε σταυρωθεί και κατά συνέπειαν δεν ίσχυε η κατά τον Νόμο</a:t>
            </a:r>
            <a:r>
              <a:rPr lang="el-GR" sz="1400" b="1" i="1" noProof="1">
                <a:latin typeface="Calibri" panose="020F0502020204030204"/>
                <a:ea typeface="+mn-lt"/>
                <a:cs typeface="+mn-lt"/>
              </a:rPr>
              <a:t> </a:t>
            </a:r>
            <a:r>
              <a:rPr lang="el-GR" sz="1400" b="1" i="1" noProof="1">
                <a:latin typeface="Times New Roman" panose="02020603050405020304"/>
                <a:ea typeface="+mn-lt"/>
                <a:cs typeface="+mn-lt"/>
              </a:rPr>
              <a:t>κατάρα του Θεού.</a:t>
            </a:r>
            <a:endParaRPr lang="el-GR" sz="1400" b="1" i="1" noProof="1">
              <a:latin typeface="Times New Roman" panose="02020603050405020304"/>
              <a:cs typeface="Times New Roman" panose="02020603050405020304"/>
            </a:endParaRPr>
          </a:p>
          <a:p>
            <a:pPr marL="0" indent="0">
              <a:buNone/>
            </a:pPr>
            <a:endParaRPr lang="el-GR" sz="1200" i="1" noProof="1">
              <a:latin typeface="Amasis MT Pro Medium"/>
              <a:cs typeface="Times New Roman" panose="02020603050405020304"/>
            </a:endParaRPr>
          </a:p>
          <a:p>
            <a:endParaRPr lang="el-GR" sz="1200" dirty="0"/>
          </a:p>
        </p:txBody>
      </p:sp>
      <p:pic>
        <p:nvPicPr>
          <p:cNvPr id="5" name="Εικόνα 5" descr="Εικόνα που περιέχει βιβλίο, κείμενο, αρκετά&#10;&#10;Περιγραφή που δημιουργήθηκε αυτόματα"/>
          <p:cNvPicPr>
            <a:picLocks noChangeAspect="1"/>
          </p:cNvPicPr>
          <p:nvPr/>
        </p:nvPicPr>
        <p:blipFill rotWithShape="1">
          <a:blip r:embed="rId1"/>
          <a:srcRect t="3099" r="-1" b="-1"/>
          <a:stretch>
            <a:fillRect/>
          </a:stretch>
        </p:blipFill>
        <p:spPr>
          <a:xfrm>
            <a:off x="7538689" y="10"/>
            <a:ext cx="4653311"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Θέση περιεχομένου 8"/>
          <p:cNvPicPr>
            <a:picLocks noGrp="1" noChangeAspect="1"/>
          </p:cNvPicPr>
          <p:nvPr>
            <p:ph idx="1"/>
          </p:nvPr>
        </p:nvPicPr>
        <p:blipFill rotWithShape="1">
          <a:blip r:embed="rId1">
            <a:extLst>
              <a:ext uri="{28A0092B-C50C-407E-A947-70E740481C1C}">
                <a14:useLocalDpi xmlns:a14="http://schemas.microsoft.com/office/drawing/2010/main" val="0"/>
              </a:ext>
            </a:extLst>
          </a:blip>
          <a:srcRect r="3538" b="1"/>
          <a:stretch>
            <a:fillRect/>
          </a:stretch>
        </p:blipFill>
        <p:spPr>
          <a:xfrm>
            <a:off x="1523121" y="857252"/>
            <a:ext cx="9145756" cy="51434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Θέση περιεχομένου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24001" y="857250"/>
            <a:ext cx="9312553"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09314" y="857250"/>
            <a:ext cx="9175411" cy="5143500"/>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7"/>
          <p:cNvSpPr>
            <a:spLocks noGrp="1" noRot="1" noChangeAspect="1" noMove="1" noResize="1" noEditPoints="1" noAdjustHandles="1" noChangeArrowheads="1" noChangeShapeType="1" noTextEdit="1"/>
          </p:cNvSpPr>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66058" y="836023"/>
            <a:ext cx="2718788" cy="5183777"/>
          </a:xfrm>
        </p:spPr>
        <p:txBody>
          <a:bodyPr vert="horz" lIns="91440" tIns="45720" rIns="91440" bIns="45720" rtlCol="0" anchor="ctr">
            <a:normAutofit/>
          </a:bodyPr>
          <a:lstStyle/>
          <a:p>
            <a:r>
              <a:rPr lang="el-GR" sz="3600" dirty="0">
                <a:solidFill>
                  <a:srgbClr val="FFFFFF"/>
                </a:solidFill>
                <a:cs typeface="Calibri Light" panose="020F0302020204030204"/>
              </a:rPr>
              <a:t>Βασικά σημεία του κηρύγματός του  στον Άρειο Πάγο </a:t>
            </a:r>
            <a:endParaRPr lang="el-GR" sz="3600" dirty="0">
              <a:solidFill>
                <a:srgbClr val="FFFFFF"/>
              </a:solidFill>
              <a:cs typeface="Calibri Light" panose="020F0302020204030204"/>
            </a:endParaRPr>
          </a:p>
        </p:txBody>
      </p:sp>
      <p:sp>
        <p:nvSpPr>
          <p:cNvPr id="27" name="Rectangle 19"/>
          <p:cNvSpPr>
            <a:spLocks noGrp="1" noRot="1" noChangeAspect="1" noMove="1" noResize="1" noEditPoints="1" noAdjustHandles="1" noChangeArrowheads="1" noChangeShapeType="1" noTextEdit="1"/>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8" name="Θέση περιεχομένου 2"/>
          <p:cNvGraphicFramePr>
            <a:graphicFrameLocks noGrp="1"/>
          </p:cNvGraphicFramePr>
          <p:nvPr>
            <p:ph idx="1"/>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4544</Words>
  <Application>WPS Presentation</Application>
  <PresentationFormat>Ευρεία οθόνη</PresentationFormat>
  <Paragraphs>55</Paragraphs>
  <Slides>12</Slides>
  <Notes>0</Notes>
  <HiddenSlides>1</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SimSun</vt:lpstr>
      <vt:lpstr>Wingdings</vt:lpstr>
      <vt:lpstr>Wingdings 2</vt:lpstr>
      <vt:lpstr>Times New Roman</vt:lpstr>
      <vt:lpstr>Calibri</vt:lpstr>
      <vt:lpstr>Amasis MT Pro Medium</vt:lpstr>
      <vt:lpstr>Calibri Light</vt:lpstr>
      <vt:lpstr>Century Schoolbook</vt:lpstr>
      <vt:lpstr>Microsoft YaHei</vt:lpstr>
      <vt:lpstr>Arial Unicode MS</vt:lpstr>
      <vt:lpstr>Liberation Mono</vt:lpstr>
      <vt:lpstr>View</vt:lpstr>
      <vt:lpstr>PowerPoint 演示文稿</vt:lpstr>
      <vt:lpstr>       Βιογραφικά Αποστόλου Παύλου</vt:lpstr>
      <vt:lpstr>PowerPoint 演示文稿</vt:lpstr>
      <vt:lpstr>PowerPoint 演示文稿</vt:lpstr>
      <vt:lpstr>PowerPoint 演示文稿</vt:lpstr>
      <vt:lpstr>PowerPoint 演示文稿</vt:lpstr>
      <vt:lpstr>PowerPoint 演示文稿</vt:lpstr>
      <vt:lpstr>PowerPoint 演示文稿</vt:lpstr>
      <vt:lpstr>Βασικά σημεία του κηρύγματός του  στον Άρειο Πάγο </vt:lpstr>
      <vt:lpstr>Απαντήσεις στις ερωτήσεις του φυλλαδίου για το κήρυγμα του αποστόλου Παύλου στον Άρειο Πάγο</vt:lpstr>
      <vt:lpstr>PowerPoint 演示文稿</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 Saritzoglou</dc:creator>
  <cp:lastModifiedBy>Paris</cp:lastModifiedBy>
  <cp:revision>475</cp:revision>
  <dcterms:created xsi:type="dcterms:W3CDTF">2023-01-05T11:44:00Z</dcterms:created>
  <dcterms:modified xsi:type="dcterms:W3CDTF">2023-02-01T21:45:46Z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E56548FE9A9044329AD455723EFA7CF8</vt:lpwstr>
  </property>
  <property fmtid="{D5CDD505-2E9C-101B-9397-08002B2CF9AE}" pid="3" name="KSOProductBuildVer">
    <vt:lpwstr>1033-11.2.0.11440</vt:lpwstr>
  </property>
</Properties>
</file>