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2" r:id="rId5"/>
    <p:sldId id="260" r:id="rId6"/>
    <p:sldId id="263" r:id="rId7"/>
    <p:sldId id="265" r:id="rId8"/>
    <p:sldId id="264" r:id="rId9"/>
    <p:sldId id="267" r:id="rId10"/>
    <p:sldId id="268" r:id="rId11"/>
    <p:sldId id="269" r:id="rId12"/>
    <p:sldId id="270" r:id="rId13"/>
    <p:sldId id="271" r:id="rId14"/>
    <p:sldId id="272" r:id="rId15"/>
    <p:sldId id="273" r:id="rId16"/>
    <p:sldId id="274" r:id="rId17"/>
    <p:sldId id="275" r:id="rId18"/>
    <p:sldId id="276" r:id="rId19"/>
    <p:sldId id="26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66" autoAdjust="0"/>
    <p:restoredTop sz="94660"/>
  </p:normalViewPr>
  <p:slideViewPr>
    <p:cSldViewPr snapToGrid="0">
      <p:cViewPr>
        <p:scale>
          <a:sx n="76" d="100"/>
          <a:sy n="76" d="100"/>
        </p:scale>
        <p:origin x="-10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E95D0284-E67E-4A91-BB08-BD9F579A9834}" type="datetimeFigureOut">
              <a:rPr lang="el-GR" smtClean="0"/>
              <a:t>30/3/2023</a:t>
            </a:fld>
            <a:endParaRPr lang="el-GR"/>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l-GR"/>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7D925AF3-0FC4-46D0-A71F-B6896DF8C1AC}" type="slidenum">
              <a:rPr lang="el-GR" smtClean="0"/>
              <a:t>‹#›</a:t>
            </a:fld>
            <a:endParaRPr lang="el-GR"/>
          </a:p>
        </p:txBody>
      </p:sp>
    </p:spTree>
    <p:extLst>
      <p:ext uri="{BB962C8B-B14F-4D97-AF65-F5344CB8AC3E}">
        <p14:creationId xmlns:p14="http://schemas.microsoft.com/office/powerpoint/2010/main" val="3441060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E95D0284-E67E-4A91-BB08-BD9F579A9834}" type="datetimeFigureOut">
              <a:rPr lang="el-GR" smtClean="0"/>
              <a:t>30/3/2023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D925AF3-0FC4-46D0-A71F-B6896DF8C1AC}" type="slidenum">
              <a:rPr lang="el-GR" smtClean="0"/>
              <a:t>‹#›</a:t>
            </a:fld>
            <a:endParaRPr lang="el-GR"/>
          </a:p>
        </p:txBody>
      </p:sp>
    </p:spTree>
    <p:extLst>
      <p:ext uri="{BB962C8B-B14F-4D97-AF65-F5344CB8AC3E}">
        <p14:creationId xmlns:p14="http://schemas.microsoft.com/office/powerpoint/2010/main" val="1094145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E95D0284-E67E-4A91-BB08-BD9F579A9834}" type="datetimeFigureOut">
              <a:rPr lang="el-GR" smtClean="0"/>
              <a:t>30/3/2023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D925AF3-0FC4-46D0-A71F-B6896DF8C1AC}" type="slidenum">
              <a:rPr lang="el-GR" smtClean="0"/>
              <a:t>‹#›</a:t>
            </a:fld>
            <a:endParaRPr lang="el-GR"/>
          </a:p>
        </p:txBody>
      </p:sp>
    </p:spTree>
    <p:extLst>
      <p:ext uri="{BB962C8B-B14F-4D97-AF65-F5344CB8AC3E}">
        <p14:creationId xmlns:p14="http://schemas.microsoft.com/office/powerpoint/2010/main" val="2939736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E95D0284-E67E-4A91-BB08-BD9F579A9834}" type="datetimeFigureOut">
              <a:rPr lang="el-GR" smtClean="0"/>
              <a:t>30/3/2023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7D925AF3-0FC4-46D0-A71F-B6896DF8C1AC}" type="slidenum">
              <a:rPr lang="el-GR" smtClean="0"/>
              <a:t>‹#›</a:t>
            </a:fld>
            <a:endParaRPr lang="el-GR"/>
          </a:p>
        </p:txBody>
      </p:sp>
    </p:spTree>
    <p:extLst>
      <p:ext uri="{BB962C8B-B14F-4D97-AF65-F5344CB8AC3E}">
        <p14:creationId xmlns:p14="http://schemas.microsoft.com/office/powerpoint/2010/main" val="3389582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E95D0284-E67E-4A91-BB08-BD9F579A9834}" type="datetimeFigureOut">
              <a:rPr lang="el-GR" smtClean="0"/>
              <a:t>30/3/2023</a:t>
            </a:fld>
            <a:endParaRPr lang="el-GR"/>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l-GR"/>
          </a:p>
        </p:txBody>
      </p:sp>
      <p:sp>
        <p:nvSpPr>
          <p:cNvPr id="6" name="Slide Number Placeholder 5"/>
          <p:cNvSpPr>
            <a:spLocks noGrp="1"/>
          </p:cNvSpPr>
          <p:nvPr>
            <p:ph type="sldNum" sz="quarter" idx="12"/>
          </p:nvPr>
        </p:nvSpPr>
        <p:spPr>
          <a:xfrm>
            <a:off x="8604504" y="5211060"/>
            <a:ext cx="2112264" cy="228600"/>
          </a:xfrm>
        </p:spPr>
        <p:txBody>
          <a:bodyPr/>
          <a:lstStyle/>
          <a:p>
            <a:fld id="{7D925AF3-0FC4-46D0-A71F-B6896DF8C1AC}" type="slidenum">
              <a:rPr lang="el-GR" smtClean="0"/>
              <a:t>‹#›</a:t>
            </a:fld>
            <a:endParaRPr lang="el-GR"/>
          </a:p>
        </p:txBody>
      </p:sp>
    </p:spTree>
    <p:extLst>
      <p:ext uri="{BB962C8B-B14F-4D97-AF65-F5344CB8AC3E}">
        <p14:creationId xmlns:p14="http://schemas.microsoft.com/office/powerpoint/2010/main" val="140562630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E95D0284-E67E-4A91-BB08-BD9F579A9834}" type="datetimeFigureOut">
              <a:rPr lang="el-GR" smtClean="0"/>
              <a:t>30/3/2023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D925AF3-0FC4-46D0-A71F-B6896DF8C1AC}" type="slidenum">
              <a:rPr lang="el-GR" smtClean="0"/>
              <a:t>‹#›</a:t>
            </a:fld>
            <a:endParaRPr lang="el-GR"/>
          </a:p>
        </p:txBody>
      </p:sp>
    </p:spTree>
    <p:extLst>
      <p:ext uri="{BB962C8B-B14F-4D97-AF65-F5344CB8AC3E}">
        <p14:creationId xmlns:p14="http://schemas.microsoft.com/office/powerpoint/2010/main" val="2683438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E95D0284-E67E-4A91-BB08-BD9F579A9834}" type="datetimeFigureOut">
              <a:rPr lang="el-GR" smtClean="0"/>
              <a:t>30/3/2023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7D925AF3-0FC4-46D0-A71F-B6896DF8C1AC}" type="slidenum">
              <a:rPr lang="el-GR" smtClean="0"/>
              <a:t>‹#›</a:t>
            </a:fld>
            <a:endParaRPr lang="el-GR"/>
          </a:p>
        </p:txBody>
      </p:sp>
    </p:spTree>
    <p:extLst>
      <p:ext uri="{BB962C8B-B14F-4D97-AF65-F5344CB8AC3E}">
        <p14:creationId xmlns:p14="http://schemas.microsoft.com/office/powerpoint/2010/main" val="3083234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E95D0284-E67E-4A91-BB08-BD9F579A9834}" type="datetimeFigureOut">
              <a:rPr lang="el-GR" smtClean="0"/>
              <a:t>30/3/2023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7D925AF3-0FC4-46D0-A71F-B6896DF8C1AC}" type="slidenum">
              <a:rPr lang="el-GR" smtClean="0"/>
              <a:t>‹#›</a:t>
            </a:fld>
            <a:endParaRPr lang="el-GR"/>
          </a:p>
        </p:txBody>
      </p:sp>
    </p:spTree>
    <p:extLst>
      <p:ext uri="{BB962C8B-B14F-4D97-AF65-F5344CB8AC3E}">
        <p14:creationId xmlns:p14="http://schemas.microsoft.com/office/powerpoint/2010/main" val="4021152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5D0284-E67E-4A91-BB08-BD9F579A9834}" type="datetimeFigureOut">
              <a:rPr lang="el-GR" smtClean="0"/>
              <a:t>30/3/2023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7D925AF3-0FC4-46D0-A71F-B6896DF8C1AC}" type="slidenum">
              <a:rPr lang="el-GR" smtClean="0"/>
              <a:t>‹#›</a:t>
            </a:fld>
            <a:endParaRPr lang="el-GR"/>
          </a:p>
        </p:txBody>
      </p:sp>
    </p:spTree>
    <p:extLst>
      <p:ext uri="{BB962C8B-B14F-4D97-AF65-F5344CB8AC3E}">
        <p14:creationId xmlns:p14="http://schemas.microsoft.com/office/powerpoint/2010/main" val="3489014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8" name="Date Placeholder 7"/>
          <p:cNvSpPr>
            <a:spLocks noGrp="1"/>
          </p:cNvSpPr>
          <p:nvPr>
            <p:ph type="dt" sz="half" idx="10"/>
          </p:nvPr>
        </p:nvSpPr>
        <p:spPr/>
        <p:txBody>
          <a:bodyPr/>
          <a:lstStyle/>
          <a:p>
            <a:fld id="{E95D0284-E67E-4A91-BB08-BD9F579A9834}" type="datetimeFigureOut">
              <a:rPr lang="el-GR" smtClean="0"/>
              <a:t>30/3/2023</a:t>
            </a:fld>
            <a:endParaRPr lang="el-GR"/>
          </a:p>
        </p:txBody>
      </p:sp>
      <p:sp>
        <p:nvSpPr>
          <p:cNvPr id="9" name="Footer Placeholder 8"/>
          <p:cNvSpPr>
            <a:spLocks noGrp="1"/>
          </p:cNvSpPr>
          <p:nvPr>
            <p:ph type="ftr" sz="quarter" idx="11"/>
          </p:nvPr>
        </p:nvSpPr>
        <p:spPr/>
        <p:txBody>
          <a:bodyPr/>
          <a:lstStyle>
            <a:lvl1pPr algn="r">
              <a:defRPr/>
            </a:lvl1pPr>
          </a:lstStyle>
          <a:p>
            <a:endParaRPr lang="el-GR"/>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7D925AF3-0FC4-46D0-A71F-B6896DF8C1AC}" type="slidenum">
              <a:rPr lang="el-GR" smtClean="0"/>
              <a:t>‹#›</a:t>
            </a:fld>
            <a:endParaRPr lang="el-GR"/>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50992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E95D0284-E67E-4A91-BB08-BD9F579A9834}" type="datetimeFigureOut">
              <a:rPr lang="el-GR" smtClean="0"/>
              <a:t>30/3/2023</a:t>
            </a:fld>
            <a:endParaRPr lang="el-GR"/>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l-GR"/>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7D925AF3-0FC4-46D0-A71F-B6896DF8C1AC}" type="slidenum">
              <a:rPr lang="el-GR" smtClean="0"/>
              <a:t>‹#›</a:t>
            </a:fld>
            <a:endParaRPr lang="el-GR"/>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36250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E95D0284-E67E-4A91-BB08-BD9F579A9834}" type="datetimeFigureOut">
              <a:rPr lang="el-GR" smtClean="0"/>
              <a:t>30/3/2023</a:t>
            </a:fld>
            <a:endParaRPr lang="el-GR"/>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l-GR"/>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7D925AF3-0FC4-46D0-A71F-B6896DF8C1AC}" type="slidenum">
              <a:rPr lang="el-GR" smtClean="0"/>
              <a:t>‹#›</a:t>
            </a:fld>
            <a:endParaRPr lang="el-GR"/>
          </a:p>
        </p:txBody>
      </p:sp>
    </p:spTree>
    <p:extLst>
      <p:ext uri="{BB962C8B-B14F-4D97-AF65-F5344CB8AC3E}">
        <p14:creationId xmlns:p14="http://schemas.microsoft.com/office/powerpoint/2010/main" val="28106179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el.wikipedia.org/wiki/%CE%97%CF%83%CE%B1%CE%90%CE%B1%CF%82" TargetMode="External"/><Relationship Id="rId2" Type="http://schemas.openxmlformats.org/officeDocument/2006/relationships/hyperlink" Target="https://el.wikipedia.org/wiki/%CE%A0%CE%B1%CE%BB%CE%B1%CE%B9%CE%AC_%CE%94%CE%B9%CE%B1%CE%B8%CE%AE%CE%BA%CE%B7"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el.wikipedia.org/wiki/%CE%86%CE%BB%CF%86%CE%B1_%CE%BA%CE%B1%CE%B9_%CE%A9%CE%BC%CE%AD%CE%B3%CE%B1" TargetMode="External"/><Relationship Id="rId2" Type="http://schemas.openxmlformats.org/officeDocument/2006/relationships/hyperlink" Target="https://www.churchofjesuschrist.org/study/manual/new-testament-stories/chapter-40-the-good-shepherd?lang=ell"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el.wikipedia.org/wiki/%CE%91%CF%81%CF%87%CE%B1%CE%AF%CE%B1_%CE%95%CE%BB%CE%BB%CE%AC%CE%B4%CE%B1" TargetMode="External"/><Relationship Id="rId2" Type="http://schemas.openxmlformats.org/officeDocument/2006/relationships/hyperlink" Target="https://el.wikipedia.org/wiki/%CE%95%CE%B9%CF%81%CE%AE%CE%BD%CE%B7"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1AE649A-23D0-4A6A-A44B-2C547EABB293}"/>
              </a:ext>
            </a:extLst>
          </p:cNvPr>
          <p:cNvSpPr>
            <a:spLocks noGrp="1"/>
          </p:cNvSpPr>
          <p:nvPr>
            <p:ph type="ctrTitle"/>
          </p:nvPr>
        </p:nvSpPr>
        <p:spPr/>
        <p:txBody>
          <a:bodyPr/>
          <a:lstStyle/>
          <a:p>
            <a:r>
              <a:rPr lang="en-US" sz="6000" dirty="0"/>
              <a:t>OI KATAKOM</a:t>
            </a:r>
            <a:r>
              <a:rPr lang="el-GR" sz="6000" dirty="0"/>
              <a:t>ΒΕΣ ΤΟΠΟΣ ΚΑΤΑΦΥΓΗΣ ΚΑΙ ΜΝΗΜΗΣ</a:t>
            </a:r>
          </a:p>
        </p:txBody>
      </p:sp>
      <p:sp>
        <p:nvSpPr>
          <p:cNvPr id="3" name="Υπότιτλος 2">
            <a:extLst>
              <a:ext uri="{FF2B5EF4-FFF2-40B4-BE49-F238E27FC236}">
                <a16:creationId xmlns:a16="http://schemas.microsoft.com/office/drawing/2014/main" xmlns="" id="{ED893692-B20E-4CB1-9AC5-7848AD161FCD}"/>
              </a:ext>
            </a:extLst>
          </p:cNvPr>
          <p:cNvSpPr>
            <a:spLocks noGrp="1"/>
          </p:cNvSpPr>
          <p:nvPr>
            <p:ph type="subTitle" idx="1"/>
          </p:nvPr>
        </p:nvSpPr>
        <p:spPr/>
        <p:txBody>
          <a:bodyPr>
            <a:normAutofit fontScale="92500" lnSpcReduction="20000"/>
          </a:bodyPr>
          <a:lstStyle/>
          <a:p>
            <a:r>
              <a:rPr lang="el-GR" dirty="0"/>
              <a:t>ΚΩΣΤΑΡΙΔΗ ΒΑΣΙΛΙΚΗ Κ ΟΙΚΟΝΟΜΑΚΟΥ ΦΩΤΕΙΝΗ </a:t>
            </a:r>
          </a:p>
          <a:p>
            <a:r>
              <a:rPr lang="el-GR" dirty="0"/>
              <a:t>Β’2</a:t>
            </a:r>
          </a:p>
        </p:txBody>
      </p:sp>
    </p:spTree>
    <p:extLst>
      <p:ext uri="{BB962C8B-B14F-4D97-AF65-F5344CB8AC3E}">
        <p14:creationId xmlns:p14="http://schemas.microsoft.com/office/powerpoint/2010/main" val="99748580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xmlns="" id="{B1EE4FD3-2222-1911-5B25-05D9A6170BB5}"/>
              </a:ext>
            </a:extLst>
          </p:cNvPr>
          <p:cNvPicPr>
            <a:picLocks noChangeAspect="1"/>
          </p:cNvPicPr>
          <p:nvPr/>
        </p:nvPicPr>
        <p:blipFill>
          <a:blip r:embed="rId2"/>
          <a:stretch>
            <a:fillRect/>
          </a:stretch>
        </p:blipFill>
        <p:spPr>
          <a:xfrm>
            <a:off x="1133004" y="1131093"/>
            <a:ext cx="5146389" cy="4089400"/>
          </a:xfrm>
          <a:prstGeom prst="rect">
            <a:avLst/>
          </a:prstGeom>
        </p:spPr>
      </p:pic>
      <p:pic>
        <p:nvPicPr>
          <p:cNvPr id="4" name="Εικόνα 3">
            <a:extLst>
              <a:ext uri="{FF2B5EF4-FFF2-40B4-BE49-F238E27FC236}">
                <a16:creationId xmlns:a16="http://schemas.microsoft.com/office/drawing/2014/main" xmlns="" id="{B7C2B6E7-A606-8527-3198-8EEB2D1F652E}"/>
              </a:ext>
            </a:extLst>
          </p:cNvPr>
          <p:cNvPicPr>
            <a:picLocks noChangeAspect="1"/>
          </p:cNvPicPr>
          <p:nvPr/>
        </p:nvPicPr>
        <p:blipFill>
          <a:blip r:embed="rId3"/>
          <a:stretch>
            <a:fillRect/>
          </a:stretch>
        </p:blipFill>
        <p:spPr>
          <a:xfrm>
            <a:off x="7524750" y="1131093"/>
            <a:ext cx="3241053" cy="4595813"/>
          </a:xfrm>
          <a:prstGeom prst="rect">
            <a:avLst/>
          </a:prstGeom>
        </p:spPr>
      </p:pic>
    </p:spTree>
    <p:extLst>
      <p:ext uri="{BB962C8B-B14F-4D97-AF65-F5344CB8AC3E}">
        <p14:creationId xmlns:p14="http://schemas.microsoft.com/office/powerpoint/2010/main" val="6396391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8FCE4B5-F9B2-61E9-0AB8-CDA2B0E40A06}"/>
              </a:ext>
            </a:extLst>
          </p:cNvPr>
          <p:cNvSpPr>
            <a:spLocks noGrp="1"/>
          </p:cNvSpPr>
          <p:nvPr>
            <p:ph type="title"/>
          </p:nvPr>
        </p:nvSpPr>
        <p:spPr/>
        <p:txBody>
          <a:bodyPr/>
          <a:lstStyle/>
          <a:p>
            <a:pPr algn="ctr"/>
            <a:r>
              <a:rPr lang="el-GR" u="sng" dirty="0"/>
              <a:t>ΤΟ ΑΛΦΑ ΚΑΙ ΤΟ ΩΜΕΓΑ</a:t>
            </a:r>
          </a:p>
        </p:txBody>
      </p:sp>
      <p:sp>
        <p:nvSpPr>
          <p:cNvPr id="4" name="TextBox 3">
            <a:extLst>
              <a:ext uri="{FF2B5EF4-FFF2-40B4-BE49-F238E27FC236}">
                <a16:creationId xmlns:a16="http://schemas.microsoft.com/office/drawing/2014/main" xmlns="" id="{F63D89C9-7D03-5C97-3909-411EBB059888}"/>
              </a:ext>
            </a:extLst>
          </p:cNvPr>
          <p:cNvSpPr txBox="1"/>
          <p:nvPr/>
        </p:nvSpPr>
        <p:spPr>
          <a:xfrm>
            <a:off x="965200" y="2014194"/>
            <a:ext cx="9931400" cy="3693319"/>
          </a:xfrm>
          <a:prstGeom prst="rect">
            <a:avLst/>
          </a:prstGeom>
          <a:noFill/>
        </p:spPr>
        <p:txBody>
          <a:bodyPr wrap="square">
            <a:spAutoFit/>
          </a:bodyPr>
          <a:lstStyle/>
          <a:p>
            <a:pPr algn="l"/>
            <a:r>
              <a:rPr lang="el-GR" b="0" i="0" dirty="0">
                <a:solidFill>
                  <a:srgbClr val="202122"/>
                </a:solidFill>
                <a:effectLst/>
                <a:latin typeface="Arial" panose="020B0604020202020204" pitchFamily="34" charset="0"/>
              </a:rPr>
              <a:t>Η ελληνική κοινή έκφραση </a:t>
            </a:r>
            <a:r>
              <a:rPr lang="el-GR" b="1" i="0" dirty="0">
                <a:solidFill>
                  <a:srgbClr val="202122"/>
                </a:solidFill>
                <a:effectLst/>
                <a:latin typeface="Arial" panose="020B0604020202020204" pitchFamily="34" charset="0"/>
              </a:rPr>
              <a:t>Άλφα και Ωμέγα</a:t>
            </a:r>
            <a:r>
              <a:rPr lang="el-GR" b="0" i="0" dirty="0">
                <a:solidFill>
                  <a:srgbClr val="202122"/>
                </a:solidFill>
                <a:effectLst/>
                <a:latin typeface="Arial" panose="020B0604020202020204" pitchFamily="34" charset="0"/>
              </a:rPr>
              <a:t> σημαίνει αρχή και τέλος, ακριβώς από τη θέση των γραμμάτων αυτών στο κλασσικό (ιωνικό) ελληνικό αλφάβητο. Επίσης η παράθεση των γραμμάτων </a:t>
            </a:r>
            <a:r>
              <a:rPr lang="el-GR" b="1" i="0" dirty="0">
                <a:solidFill>
                  <a:srgbClr val="202122"/>
                </a:solidFill>
                <a:effectLst/>
                <a:latin typeface="Arial" panose="020B0604020202020204" pitchFamily="34" charset="0"/>
              </a:rPr>
              <a:t>Α - Ω</a:t>
            </a:r>
            <a:r>
              <a:rPr lang="el-GR" b="0" i="0" dirty="0">
                <a:solidFill>
                  <a:srgbClr val="202122"/>
                </a:solidFill>
                <a:effectLst/>
                <a:latin typeface="Arial" panose="020B0604020202020204" pitchFamily="34" charset="0"/>
              </a:rPr>
              <a:t> αποτελεί θρησκευτικό συμβολισμό, (από θρησκευτική ρήση), με ακριβώς την ίδια έννοια. Το σύμβολο έχει υιοθετηθεί και από άλλες εκκλησίες, σε άλλες χώρες, όπως και από διάφορες φιλοσοφικές και μυστικιστικές εταιρείες.</a:t>
            </a:r>
          </a:p>
          <a:p>
            <a:pPr algn="l"/>
            <a:r>
              <a:rPr lang="el-GR" b="0" i="0" dirty="0">
                <a:solidFill>
                  <a:srgbClr val="202122"/>
                </a:solidFill>
                <a:effectLst/>
                <a:latin typeface="Arial" panose="020B0604020202020204" pitchFamily="34" charset="0"/>
              </a:rPr>
              <a:t>Σύμφωνα με την </a:t>
            </a:r>
            <a:r>
              <a:rPr lang="el-GR" b="0" i="0" u="none" strike="noStrike" dirty="0">
                <a:effectLst/>
                <a:latin typeface="Arial" panose="020B0604020202020204" pitchFamily="34" charset="0"/>
                <a:hlinkClick r:id="rId2" tooltip="Παλαιά Διαθήκη">
                  <a:extLst>
                    <a:ext uri="{A12FA001-AC4F-418D-AE19-62706E023703}">
                      <ahyp:hlinkClr xmlns:ahyp="http://schemas.microsoft.com/office/drawing/2018/hyperlinkcolor" xmlns="" val="tx"/>
                    </a:ext>
                  </a:extLst>
                </a:hlinkClick>
              </a:rPr>
              <a:t>Παλαιά Διαθήκη</a:t>
            </a:r>
            <a:r>
              <a:rPr lang="el-GR" b="0" i="0" dirty="0">
                <a:effectLst/>
                <a:latin typeface="Arial" panose="020B0604020202020204" pitchFamily="34" charset="0"/>
              </a:rPr>
              <a:t> </a:t>
            </a:r>
            <a:r>
              <a:rPr lang="el-GR" b="0" i="0" dirty="0">
                <a:solidFill>
                  <a:srgbClr val="202122"/>
                </a:solidFill>
                <a:effectLst/>
                <a:latin typeface="Arial" panose="020B0604020202020204" pitchFamily="34" charset="0"/>
              </a:rPr>
              <a:t>ο Προφήτης </a:t>
            </a:r>
            <a:r>
              <a:rPr lang="el-GR" b="0" i="0" u="none" strike="noStrike" dirty="0">
                <a:effectLst/>
                <a:latin typeface="Arial" panose="020B0604020202020204" pitchFamily="34" charset="0"/>
                <a:hlinkClick r:id="rId3" tooltip="Ησαΐας">
                  <a:extLst>
                    <a:ext uri="{A12FA001-AC4F-418D-AE19-62706E023703}">
                      <ahyp:hlinkClr xmlns:ahyp="http://schemas.microsoft.com/office/drawing/2018/hyperlinkcolor" xmlns="" val="tx"/>
                    </a:ext>
                  </a:extLst>
                </a:hlinkClick>
              </a:rPr>
              <a:t>Ησαΐας</a:t>
            </a:r>
            <a:r>
              <a:rPr lang="el-GR" b="0" i="0" dirty="0">
                <a:solidFill>
                  <a:srgbClr val="202122"/>
                </a:solidFill>
                <a:effectLst/>
                <a:latin typeface="Arial" panose="020B0604020202020204" pitchFamily="34" charset="0"/>
              </a:rPr>
              <a:t> άκουσε το Θεό να του λέει: "Είμαι ο πρώτος και ο έσχατος. Δεν υπάρχει Θεός άλλος εκτός εμού</a:t>
            </a:r>
            <a:r>
              <a:rPr lang="el-GR" b="0" i="1" dirty="0">
                <a:solidFill>
                  <a:srgbClr val="202122"/>
                </a:solidFill>
                <a:effectLst/>
                <a:latin typeface="Arial" panose="020B0604020202020204" pitchFamily="34" charset="0"/>
              </a:rPr>
              <a:t>". Στην αρχή της "Αποκάλυψης" του Ιωάννη υπάρχει η φράση: "</a:t>
            </a:r>
            <a:r>
              <a:rPr lang="el-GR" b="0" i="0" dirty="0">
                <a:solidFill>
                  <a:srgbClr val="202122"/>
                </a:solidFill>
                <a:effectLst/>
                <a:latin typeface="Arial" panose="020B0604020202020204" pitchFamily="34" charset="0"/>
              </a:rPr>
              <a:t>Είμαι το άλφα και το ωμέγα, η αρχή και το τέλος'", λέγει επίσης ο Κύριος "</a:t>
            </a:r>
            <a:r>
              <a:rPr lang="el-GR" b="0" i="1" dirty="0">
                <a:solidFill>
                  <a:srgbClr val="202122"/>
                </a:solidFill>
                <a:effectLst/>
                <a:latin typeface="Arial" panose="020B0604020202020204" pitchFamily="34" charset="0"/>
              </a:rPr>
              <a:t>ο </a:t>
            </a:r>
            <a:r>
              <a:rPr lang="el-GR" b="0" i="1" dirty="0" err="1">
                <a:solidFill>
                  <a:srgbClr val="202122"/>
                </a:solidFill>
                <a:effectLst/>
                <a:latin typeface="Arial" panose="020B0604020202020204" pitchFamily="34" charset="0"/>
              </a:rPr>
              <a:t>ών</a:t>
            </a:r>
            <a:r>
              <a:rPr lang="el-GR" b="0" i="1" dirty="0">
                <a:solidFill>
                  <a:srgbClr val="202122"/>
                </a:solidFill>
                <a:effectLst/>
                <a:latin typeface="Arial" panose="020B0604020202020204" pitchFamily="34" charset="0"/>
              </a:rPr>
              <a:t> και ο </a:t>
            </a:r>
            <a:r>
              <a:rPr lang="el-GR" b="0" i="1" dirty="0" err="1">
                <a:solidFill>
                  <a:srgbClr val="202122"/>
                </a:solidFill>
                <a:effectLst/>
                <a:latin typeface="Arial" panose="020B0604020202020204" pitchFamily="34" charset="0"/>
              </a:rPr>
              <a:t>ήν</a:t>
            </a:r>
            <a:r>
              <a:rPr lang="el-GR" b="0" i="1" dirty="0">
                <a:solidFill>
                  <a:srgbClr val="202122"/>
                </a:solidFill>
                <a:effectLst/>
                <a:latin typeface="Arial" panose="020B0604020202020204" pitchFamily="34" charset="0"/>
              </a:rPr>
              <a:t> και ο </a:t>
            </a:r>
            <a:r>
              <a:rPr lang="el-GR" b="0" i="1" dirty="0" err="1">
                <a:solidFill>
                  <a:srgbClr val="202122"/>
                </a:solidFill>
                <a:effectLst/>
                <a:latin typeface="Arial" panose="020B0604020202020204" pitchFamily="34" charset="0"/>
              </a:rPr>
              <a:t>εσόμενος</a:t>
            </a:r>
            <a:r>
              <a:rPr lang="el-GR" b="0" i="0" dirty="0">
                <a:solidFill>
                  <a:srgbClr val="202122"/>
                </a:solidFill>
                <a:effectLst/>
                <a:latin typeface="Arial" panose="020B0604020202020204" pitchFamily="34" charset="0"/>
              </a:rPr>
              <a:t>" (= αυτός που υπάρχει, που υπήρχε και που θα υπάρχει). Παρόμοια επίσης φράση επαναλαμβάνεται και σε άλλα εδάφια αυτού του βιβλίου δίνοντας επιπρόσθετα την έννοια του απέραντου. Κατόπιν αυτών το Άλφα και το Ωμέγα λαμβάνεται είτε ως έννοια του άπειρου ως προς τη διάρκεια, δηλαδή του αιώνιου, είτε ως ιδέα της ενότητας του Θεού.</a:t>
            </a:r>
          </a:p>
        </p:txBody>
      </p:sp>
    </p:spTree>
    <p:extLst>
      <p:ext uri="{BB962C8B-B14F-4D97-AF65-F5344CB8AC3E}">
        <p14:creationId xmlns:p14="http://schemas.microsoft.com/office/powerpoint/2010/main" val="22691487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xmlns="" id="{05A5E43E-C98B-25A5-CA30-F4F6D64EEB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785" y="1703388"/>
            <a:ext cx="4993215" cy="37449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Άλφα ωμέγα χρυσή εικόνα διανυσματική απεικόνιση. εικονογραφία από arroyos -  116855864">
            <a:extLst>
              <a:ext uri="{FF2B5EF4-FFF2-40B4-BE49-F238E27FC236}">
                <a16:creationId xmlns:a16="http://schemas.microsoft.com/office/drawing/2014/main" xmlns="" id="{EBED6D04-4B39-C702-CDB8-DA7CB7ED4B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7788" y="1569216"/>
            <a:ext cx="3071812" cy="3991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06689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barn(inVertical)">
                                      <p:cBhvr>
                                        <p:cTn id="1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D3A6E3B-BB2C-BEE9-5AB9-4CA7543B4D62}"/>
              </a:ext>
            </a:extLst>
          </p:cNvPr>
          <p:cNvSpPr>
            <a:spLocks noGrp="1"/>
          </p:cNvSpPr>
          <p:nvPr>
            <p:ph type="title"/>
          </p:nvPr>
        </p:nvSpPr>
        <p:spPr/>
        <p:txBody>
          <a:bodyPr>
            <a:normAutofit/>
          </a:bodyPr>
          <a:lstStyle/>
          <a:p>
            <a:pPr algn="ctr"/>
            <a:r>
              <a:rPr lang="el-GR" u="sng" dirty="0"/>
              <a:t>Η ΑΓΚΥΡΑ</a:t>
            </a:r>
          </a:p>
        </p:txBody>
      </p:sp>
      <p:sp>
        <p:nvSpPr>
          <p:cNvPr id="4" name="TextBox 3">
            <a:extLst>
              <a:ext uri="{FF2B5EF4-FFF2-40B4-BE49-F238E27FC236}">
                <a16:creationId xmlns:a16="http://schemas.microsoft.com/office/drawing/2014/main" xmlns="" id="{AA2F2948-01D3-6626-7771-071AFB190FC6}"/>
              </a:ext>
            </a:extLst>
          </p:cNvPr>
          <p:cNvSpPr txBox="1"/>
          <p:nvPr/>
        </p:nvSpPr>
        <p:spPr>
          <a:xfrm>
            <a:off x="1066800" y="2014194"/>
            <a:ext cx="8953500" cy="4093428"/>
          </a:xfrm>
          <a:prstGeom prst="rect">
            <a:avLst/>
          </a:prstGeom>
          <a:noFill/>
        </p:spPr>
        <p:txBody>
          <a:bodyPr wrap="square">
            <a:spAutoFit/>
          </a:bodyPr>
          <a:lstStyle/>
          <a:p>
            <a:pPr algn="l"/>
            <a:r>
              <a:rPr lang="el-GR" sz="2000" b="0" i="0" dirty="0">
                <a:solidFill>
                  <a:srgbClr val="212121"/>
                </a:solidFill>
                <a:effectLst/>
                <a:latin typeface="georgia" panose="02040502050405020303" pitchFamily="18" charset="0"/>
              </a:rPr>
              <a:t>Συμβολίζει την ελπίδα και την σταθερότητα, επίσης συμβολίζει την ασφάλεια των εντολών του Χριστού που σταθεροποιούν τον Χριστιανό στις τρικυμίες και τις δοκιμασίες της ζωής. Ο απόστολος Παύλος ομιλεί για άγκυρα λέγοντας </a:t>
            </a:r>
            <a:r>
              <a:rPr lang="el-GR" sz="2000" b="0" i="0" dirty="0" err="1">
                <a:solidFill>
                  <a:srgbClr val="660000"/>
                </a:solidFill>
                <a:effectLst/>
                <a:latin typeface="georgia" panose="02040502050405020303" pitchFamily="18" charset="0"/>
              </a:rPr>
              <a:t>ἰσχυρὰν</a:t>
            </a:r>
            <a:r>
              <a:rPr lang="el-GR" sz="2000" b="0" i="0" dirty="0">
                <a:solidFill>
                  <a:srgbClr val="660000"/>
                </a:solidFill>
                <a:effectLst/>
                <a:latin typeface="georgia" panose="02040502050405020303" pitchFamily="18" charset="0"/>
              </a:rPr>
              <a:t> </a:t>
            </a:r>
            <a:r>
              <a:rPr lang="el-GR" sz="2000" b="0" i="0" dirty="0" err="1">
                <a:solidFill>
                  <a:srgbClr val="660000"/>
                </a:solidFill>
                <a:effectLst/>
                <a:latin typeface="georgia" panose="02040502050405020303" pitchFamily="18" charset="0"/>
              </a:rPr>
              <a:t>παράκλησιν</a:t>
            </a:r>
            <a:r>
              <a:rPr lang="el-GR" sz="2000" b="0" i="0" dirty="0">
                <a:solidFill>
                  <a:srgbClr val="660000"/>
                </a:solidFill>
                <a:effectLst/>
                <a:latin typeface="georgia" panose="02040502050405020303" pitchFamily="18" charset="0"/>
              </a:rPr>
              <a:t> </a:t>
            </a:r>
            <a:r>
              <a:rPr lang="el-GR" sz="2000" b="0" i="0" dirty="0" err="1">
                <a:solidFill>
                  <a:srgbClr val="660000"/>
                </a:solidFill>
                <a:effectLst/>
                <a:latin typeface="georgia" panose="02040502050405020303" pitchFamily="18" charset="0"/>
              </a:rPr>
              <a:t>ἔχομεν</a:t>
            </a:r>
            <a:r>
              <a:rPr lang="el-GR" sz="2000" b="0" i="0" dirty="0">
                <a:solidFill>
                  <a:srgbClr val="660000"/>
                </a:solidFill>
                <a:effectLst/>
                <a:latin typeface="georgia" panose="02040502050405020303" pitchFamily="18" charset="0"/>
              </a:rPr>
              <a:t> </a:t>
            </a:r>
            <a:r>
              <a:rPr lang="el-GR" sz="2000" b="0" i="0" dirty="0" err="1">
                <a:solidFill>
                  <a:srgbClr val="660000"/>
                </a:solidFill>
                <a:effectLst/>
                <a:latin typeface="georgia" panose="02040502050405020303" pitchFamily="18" charset="0"/>
              </a:rPr>
              <a:t>οἱ</a:t>
            </a:r>
            <a:r>
              <a:rPr lang="el-GR" sz="2000" b="0" i="0" dirty="0">
                <a:solidFill>
                  <a:srgbClr val="660000"/>
                </a:solidFill>
                <a:effectLst/>
                <a:latin typeface="georgia" panose="02040502050405020303" pitchFamily="18" charset="0"/>
              </a:rPr>
              <a:t> </a:t>
            </a:r>
            <a:r>
              <a:rPr lang="el-GR" sz="2000" b="0" i="0" dirty="0" err="1">
                <a:solidFill>
                  <a:srgbClr val="660000"/>
                </a:solidFill>
                <a:effectLst/>
                <a:latin typeface="georgia" panose="02040502050405020303" pitchFamily="18" charset="0"/>
              </a:rPr>
              <a:t>καταφυγόντες</a:t>
            </a:r>
            <a:r>
              <a:rPr lang="el-GR" sz="2000" b="0" i="0" dirty="0">
                <a:solidFill>
                  <a:srgbClr val="660000"/>
                </a:solidFill>
                <a:effectLst/>
                <a:latin typeface="georgia" panose="02040502050405020303" pitchFamily="18" charset="0"/>
              </a:rPr>
              <a:t> </a:t>
            </a:r>
            <a:r>
              <a:rPr lang="el-GR" sz="2000" b="0" i="0" dirty="0" err="1">
                <a:solidFill>
                  <a:srgbClr val="660000"/>
                </a:solidFill>
                <a:effectLst/>
                <a:latin typeface="georgia" panose="02040502050405020303" pitchFamily="18" charset="0"/>
              </a:rPr>
              <a:t>κρατῆσαι</a:t>
            </a:r>
            <a:r>
              <a:rPr lang="el-GR" sz="2000" b="0" i="0" dirty="0">
                <a:solidFill>
                  <a:srgbClr val="660000"/>
                </a:solidFill>
                <a:effectLst/>
                <a:latin typeface="georgia" panose="02040502050405020303" pitchFamily="18" charset="0"/>
              </a:rPr>
              <a:t> </a:t>
            </a:r>
            <a:r>
              <a:rPr lang="el-GR" sz="2000" b="0" i="0" dirty="0" err="1">
                <a:solidFill>
                  <a:srgbClr val="660000"/>
                </a:solidFill>
                <a:effectLst/>
                <a:latin typeface="georgia" panose="02040502050405020303" pitchFamily="18" charset="0"/>
              </a:rPr>
              <a:t>τῆς</a:t>
            </a:r>
            <a:r>
              <a:rPr lang="el-GR" sz="2000" b="0" i="0" dirty="0">
                <a:solidFill>
                  <a:srgbClr val="660000"/>
                </a:solidFill>
                <a:effectLst/>
                <a:latin typeface="georgia" panose="02040502050405020303" pitchFamily="18" charset="0"/>
              </a:rPr>
              <a:t> </a:t>
            </a:r>
            <a:r>
              <a:rPr lang="el-GR" sz="2000" b="0" i="0" dirty="0" err="1">
                <a:solidFill>
                  <a:srgbClr val="660000"/>
                </a:solidFill>
                <a:effectLst/>
                <a:latin typeface="georgia" panose="02040502050405020303" pitchFamily="18" charset="0"/>
              </a:rPr>
              <a:t>προκειμένης</a:t>
            </a:r>
            <a:r>
              <a:rPr lang="el-GR" sz="2000" b="0" i="0" dirty="0">
                <a:solidFill>
                  <a:srgbClr val="660000"/>
                </a:solidFill>
                <a:effectLst/>
                <a:latin typeface="georgia" panose="02040502050405020303" pitchFamily="18" charset="0"/>
              </a:rPr>
              <a:t> </a:t>
            </a:r>
            <a:r>
              <a:rPr lang="el-GR" sz="2000" b="0" i="0" dirty="0" err="1">
                <a:solidFill>
                  <a:srgbClr val="660000"/>
                </a:solidFill>
                <a:effectLst/>
                <a:latin typeface="georgia" panose="02040502050405020303" pitchFamily="18" charset="0"/>
              </a:rPr>
              <a:t>ἐλπίδος</a:t>
            </a:r>
            <a:r>
              <a:rPr lang="el-GR" sz="2000" b="0" i="0" dirty="0">
                <a:solidFill>
                  <a:srgbClr val="660000"/>
                </a:solidFill>
                <a:effectLst/>
                <a:latin typeface="georgia" panose="02040502050405020303" pitchFamily="18" charset="0"/>
              </a:rPr>
              <a:t>· </a:t>
            </a:r>
            <a:r>
              <a:rPr lang="el-GR" sz="2000" b="0" i="0" dirty="0" err="1">
                <a:solidFill>
                  <a:srgbClr val="660000"/>
                </a:solidFill>
                <a:effectLst/>
                <a:latin typeface="georgia" panose="02040502050405020303" pitchFamily="18" charset="0"/>
              </a:rPr>
              <a:t>ἣν</a:t>
            </a:r>
            <a:r>
              <a:rPr lang="el-GR" sz="2000" b="0" i="0" dirty="0">
                <a:solidFill>
                  <a:srgbClr val="660000"/>
                </a:solidFill>
                <a:effectLst/>
                <a:latin typeface="georgia" panose="02040502050405020303" pitchFamily="18" charset="0"/>
              </a:rPr>
              <a:t> </a:t>
            </a:r>
            <a:r>
              <a:rPr lang="el-GR" sz="2000" b="0" i="0" dirty="0" err="1">
                <a:solidFill>
                  <a:srgbClr val="660000"/>
                </a:solidFill>
                <a:effectLst/>
                <a:latin typeface="georgia" panose="02040502050405020303" pitchFamily="18" charset="0"/>
              </a:rPr>
              <a:t>ὡς</a:t>
            </a:r>
            <a:r>
              <a:rPr lang="el-GR" sz="2000" b="0" i="0" dirty="0">
                <a:solidFill>
                  <a:srgbClr val="660000"/>
                </a:solidFill>
                <a:effectLst/>
                <a:latin typeface="georgia" panose="02040502050405020303" pitchFamily="18" charset="0"/>
              </a:rPr>
              <a:t> </a:t>
            </a:r>
            <a:r>
              <a:rPr lang="el-GR" sz="2000" b="0" i="0" dirty="0" err="1">
                <a:solidFill>
                  <a:srgbClr val="660000"/>
                </a:solidFill>
                <a:effectLst/>
                <a:latin typeface="georgia" panose="02040502050405020303" pitchFamily="18" charset="0"/>
              </a:rPr>
              <a:t>ἄγκυραν</a:t>
            </a:r>
            <a:r>
              <a:rPr lang="el-GR" sz="2000" b="0" i="0" dirty="0">
                <a:solidFill>
                  <a:srgbClr val="660000"/>
                </a:solidFill>
                <a:effectLst/>
                <a:latin typeface="georgia" panose="02040502050405020303" pitchFamily="18" charset="0"/>
              </a:rPr>
              <a:t> </a:t>
            </a:r>
            <a:r>
              <a:rPr lang="el-GR" sz="2000" b="0" i="0" dirty="0" err="1">
                <a:solidFill>
                  <a:srgbClr val="660000"/>
                </a:solidFill>
                <a:effectLst/>
                <a:latin typeface="georgia" panose="02040502050405020303" pitchFamily="18" charset="0"/>
              </a:rPr>
              <a:t>ἔχομεν</a:t>
            </a:r>
            <a:r>
              <a:rPr lang="el-GR" sz="2000" b="0" i="0" dirty="0">
                <a:solidFill>
                  <a:srgbClr val="660000"/>
                </a:solidFill>
                <a:effectLst/>
                <a:latin typeface="georgia" panose="02040502050405020303" pitchFamily="18" charset="0"/>
              </a:rPr>
              <a:t> </a:t>
            </a:r>
            <a:r>
              <a:rPr lang="el-GR" sz="2000" b="0" i="0" dirty="0" err="1">
                <a:solidFill>
                  <a:srgbClr val="660000"/>
                </a:solidFill>
                <a:effectLst/>
                <a:latin typeface="georgia" panose="02040502050405020303" pitchFamily="18" charset="0"/>
              </a:rPr>
              <a:t>τῆς</a:t>
            </a:r>
            <a:r>
              <a:rPr lang="el-GR" sz="2000" b="0" i="0" dirty="0">
                <a:solidFill>
                  <a:srgbClr val="660000"/>
                </a:solidFill>
                <a:effectLst/>
                <a:latin typeface="georgia" panose="02040502050405020303" pitchFamily="18" charset="0"/>
              </a:rPr>
              <a:t> </a:t>
            </a:r>
            <a:r>
              <a:rPr lang="el-GR" sz="2000" b="0" i="0" dirty="0" err="1">
                <a:solidFill>
                  <a:srgbClr val="660000"/>
                </a:solidFill>
                <a:effectLst/>
                <a:latin typeface="georgia" panose="02040502050405020303" pitchFamily="18" charset="0"/>
              </a:rPr>
              <a:t>ψυχῆς</a:t>
            </a:r>
            <a:r>
              <a:rPr lang="el-GR" sz="2000" b="0" i="0" dirty="0">
                <a:solidFill>
                  <a:srgbClr val="660000"/>
                </a:solidFill>
                <a:effectLst/>
                <a:latin typeface="georgia" panose="02040502050405020303" pitchFamily="18" charset="0"/>
              </a:rPr>
              <a:t> </a:t>
            </a:r>
            <a:r>
              <a:rPr lang="el-GR" sz="2000" b="0" i="0" dirty="0" err="1">
                <a:solidFill>
                  <a:srgbClr val="660000"/>
                </a:solidFill>
                <a:effectLst/>
                <a:latin typeface="georgia" panose="02040502050405020303" pitchFamily="18" charset="0"/>
              </a:rPr>
              <a:t>ἀσφαλῆ</a:t>
            </a:r>
            <a:r>
              <a:rPr lang="el-GR" sz="2000" b="0" i="0" dirty="0">
                <a:solidFill>
                  <a:srgbClr val="660000"/>
                </a:solidFill>
                <a:effectLst/>
                <a:latin typeface="georgia" panose="02040502050405020303" pitchFamily="18" charset="0"/>
              </a:rPr>
              <a:t> τε </a:t>
            </a:r>
            <a:r>
              <a:rPr lang="el-GR" sz="2000" b="0" i="0" dirty="0" err="1">
                <a:solidFill>
                  <a:srgbClr val="660000"/>
                </a:solidFill>
                <a:effectLst/>
                <a:latin typeface="georgia" panose="02040502050405020303" pitchFamily="18" charset="0"/>
              </a:rPr>
              <a:t>καὶ</a:t>
            </a:r>
            <a:r>
              <a:rPr lang="el-GR" sz="2000" b="0" i="0" dirty="0">
                <a:solidFill>
                  <a:srgbClr val="660000"/>
                </a:solidFill>
                <a:effectLst/>
                <a:latin typeface="georgia" panose="02040502050405020303" pitchFamily="18" charset="0"/>
              </a:rPr>
              <a:t> </a:t>
            </a:r>
            <a:r>
              <a:rPr lang="el-GR" sz="2000" b="0" i="0" dirty="0" err="1">
                <a:solidFill>
                  <a:srgbClr val="660000"/>
                </a:solidFill>
                <a:effectLst/>
                <a:latin typeface="georgia" panose="02040502050405020303" pitchFamily="18" charset="0"/>
              </a:rPr>
              <a:t>βεβαίαν</a:t>
            </a:r>
            <a:r>
              <a:rPr lang="el-GR" sz="2000" b="0" i="0" dirty="0">
                <a:solidFill>
                  <a:srgbClr val="212121"/>
                </a:solidFill>
                <a:effectLst/>
                <a:latin typeface="georgia" panose="02040502050405020303" pitchFamily="18" charset="0"/>
              </a:rPr>
              <a:t>. Δηλαδή, αυτήν την ελπίδα την έχουμε σαν άγκυρα της ψυχής ασφαλή και σταθερή, η οποία μας κρατά σταθερά ενωμένους προς τον ουρανό.</a:t>
            </a:r>
            <a:endParaRPr lang="el-GR" sz="2000" b="0" i="0" dirty="0">
              <a:solidFill>
                <a:srgbClr val="212121"/>
              </a:solidFill>
              <a:effectLst/>
              <a:latin typeface="Arial" panose="020B0604020202020204" pitchFamily="34" charset="0"/>
            </a:endParaRPr>
          </a:p>
          <a:p>
            <a:pPr algn="l"/>
            <a:r>
              <a:rPr lang="el-GR" sz="2000" b="0" i="0" dirty="0">
                <a:solidFill>
                  <a:srgbClr val="212121"/>
                </a:solidFill>
                <a:effectLst/>
                <a:latin typeface="georgia" panose="02040502050405020303" pitchFamily="18" charset="0"/>
              </a:rPr>
              <a:t>Ο Κλήμης είδαμε να λέει ότι ο Χριστός είναι αυτός που αλιεύει τους ανθρώπους από το πέλαγος της κακίας. Το επάνω μέρος της έχει το σχήμα του Σταυρού και μας υπενθυμίζει την σωτηρία δια μέσω αυτού. Η άγκυρα ήταν και κρυφό σύμβολο του Σταυρού κατά τους διωγμούς. Υπάρχει και σε συνδυασμό με το ψάρι. Αυτή η εικόνα δηλώνει ότι η ελπίδα μας είναι με τον Ι.Χ.Θ.Υ.Σ. δηλαδή τον Χριστό.</a:t>
            </a:r>
            <a:endParaRPr lang="el-GR" sz="2000" b="0" i="0" dirty="0">
              <a:solidFill>
                <a:srgbClr val="212121"/>
              </a:solidFill>
              <a:effectLst/>
              <a:latin typeface="Arial" panose="020B0604020202020204" pitchFamily="34" charset="0"/>
            </a:endParaRPr>
          </a:p>
        </p:txBody>
      </p:sp>
    </p:spTree>
    <p:extLst>
      <p:ext uri="{BB962C8B-B14F-4D97-AF65-F5344CB8AC3E}">
        <p14:creationId xmlns:p14="http://schemas.microsoft.com/office/powerpoint/2010/main" val="10939110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xmlns="" id="{32AC475F-CBAF-A849-8C45-2F19055DBD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650" y="1528762"/>
            <a:ext cx="4781550" cy="38004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Τα χριστιανικά σύμβολα και η σημασία τους - ΒΗΜΑ ΟΡΘΟΔΟΞΙΑΣ">
            <a:extLst>
              <a:ext uri="{FF2B5EF4-FFF2-40B4-BE49-F238E27FC236}">
                <a16:creationId xmlns:a16="http://schemas.microsoft.com/office/drawing/2014/main" xmlns="" id="{B612FDA7-99C3-FE3C-B461-93EB2B24D4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6623" y="1925636"/>
            <a:ext cx="3914141" cy="340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58154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054"/>
                                        </p:tgtEl>
                                        <p:attrNameLst>
                                          <p:attrName>style.visibility</p:attrName>
                                        </p:attrNameLst>
                                      </p:cBhvr>
                                      <p:to>
                                        <p:strVal val="visible"/>
                                      </p:to>
                                    </p:set>
                                    <p:animEffect transition="in" filter="circle(in)">
                                      <p:cBhvr>
                                        <p:cTn id="14" dur="2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9065650-9DB5-63DC-5DA4-958588B4BDB6}"/>
              </a:ext>
            </a:extLst>
          </p:cNvPr>
          <p:cNvSpPr>
            <a:spLocks noGrp="1"/>
          </p:cNvSpPr>
          <p:nvPr>
            <p:ph type="title"/>
          </p:nvPr>
        </p:nvSpPr>
        <p:spPr/>
        <p:txBody>
          <a:bodyPr/>
          <a:lstStyle/>
          <a:p>
            <a:pPr algn="ctr"/>
            <a:r>
              <a:rPr lang="el-GR" u="sng" dirty="0"/>
              <a:t>ΤΟ ΠΤΗΝΟ ΦΟΙΝΙΚΑΣ</a:t>
            </a:r>
          </a:p>
        </p:txBody>
      </p:sp>
      <p:sp>
        <p:nvSpPr>
          <p:cNvPr id="4" name="TextBox 3">
            <a:extLst>
              <a:ext uri="{FF2B5EF4-FFF2-40B4-BE49-F238E27FC236}">
                <a16:creationId xmlns:a16="http://schemas.microsoft.com/office/drawing/2014/main" xmlns="" id="{A0F3861B-D28D-F678-5B5D-F311BA54524E}"/>
              </a:ext>
            </a:extLst>
          </p:cNvPr>
          <p:cNvSpPr txBox="1"/>
          <p:nvPr/>
        </p:nvSpPr>
        <p:spPr>
          <a:xfrm>
            <a:off x="1066800" y="2349500"/>
            <a:ext cx="7975600" cy="3170099"/>
          </a:xfrm>
          <a:prstGeom prst="rect">
            <a:avLst/>
          </a:prstGeom>
          <a:noFill/>
        </p:spPr>
        <p:txBody>
          <a:bodyPr wrap="square">
            <a:spAutoFit/>
          </a:bodyPr>
          <a:lstStyle/>
          <a:p>
            <a:pPr algn="l"/>
            <a:r>
              <a:rPr lang="el-GR" sz="2000" dirty="0">
                <a:effectLst/>
                <a:latin typeface="georgia" panose="02040502050405020303" pitchFamily="18" charset="0"/>
              </a:rPr>
              <a:t>Συμβολίζει την δικαιοσύνη και τον δίκαιο άνθρωπο. Τα κλαδιά της συμβολίζουν την νίκη κατά του θανάτου, </a:t>
            </a:r>
            <a:r>
              <a:rPr lang="el-GR" sz="2000" dirty="0">
                <a:solidFill>
                  <a:srgbClr val="660000"/>
                </a:solidFill>
                <a:effectLst/>
                <a:latin typeface="georgia" panose="02040502050405020303" pitchFamily="18" charset="0"/>
              </a:rPr>
              <a:t>δίκαιος ως φοίνιξ ανθήσει</a:t>
            </a:r>
            <a:r>
              <a:rPr lang="el-GR" sz="2000" dirty="0">
                <a:effectLst/>
                <a:latin typeface="georgia" panose="02040502050405020303" pitchFamily="18" charset="0"/>
              </a:rPr>
              <a:t> μας λέγει ο Ψαλμός 91. Στην Αποκάλυψη βλέπουμε το πλήθος που είναι μπροστά από τον θρόνο του Θεού να κρατάει κλαδιά φοινίκων </a:t>
            </a:r>
            <a:r>
              <a:rPr lang="el-GR" sz="2000" dirty="0" err="1">
                <a:solidFill>
                  <a:srgbClr val="660000"/>
                </a:solidFill>
                <a:effectLst/>
                <a:latin typeface="georgia" panose="02040502050405020303" pitchFamily="18" charset="0"/>
              </a:rPr>
              <a:t>καί</a:t>
            </a:r>
            <a:r>
              <a:rPr lang="el-GR" sz="2000" dirty="0">
                <a:solidFill>
                  <a:srgbClr val="660000"/>
                </a:solidFill>
                <a:effectLst/>
                <a:latin typeface="georgia" panose="02040502050405020303" pitchFamily="18" charset="0"/>
              </a:rPr>
              <a:t> φοίνικες </a:t>
            </a:r>
            <a:r>
              <a:rPr lang="el-GR" sz="2000" dirty="0" err="1">
                <a:solidFill>
                  <a:srgbClr val="660000"/>
                </a:solidFill>
                <a:effectLst/>
                <a:latin typeface="georgia" panose="02040502050405020303" pitchFamily="18" charset="0"/>
              </a:rPr>
              <a:t>ἐν</a:t>
            </a:r>
            <a:r>
              <a:rPr lang="el-GR" sz="2000" dirty="0">
                <a:solidFill>
                  <a:srgbClr val="660000"/>
                </a:solidFill>
                <a:effectLst/>
                <a:latin typeface="georgia" panose="02040502050405020303" pitchFamily="18" charset="0"/>
              </a:rPr>
              <a:t> </a:t>
            </a:r>
            <a:r>
              <a:rPr lang="el-GR" sz="2000" dirty="0" err="1">
                <a:solidFill>
                  <a:srgbClr val="660000"/>
                </a:solidFill>
                <a:effectLst/>
                <a:latin typeface="georgia" panose="02040502050405020303" pitchFamily="18" charset="0"/>
              </a:rPr>
              <a:t>ταῖς</a:t>
            </a:r>
            <a:r>
              <a:rPr lang="el-GR" sz="2000" dirty="0">
                <a:solidFill>
                  <a:srgbClr val="660000"/>
                </a:solidFill>
                <a:effectLst/>
                <a:latin typeface="georgia" panose="02040502050405020303" pitchFamily="18" charset="0"/>
              </a:rPr>
              <a:t> </a:t>
            </a:r>
            <a:r>
              <a:rPr lang="el-GR" sz="2000" dirty="0" err="1">
                <a:solidFill>
                  <a:srgbClr val="660000"/>
                </a:solidFill>
                <a:effectLst/>
                <a:latin typeface="georgia" panose="02040502050405020303" pitchFamily="18" charset="0"/>
              </a:rPr>
              <a:t>χερσίν</a:t>
            </a:r>
            <a:r>
              <a:rPr lang="el-GR" sz="2000" dirty="0">
                <a:solidFill>
                  <a:srgbClr val="660000"/>
                </a:solidFill>
                <a:effectLst/>
                <a:latin typeface="georgia" panose="02040502050405020303" pitchFamily="18" charset="0"/>
              </a:rPr>
              <a:t> </a:t>
            </a:r>
            <a:r>
              <a:rPr lang="el-GR" sz="2000" dirty="0" err="1">
                <a:solidFill>
                  <a:srgbClr val="660000"/>
                </a:solidFill>
                <a:effectLst/>
                <a:latin typeface="georgia" panose="02040502050405020303" pitchFamily="18" charset="0"/>
              </a:rPr>
              <a:t>αὐτῶν</a:t>
            </a:r>
            <a:r>
              <a:rPr lang="el-GR" sz="2000" dirty="0">
                <a:solidFill>
                  <a:srgbClr val="660000"/>
                </a:solidFill>
                <a:effectLst/>
                <a:latin typeface="georgia" panose="02040502050405020303" pitchFamily="18" charset="0"/>
              </a:rPr>
              <a:t>·</a:t>
            </a:r>
            <a:r>
              <a:rPr lang="el-GR" sz="2000" dirty="0">
                <a:effectLst/>
                <a:latin typeface="georgia" panose="02040502050405020303" pitchFamily="18" charset="0"/>
              </a:rPr>
              <a:t>. Οι πρώτοι Χριστιανοί συνόδευαν τους νεκρούς με κλαδιά φοίνικα στα χέρια. Το Άσμα Ασμάτων παρομοιάζει το ωραίο παράστημα με τον φοίνικα λέγοντας </a:t>
            </a:r>
            <a:r>
              <a:rPr lang="el-GR" sz="2000" dirty="0" err="1">
                <a:solidFill>
                  <a:srgbClr val="660000"/>
                </a:solidFill>
                <a:effectLst/>
                <a:latin typeface="georgia" panose="02040502050405020303" pitchFamily="18" charset="0"/>
              </a:rPr>
              <a:t>ωμοιώθης</a:t>
            </a:r>
            <a:r>
              <a:rPr lang="el-GR" sz="2000" dirty="0">
                <a:solidFill>
                  <a:srgbClr val="660000"/>
                </a:solidFill>
                <a:effectLst/>
                <a:latin typeface="georgia" panose="02040502050405020303" pitchFamily="18" charset="0"/>
              </a:rPr>
              <a:t> τω φοίνικι</a:t>
            </a:r>
            <a:r>
              <a:rPr lang="el-GR" sz="2000" dirty="0">
                <a:effectLst/>
                <a:latin typeface="georgia" panose="02040502050405020303" pitchFamily="18" charset="0"/>
              </a:rPr>
              <a:t>.</a:t>
            </a:r>
            <a:endParaRPr lang="el-GR" sz="2000" dirty="0">
              <a:effectLst/>
            </a:endParaRPr>
          </a:p>
          <a:p>
            <a:r>
              <a:rPr lang="el-GR" sz="2000" dirty="0">
                <a:effectLst/>
              </a:rPr>
              <a:t/>
            </a:r>
            <a:br>
              <a:rPr lang="el-GR" sz="2000" dirty="0">
                <a:effectLst/>
              </a:rPr>
            </a:br>
            <a:endParaRPr lang="el-GR" sz="2000" dirty="0"/>
          </a:p>
        </p:txBody>
      </p:sp>
    </p:spTree>
    <p:extLst>
      <p:ext uri="{BB962C8B-B14F-4D97-AF65-F5344CB8AC3E}">
        <p14:creationId xmlns:p14="http://schemas.microsoft.com/office/powerpoint/2010/main" val="140504850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xmlns="" id="{9A0EA7FD-D7C0-B7F5-45AA-F746DA353096}"/>
              </a:ext>
            </a:extLst>
          </p:cNvPr>
          <p:cNvPicPr>
            <a:picLocks noChangeAspect="1"/>
          </p:cNvPicPr>
          <p:nvPr/>
        </p:nvPicPr>
        <p:blipFill>
          <a:blip r:embed="rId2"/>
          <a:stretch>
            <a:fillRect/>
          </a:stretch>
        </p:blipFill>
        <p:spPr>
          <a:xfrm>
            <a:off x="809625" y="2192337"/>
            <a:ext cx="4645676" cy="3738563"/>
          </a:xfrm>
          <a:prstGeom prst="rect">
            <a:avLst/>
          </a:prstGeom>
        </p:spPr>
      </p:pic>
      <p:pic>
        <p:nvPicPr>
          <p:cNvPr id="4" name="Εικόνα 3">
            <a:extLst>
              <a:ext uri="{FF2B5EF4-FFF2-40B4-BE49-F238E27FC236}">
                <a16:creationId xmlns:a16="http://schemas.microsoft.com/office/drawing/2014/main" xmlns="" id="{DE54B694-F6A7-74E7-AE0F-CAAEDEDDEF65}"/>
              </a:ext>
            </a:extLst>
          </p:cNvPr>
          <p:cNvPicPr>
            <a:picLocks noChangeAspect="1"/>
          </p:cNvPicPr>
          <p:nvPr/>
        </p:nvPicPr>
        <p:blipFill>
          <a:blip r:embed="rId3"/>
          <a:stretch>
            <a:fillRect/>
          </a:stretch>
        </p:blipFill>
        <p:spPr>
          <a:xfrm>
            <a:off x="6096000" y="632618"/>
            <a:ext cx="5159918" cy="3429000"/>
          </a:xfrm>
          <a:prstGeom prst="rect">
            <a:avLst/>
          </a:prstGeom>
        </p:spPr>
      </p:pic>
    </p:spTree>
    <p:extLst>
      <p:ext uri="{BB962C8B-B14F-4D97-AF65-F5344CB8AC3E}">
        <p14:creationId xmlns:p14="http://schemas.microsoft.com/office/powerpoint/2010/main" val="322182435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397D1EF-F2F0-5437-FF1E-1383B30D4A46}"/>
              </a:ext>
            </a:extLst>
          </p:cNvPr>
          <p:cNvSpPr>
            <a:spLocks noGrp="1"/>
          </p:cNvSpPr>
          <p:nvPr>
            <p:ph type="title"/>
          </p:nvPr>
        </p:nvSpPr>
        <p:spPr/>
        <p:txBody>
          <a:bodyPr>
            <a:normAutofit/>
          </a:bodyPr>
          <a:lstStyle/>
          <a:p>
            <a:pPr algn="ctr"/>
            <a:r>
              <a:rPr lang="el-GR" u="sng" dirty="0"/>
              <a:t>ΣΤΕΦΑΝΙ</a:t>
            </a:r>
          </a:p>
        </p:txBody>
      </p:sp>
      <p:sp>
        <p:nvSpPr>
          <p:cNvPr id="4" name="TextBox 3">
            <a:extLst>
              <a:ext uri="{FF2B5EF4-FFF2-40B4-BE49-F238E27FC236}">
                <a16:creationId xmlns:a16="http://schemas.microsoft.com/office/drawing/2014/main" xmlns="" id="{F4E17598-64FD-54F8-02AE-79ABB77D5BFA}"/>
              </a:ext>
            </a:extLst>
          </p:cNvPr>
          <p:cNvSpPr txBox="1"/>
          <p:nvPr/>
        </p:nvSpPr>
        <p:spPr>
          <a:xfrm>
            <a:off x="1371600" y="2256453"/>
            <a:ext cx="9042400" cy="3416320"/>
          </a:xfrm>
          <a:prstGeom prst="rect">
            <a:avLst/>
          </a:prstGeom>
          <a:noFill/>
        </p:spPr>
        <p:txBody>
          <a:bodyPr wrap="square">
            <a:spAutoFit/>
          </a:bodyPr>
          <a:lstStyle/>
          <a:p>
            <a:pPr algn="l"/>
            <a:r>
              <a:rPr lang="el-GR" sz="2400" b="0" i="0" dirty="0">
                <a:solidFill>
                  <a:srgbClr val="212121"/>
                </a:solidFill>
                <a:effectLst/>
                <a:latin typeface="georgia" panose="02040502050405020303" pitchFamily="18" charset="0"/>
              </a:rPr>
              <a:t>Συμβολίζει την νίκη, την αιώνια ζωή, </a:t>
            </a:r>
            <a:r>
              <a:rPr lang="el-GR" sz="2400" b="0" i="0" dirty="0">
                <a:solidFill>
                  <a:srgbClr val="660000"/>
                </a:solidFill>
                <a:effectLst/>
                <a:latin typeface="georgia" panose="02040502050405020303" pitchFamily="18" charset="0"/>
              </a:rPr>
              <a:t>γίνου πιστός </a:t>
            </a:r>
            <a:r>
              <a:rPr lang="el-GR" sz="2400" b="0" i="0" dirty="0" err="1">
                <a:solidFill>
                  <a:srgbClr val="660000"/>
                </a:solidFill>
                <a:effectLst/>
                <a:latin typeface="georgia" panose="02040502050405020303" pitchFamily="18" charset="0"/>
              </a:rPr>
              <a:t>ἄχρι</a:t>
            </a:r>
            <a:r>
              <a:rPr lang="el-GR" sz="2400" b="0" i="0" dirty="0">
                <a:solidFill>
                  <a:srgbClr val="660000"/>
                </a:solidFill>
                <a:effectLst/>
                <a:latin typeface="georgia" panose="02040502050405020303" pitchFamily="18" charset="0"/>
              </a:rPr>
              <a:t> θανάτου, </a:t>
            </a:r>
            <a:r>
              <a:rPr lang="el-GR" sz="2400" b="0" i="0" dirty="0" err="1">
                <a:solidFill>
                  <a:srgbClr val="660000"/>
                </a:solidFill>
                <a:effectLst/>
                <a:latin typeface="georgia" panose="02040502050405020303" pitchFamily="18" charset="0"/>
              </a:rPr>
              <a:t>καί</a:t>
            </a:r>
            <a:r>
              <a:rPr lang="el-GR" sz="2400" b="0" i="0" dirty="0">
                <a:solidFill>
                  <a:srgbClr val="660000"/>
                </a:solidFill>
                <a:effectLst/>
                <a:latin typeface="georgia" panose="02040502050405020303" pitchFamily="18" charset="0"/>
              </a:rPr>
              <a:t> δώσω σοι </a:t>
            </a:r>
            <a:r>
              <a:rPr lang="el-GR" sz="2400" b="0" i="0" dirty="0" err="1">
                <a:solidFill>
                  <a:srgbClr val="660000"/>
                </a:solidFill>
                <a:effectLst/>
                <a:latin typeface="georgia" panose="02040502050405020303" pitchFamily="18" charset="0"/>
              </a:rPr>
              <a:t>τόν</a:t>
            </a:r>
            <a:r>
              <a:rPr lang="el-GR" sz="2400" b="0" i="0" dirty="0">
                <a:solidFill>
                  <a:srgbClr val="660000"/>
                </a:solidFill>
                <a:effectLst/>
                <a:latin typeface="georgia" panose="02040502050405020303" pitchFamily="18" charset="0"/>
              </a:rPr>
              <a:t> </a:t>
            </a:r>
            <a:r>
              <a:rPr lang="el-GR" sz="2400" b="0" i="0" dirty="0" err="1">
                <a:solidFill>
                  <a:srgbClr val="660000"/>
                </a:solidFill>
                <a:effectLst/>
                <a:latin typeface="georgia" panose="02040502050405020303" pitchFamily="18" charset="0"/>
              </a:rPr>
              <a:t>στέφανον</a:t>
            </a:r>
            <a:r>
              <a:rPr lang="el-GR" sz="2400" b="0" i="0" dirty="0">
                <a:solidFill>
                  <a:srgbClr val="660000"/>
                </a:solidFill>
                <a:effectLst/>
                <a:latin typeface="georgia" panose="02040502050405020303" pitchFamily="18" charset="0"/>
              </a:rPr>
              <a:t> </a:t>
            </a:r>
            <a:r>
              <a:rPr lang="el-GR" sz="2400" b="0" i="0" dirty="0" err="1">
                <a:solidFill>
                  <a:srgbClr val="660000"/>
                </a:solidFill>
                <a:effectLst/>
                <a:latin typeface="georgia" panose="02040502050405020303" pitchFamily="18" charset="0"/>
              </a:rPr>
              <a:t>τῆς</a:t>
            </a:r>
            <a:r>
              <a:rPr lang="el-GR" sz="2400" b="0" i="0" dirty="0">
                <a:solidFill>
                  <a:srgbClr val="660000"/>
                </a:solidFill>
                <a:effectLst/>
                <a:latin typeface="georgia" panose="02040502050405020303" pitchFamily="18" charset="0"/>
              </a:rPr>
              <a:t> </a:t>
            </a:r>
            <a:r>
              <a:rPr lang="el-GR" sz="2400" b="0" i="0" dirty="0" err="1">
                <a:solidFill>
                  <a:srgbClr val="660000"/>
                </a:solidFill>
                <a:effectLst/>
                <a:latin typeface="georgia" panose="02040502050405020303" pitchFamily="18" charset="0"/>
              </a:rPr>
              <a:t>ζωῆς</a:t>
            </a:r>
            <a:r>
              <a:rPr lang="el-GR" sz="2400" b="0" i="0" dirty="0">
                <a:solidFill>
                  <a:srgbClr val="212121"/>
                </a:solidFill>
                <a:effectLst/>
                <a:latin typeface="georgia" panose="02040502050405020303" pitchFamily="18" charset="0"/>
              </a:rPr>
              <a:t>, εδώ ομιλεί ο Χριστός και λέει προσπάθησε και αγωνίσου να γίνεις πιστός μέχρι και μαρτυρικού ακόμη θανάτου για την πίστη σου και θα σου δώσω ως βραβείο των αγώνων σου τον στέφανο της αιώνιας ζωής. </a:t>
            </a:r>
            <a:endParaRPr lang="el-GR" sz="2400" b="0" i="0" dirty="0">
              <a:solidFill>
                <a:srgbClr val="212121"/>
              </a:solidFill>
              <a:effectLst/>
              <a:latin typeface="Arial" panose="020B0604020202020204" pitchFamily="34" charset="0"/>
            </a:endParaRPr>
          </a:p>
          <a:p>
            <a:pPr algn="l"/>
            <a:r>
              <a:rPr lang="el-GR" sz="2400" b="0" i="0" dirty="0">
                <a:solidFill>
                  <a:srgbClr val="212121"/>
                </a:solidFill>
                <a:effectLst/>
                <a:latin typeface="georgia" panose="02040502050405020303" pitchFamily="18" charset="0"/>
              </a:rPr>
              <a:t>Συμβολίζει επίσης την ευτυχία και την δόξα, </a:t>
            </a:r>
            <a:r>
              <a:rPr lang="el-GR" sz="2400" b="0" i="0" dirty="0" err="1">
                <a:solidFill>
                  <a:srgbClr val="660000"/>
                </a:solidFill>
                <a:effectLst/>
                <a:latin typeface="georgia" panose="02040502050405020303" pitchFamily="18" charset="0"/>
              </a:rPr>
              <a:t>ἀπόκειταί</a:t>
            </a:r>
            <a:r>
              <a:rPr lang="el-GR" sz="2400" b="0" i="0" dirty="0">
                <a:solidFill>
                  <a:srgbClr val="660000"/>
                </a:solidFill>
                <a:effectLst/>
                <a:latin typeface="georgia" panose="02040502050405020303" pitchFamily="18" charset="0"/>
              </a:rPr>
              <a:t> μοι ὁ </a:t>
            </a:r>
            <a:r>
              <a:rPr lang="el-GR" sz="2400" b="0" i="0" dirty="0" err="1">
                <a:solidFill>
                  <a:srgbClr val="660000"/>
                </a:solidFill>
                <a:effectLst/>
                <a:latin typeface="georgia" panose="02040502050405020303" pitchFamily="18" charset="0"/>
              </a:rPr>
              <a:t>τῆς</a:t>
            </a:r>
            <a:r>
              <a:rPr lang="el-GR" sz="2400" b="0" i="0" dirty="0">
                <a:solidFill>
                  <a:srgbClr val="660000"/>
                </a:solidFill>
                <a:effectLst/>
                <a:latin typeface="georgia" panose="02040502050405020303" pitchFamily="18" charset="0"/>
              </a:rPr>
              <a:t> δικαιοσύνης στέφανος, </a:t>
            </a:r>
            <a:r>
              <a:rPr lang="el-GR" sz="2400" b="0" i="0" dirty="0" err="1">
                <a:solidFill>
                  <a:srgbClr val="660000"/>
                </a:solidFill>
                <a:effectLst/>
                <a:latin typeface="georgia" panose="02040502050405020303" pitchFamily="18" charset="0"/>
              </a:rPr>
              <a:t>ὃν</a:t>
            </a:r>
            <a:r>
              <a:rPr lang="el-GR" sz="2400" b="0" i="0" dirty="0">
                <a:solidFill>
                  <a:srgbClr val="660000"/>
                </a:solidFill>
                <a:effectLst/>
                <a:latin typeface="georgia" panose="02040502050405020303" pitchFamily="18" charset="0"/>
              </a:rPr>
              <a:t> </a:t>
            </a:r>
            <a:r>
              <a:rPr lang="el-GR" sz="2400" b="0" i="0" dirty="0" err="1">
                <a:solidFill>
                  <a:srgbClr val="660000"/>
                </a:solidFill>
                <a:effectLst/>
                <a:latin typeface="georgia" panose="02040502050405020303" pitchFamily="18" charset="0"/>
              </a:rPr>
              <a:t>ἀποδώσει</a:t>
            </a:r>
            <a:r>
              <a:rPr lang="el-GR" sz="2400" b="0" i="0" dirty="0">
                <a:solidFill>
                  <a:srgbClr val="660000"/>
                </a:solidFill>
                <a:effectLst/>
                <a:latin typeface="georgia" panose="02040502050405020303" pitchFamily="18" charset="0"/>
              </a:rPr>
              <a:t> μοι ὁ Κύριος</a:t>
            </a:r>
            <a:r>
              <a:rPr lang="el-GR" sz="2400" b="0" i="0" dirty="0">
                <a:solidFill>
                  <a:srgbClr val="212121"/>
                </a:solidFill>
                <a:effectLst/>
                <a:latin typeface="georgia" panose="02040502050405020303" pitchFamily="18" charset="0"/>
              </a:rPr>
              <a:t> είδαμε να λέει ο απόστολος Παύλος. Την νίκη, μεταξύ άλλων, συμβολίζουν και τα στεφάνια στον γάμο. Νίκη κατά της αμαρτίας και των παθών.</a:t>
            </a:r>
            <a:endParaRPr lang="el-GR" sz="2400" b="0" i="0" dirty="0">
              <a:solidFill>
                <a:srgbClr val="212121"/>
              </a:solidFill>
              <a:effectLst/>
              <a:latin typeface="Arial" panose="020B0604020202020204" pitchFamily="34" charset="0"/>
            </a:endParaRPr>
          </a:p>
        </p:txBody>
      </p:sp>
    </p:spTree>
    <p:extLst>
      <p:ext uri="{BB962C8B-B14F-4D97-AF65-F5344CB8AC3E}">
        <p14:creationId xmlns:p14="http://schemas.microsoft.com/office/powerpoint/2010/main" val="195667405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xmlns="" id="{78A5CF82-643B-BF3B-DAB7-9BF910D182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539" y="1077914"/>
            <a:ext cx="5414961" cy="261778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Πάσχα: Η ιστορία του κειμηλίου - Ένα συναρπαστικό ταξίδι στον χρόνο μέσα  από το ακάνθινο στεφάνι - Κόσμος - Νέα Κρήτη">
            <a:extLst>
              <a:ext uri="{FF2B5EF4-FFF2-40B4-BE49-F238E27FC236}">
                <a16:creationId xmlns:a16="http://schemas.microsoft.com/office/drawing/2014/main" xmlns="" id="{028225A9-8390-174E-0948-1697EF5488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0700" y="3238500"/>
            <a:ext cx="4283919" cy="2832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08000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1)">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wipe(down)">
                                      <p:cBhvr>
                                        <p:cTn id="12"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BCD047A-423F-BF06-B228-4B60AD000E77}"/>
              </a:ext>
            </a:extLst>
          </p:cNvPr>
          <p:cNvSpPr>
            <a:spLocks noGrp="1"/>
          </p:cNvSpPr>
          <p:nvPr>
            <p:ph type="title"/>
          </p:nvPr>
        </p:nvSpPr>
        <p:spPr/>
        <p:txBody>
          <a:bodyPr/>
          <a:lstStyle/>
          <a:p>
            <a:r>
              <a:rPr lang="en-US" sz="1400" dirty="0">
                <a:latin typeface="Adobe Devanagari" panose="02040503050201020203" pitchFamily="18" charset="0"/>
                <a:cs typeface="Adobe Devanagari" panose="02040503050201020203" pitchFamily="18" charset="0"/>
                <a:hlinkClick r:id="rId2"/>
              </a:rPr>
              <a:t>https://www.churchofjesuschrist.org/study/manual/new-testament-stories/chapter-40-the-good-shepherd?lang=ell</a:t>
            </a:r>
            <a:r>
              <a:rPr lang="el-GR" sz="1400" dirty="0">
                <a:latin typeface="Adobe Devanagari" panose="02040503050201020203" pitchFamily="18" charset="0"/>
                <a:cs typeface="Adobe Devanagari" panose="02040503050201020203" pitchFamily="18" charset="0"/>
              </a:rPr>
              <a:t/>
            </a:r>
            <a:br>
              <a:rPr lang="el-GR" sz="1400" dirty="0">
                <a:latin typeface="Adobe Devanagari" panose="02040503050201020203" pitchFamily="18" charset="0"/>
                <a:cs typeface="Adobe Devanagari" panose="02040503050201020203" pitchFamily="18" charset="0"/>
              </a:rPr>
            </a:br>
            <a:r>
              <a:rPr lang="en-US" sz="1400" dirty="0">
                <a:latin typeface="Adobe Devanagari" panose="02040503050201020203" pitchFamily="18" charset="0"/>
                <a:cs typeface="Adobe Devanagari" panose="02040503050201020203" pitchFamily="18" charset="0"/>
              </a:rPr>
              <a:t>https://el.wikipedia.org/wiki/%CE%A7%CF%81%CE%B9%CF%83%CF%84%CF%8C%CE%B3%CF%81%CE%B1%CE%BC%CE%BC%CE%</a:t>
            </a:r>
            <a:r>
              <a:rPr lang="el-GR" sz="1400" dirty="0">
                <a:latin typeface="Adobe Devanagari" panose="02040503050201020203" pitchFamily="18" charset="0"/>
                <a:cs typeface="Adobe Devanagari" panose="02040503050201020203" pitchFamily="18" charset="0"/>
              </a:rPr>
              <a:t/>
            </a:r>
            <a:br>
              <a:rPr lang="el-GR" sz="1400" dirty="0">
                <a:latin typeface="Adobe Devanagari" panose="02040503050201020203" pitchFamily="18" charset="0"/>
                <a:cs typeface="Adobe Devanagari" panose="02040503050201020203" pitchFamily="18" charset="0"/>
              </a:rPr>
            </a:br>
            <a:r>
              <a:rPr lang="en-US" sz="1400" dirty="0">
                <a:latin typeface="Adobe Devanagari" panose="02040503050201020203" pitchFamily="18" charset="0"/>
                <a:cs typeface="Adobe Devanagari" panose="02040503050201020203" pitchFamily="18" charset="0"/>
              </a:rPr>
              <a:t>http://www.orthodoxos.com.gr/phpBB3/viewtopic.php?t=123</a:t>
            </a:r>
            <a:r>
              <a:rPr lang="el-GR" sz="1400" dirty="0">
                <a:latin typeface="Adobe Devanagari" panose="02040503050201020203" pitchFamily="18" charset="0"/>
                <a:cs typeface="Adobe Devanagari" panose="02040503050201020203" pitchFamily="18" charset="0"/>
              </a:rPr>
              <a:t/>
            </a:r>
            <a:br>
              <a:rPr lang="el-GR" sz="1400" dirty="0">
                <a:latin typeface="Adobe Devanagari" panose="02040503050201020203" pitchFamily="18" charset="0"/>
                <a:cs typeface="Adobe Devanagari" panose="02040503050201020203" pitchFamily="18" charset="0"/>
              </a:rPr>
            </a:br>
            <a:r>
              <a:rPr lang="el-GR" sz="1400" dirty="0">
                <a:latin typeface="Adobe Devanagari" panose="02040503050201020203" pitchFamily="18" charset="0"/>
                <a:cs typeface="Adobe Devanagari" panose="02040503050201020203" pitchFamily="18" charset="0"/>
              </a:rPr>
              <a:t/>
            </a:r>
            <a:br>
              <a:rPr lang="el-GR" sz="1400" dirty="0">
                <a:latin typeface="Adobe Devanagari" panose="02040503050201020203" pitchFamily="18" charset="0"/>
                <a:cs typeface="Adobe Devanagari" panose="02040503050201020203" pitchFamily="18" charset="0"/>
              </a:rPr>
            </a:br>
            <a:r>
              <a:rPr lang="en-US" sz="1400" dirty="0">
                <a:latin typeface="Adobe Devanagari" panose="02040503050201020203" pitchFamily="18" charset="0"/>
                <a:cs typeface="Adobe Devanagari" panose="02040503050201020203" pitchFamily="18" charset="0"/>
                <a:hlinkClick r:id="rId3"/>
              </a:rPr>
              <a:t>https://el.wikipedia.org/wiki/%CE%86%CE%BB%CF%86%CE%B1_%CE%BA%CE%B1%CE%B9_%CE%A9%CE%BC%CE%AD%CE%B3%CE%B1</a:t>
            </a:r>
            <a:r>
              <a:rPr lang="el-GR" sz="1400" dirty="0">
                <a:latin typeface="Adobe Devanagari" panose="02040503050201020203" pitchFamily="18" charset="0"/>
                <a:cs typeface="Adobe Devanagari" panose="02040503050201020203" pitchFamily="18" charset="0"/>
              </a:rPr>
              <a:t/>
            </a:r>
            <a:br>
              <a:rPr lang="el-GR" sz="1400" dirty="0">
                <a:latin typeface="Adobe Devanagari" panose="02040503050201020203" pitchFamily="18" charset="0"/>
                <a:cs typeface="Adobe Devanagari" panose="02040503050201020203" pitchFamily="18" charset="0"/>
              </a:rPr>
            </a:br>
            <a:r>
              <a:rPr lang="en-US" sz="1400" dirty="0">
                <a:latin typeface="Adobe Devanagari" panose="02040503050201020203" pitchFamily="18" charset="0"/>
                <a:cs typeface="Adobe Devanagari" panose="02040503050201020203" pitchFamily="18" charset="0"/>
              </a:rPr>
              <a:t>https://panoszero.blogspot.com/2015/07/blog-post_34.html</a:t>
            </a:r>
            <a:r>
              <a:rPr lang="el-GR" sz="1400" dirty="0">
                <a:latin typeface="Adobe Devanagari" panose="02040503050201020203" pitchFamily="18" charset="0"/>
                <a:cs typeface="Adobe Devanagari" panose="02040503050201020203" pitchFamily="18" charset="0"/>
              </a:rPr>
              <a:t/>
            </a:r>
            <a:br>
              <a:rPr lang="el-GR" sz="1400" dirty="0">
                <a:latin typeface="Adobe Devanagari" panose="02040503050201020203" pitchFamily="18" charset="0"/>
                <a:cs typeface="Adobe Devanagari" panose="02040503050201020203" pitchFamily="18" charset="0"/>
              </a:rPr>
            </a:br>
            <a:endParaRPr lang="el-GR" sz="1400" dirty="0">
              <a:cs typeface="Adobe Devanagari" panose="02040503050201020203" pitchFamily="18" charset="0"/>
            </a:endParaRPr>
          </a:p>
        </p:txBody>
      </p:sp>
      <p:sp>
        <p:nvSpPr>
          <p:cNvPr id="3" name="Θέση κειμένου 2">
            <a:extLst>
              <a:ext uri="{FF2B5EF4-FFF2-40B4-BE49-F238E27FC236}">
                <a16:creationId xmlns:a16="http://schemas.microsoft.com/office/drawing/2014/main" xmlns="" id="{17C94B62-1721-CD46-47ED-A18E1E0C3C52}"/>
              </a:ext>
            </a:extLst>
          </p:cNvPr>
          <p:cNvSpPr>
            <a:spLocks noGrp="1"/>
          </p:cNvSpPr>
          <p:nvPr>
            <p:ph type="body" idx="1"/>
          </p:nvPr>
        </p:nvSpPr>
        <p:spPr/>
        <p:txBody>
          <a:bodyPr/>
          <a:lstStyle/>
          <a:p>
            <a:endParaRPr lang="el-GR"/>
          </a:p>
        </p:txBody>
      </p:sp>
    </p:spTree>
    <p:extLst>
      <p:ext uri="{BB962C8B-B14F-4D97-AF65-F5344CB8AC3E}">
        <p14:creationId xmlns:p14="http://schemas.microsoft.com/office/powerpoint/2010/main" val="94761777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65652B8-09F1-5FB9-83C2-26A7666B7EB8}"/>
              </a:ext>
            </a:extLst>
          </p:cNvPr>
          <p:cNvSpPr>
            <a:spLocks noGrp="1"/>
          </p:cNvSpPr>
          <p:nvPr>
            <p:ph type="title"/>
          </p:nvPr>
        </p:nvSpPr>
        <p:spPr/>
        <p:txBody>
          <a:bodyPr>
            <a:noAutofit/>
          </a:bodyPr>
          <a:lstStyle/>
          <a:p>
            <a:r>
              <a:rPr lang="el-GR" sz="3200" dirty="0"/>
              <a:t>Η ΚΡΥΜΜΕΝΗ ΣΗΜΑΣΙΑ ΤΩΝ ΣΥΜΒΟΛΙΚΩΝ ΘΡΗΣΚΕΥΤΙΚΩΝ ΠΑΡΑΣΤΑΣΕΩΝ ΤΩΝ ΚΑΤΑΚΟΜΒΩΝ</a:t>
            </a:r>
          </a:p>
        </p:txBody>
      </p:sp>
      <p:pic>
        <p:nvPicPr>
          <p:cNvPr id="4" name="Θέση περιεχομένου 3">
            <a:extLst>
              <a:ext uri="{FF2B5EF4-FFF2-40B4-BE49-F238E27FC236}">
                <a16:creationId xmlns:a16="http://schemas.microsoft.com/office/drawing/2014/main" xmlns="" id="{AE0754D7-61B7-B81F-DBDA-FBB7C890C92C}"/>
              </a:ext>
            </a:extLst>
          </p:cNvPr>
          <p:cNvPicPr>
            <a:picLocks noGrp="1" noChangeAspect="1"/>
          </p:cNvPicPr>
          <p:nvPr>
            <p:ph idx="1"/>
          </p:nvPr>
        </p:nvPicPr>
        <p:blipFill>
          <a:blip r:embed="rId2"/>
          <a:stretch>
            <a:fillRect/>
          </a:stretch>
        </p:blipFill>
        <p:spPr>
          <a:xfrm>
            <a:off x="3321050" y="2721769"/>
            <a:ext cx="4502150" cy="3008255"/>
          </a:xfrm>
          <a:prstGeom prst="rect">
            <a:avLst/>
          </a:prstGeom>
        </p:spPr>
      </p:pic>
    </p:spTree>
    <p:extLst>
      <p:ext uri="{BB962C8B-B14F-4D97-AF65-F5344CB8AC3E}">
        <p14:creationId xmlns:p14="http://schemas.microsoft.com/office/powerpoint/2010/main" val="16642531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BE66E9F-C53D-BDDF-CC12-2B075C680E11}"/>
              </a:ext>
            </a:extLst>
          </p:cNvPr>
          <p:cNvSpPr>
            <a:spLocks noGrp="1"/>
          </p:cNvSpPr>
          <p:nvPr>
            <p:ph type="title"/>
          </p:nvPr>
        </p:nvSpPr>
        <p:spPr/>
        <p:txBody>
          <a:bodyPr>
            <a:normAutofit/>
          </a:bodyPr>
          <a:lstStyle/>
          <a:p>
            <a:pPr algn="ctr"/>
            <a:r>
              <a:rPr lang="el-GR" i="1" u="sng" dirty="0"/>
              <a:t>Ο ΚΑΛΟΣ ΠΟΙΜΕΝΑΣ</a:t>
            </a:r>
          </a:p>
        </p:txBody>
      </p:sp>
      <p:sp>
        <p:nvSpPr>
          <p:cNvPr id="3" name="Θέση περιεχομένου 2">
            <a:extLst>
              <a:ext uri="{FF2B5EF4-FFF2-40B4-BE49-F238E27FC236}">
                <a16:creationId xmlns:a16="http://schemas.microsoft.com/office/drawing/2014/main" xmlns="" id="{FBD82042-9CCE-A431-874D-5F433E1F39EF}"/>
              </a:ext>
            </a:extLst>
          </p:cNvPr>
          <p:cNvSpPr>
            <a:spLocks noGrp="1"/>
          </p:cNvSpPr>
          <p:nvPr>
            <p:ph idx="1"/>
          </p:nvPr>
        </p:nvSpPr>
        <p:spPr/>
        <p:txBody>
          <a:bodyPr/>
          <a:lstStyle/>
          <a:p>
            <a:r>
              <a:rPr lang="el-GR" dirty="0"/>
              <a:t>Ο Ιησούς Χριστός αποκάλεσε τον εαυτό Του Καλό Ποιμένα. Είναι ο ποιμένας μας. Είμαστε τα πρόβατά Του. Μας αγαπά. Μας βοηθά να μάθουμε την αλήθεια. Μας διδάσκει πώς να ζούμε, ώστε να επιστρέψουμε στον Επουράνιο Πατέρα. Έδωσε την ζωή Του για μας.</a:t>
            </a:r>
          </a:p>
          <a:p>
            <a:r>
              <a:rPr lang="el-GR" dirty="0"/>
              <a:t>Κατά </a:t>
            </a:r>
            <a:r>
              <a:rPr lang="el-GR" dirty="0" err="1"/>
              <a:t>Ιωάννην</a:t>
            </a:r>
            <a:r>
              <a:rPr lang="el-GR" dirty="0"/>
              <a:t> 10:11–15</a:t>
            </a:r>
          </a:p>
          <a:p>
            <a:r>
              <a:rPr lang="el-GR" dirty="0"/>
              <a:t>Πρόκειται για αλληγορία μάλλον παρά παραβολή. Στην παραβολή η διήγηση αποκτά σώμα μέχρι κάποιο σημείο ανεξάρτητο από την ηθική εφαρμογή· στην αλληγορία η εφαρμογή γίνεται αμέσως αισθητή σε κάθε χαρακτηριστικό της εικόνας, η οποία δεν αποκτά σώμα ανεξάρτητο από τη σκέψη. Γεννήθηκε ζήτημα, από πού πήρε ο Κύριος την αφορμή να χρησιμοποιήσει αυτές τις εικόνες. Κάποιοι από τους ερμηνευτές υποστήριξαν, ότι ο χρόνος της διάλεξης αυτής του Κυρίου συνέπιπτε με την ώρα, κατά την οποία οι ποιμένες οδηγούσαν στην επιστροφή τα ποίμνιά τους από τις πεδιάδες γύρω από την πόλη της Ιερουσαλήμ</a:t>
            </a:r>
          </a:p>
        </p:txBody>
      </p:sp>
    </p:spTree>
    <p:extLst>
      <p:ext uri="{BB962C8B-B14F-4D97-AF65-F5344CB8AC3E}">
        <p14:creationId xmlns:p14="http://schemas.microsoft.com/office/powerpoint/2010/main" val="90494190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xmlns="" id="{CA93544D-DEBA-95B4-163B-67C5B19367ED}"/>
              </a:ext>
            </a:extLst>
          </p:cNvPr>
          <p:cNvPicPr>
            <a:picLocks noChangeAspect="1"/>
          </p:cNvPicPr>
          <p:nvPr/>
        </p:nvPicPr>
        <p:blipFill>
          <a:blip r:embed="rId2"/>
          <a:stretch>
            <a:fillRect/>
          </a:stretch>
        </p:blipFill>
        <p:spPr>
          <a:xfrm>
            <a:off x="755650" y="755650"/>
            <a:ext cx="6286500" cy="3619500"/>
          </a:xfrm>
          <a:prstGeom prst="rect">
            <a:avLst/>
          </a:prstGeom>
        </p:spPr>
      </p:pic>
      <p:pic>
        <p:nvPicPr>
          <p:cNvPr id="3" name="Εικόνα 2">
            <a:extLst>
              <a:ext uri="{FF2B5EF4-FFF2-40B4-BE49-F238E27FC236}">
                <a16:creationId xmlns:a16="http://schemas.microsoft.com/office/drawing/2014/main" xmlns="" id="{F5A48576-1814-9B3F-57FD-A0006663C576}"/>
              </a:ext>
            </a:extLst>
          </p:cNvPr>
          <p:cNvPicPr>
            <a:picLocks noChangeAspect="1"/>
          </p:cNvPicPr>
          <p:nvPr/>
        </p:nvPicPr>
        <p:blipFill>
          <a:blip r:embed="rId3"/>
          <a:stretch>
            <a:fillRect/>
          </a:stretch>
        </p:blipFill>
        <p:spPr>
          <a:xfrm>
            <a:off x="7673340" y="889852"/>
            <a:ext cx="3362960" cy="5078296"/>
          </a:xfrm>
          <a:prstGeom prst="rect">
            <a:avLst/>
          </a:prstGeom>
        </p:spPr>
      </p:pic>
    </p:spTree>
    <p:extLst>
      <p:ext uri="{BB962C8B-B14F-4D97-AF65-F5344CB8AC3E}">
        <p14:creationId xmlns:p14="http://schemas.microsoft.com/office/powerpoint/2010/main" val="17035354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FD0DEF1-E1F2-692C-7116-453B98FBDF55}"/>
              </a:ext>
            </a:extLst>
          </p:cNvPr>
          <p:cNvSpPr>
            <a:spLocks noGrp="1"/>
          </p:cNvSpPr>
          <p:nvPr>
            <p:ph type="title"/>
          </p:nvPr>
        </p:nvSpPr>
        <p:spPr/>
        <p:txBody>
          <a:bodyPr/>
          <a:lstStyle/>
          <a:p>
            <a:r>
              <a:rPr lang="el-GR" i="1" u="sng" dirty="0"/>
              <a:t>ΤΟ ΜΟΝΟΓΡΑΜΜΑ ΤΟΥ ΧΡΙΣΤΟΥ</a:t>
            </a:r>
          </a:p>
        </p:txBody>
      </p:sp>
      <p:sp>
        <p:nvSpPr>
          <p:cNvPr id="3" name="Θέση περιεχομένου 2">
            <a:extLst>
              <a:ext uri="{FF2B5EF4-FFF2-40B4-BE49-F238E27FC236}">
                <a16:creationId xmlns:a16="http://schemas.microsoft.com/office/drawing/2014/main" xmlns="" id="{9EB69AC4-92F5-FEB8-3DBA-CFFBB45F0CAF}"/>
              </a:ext>
            </a:extLst>
          </p:cNvPr>
          <p:cNvSpPr>
            <a:spLocks noGrp="1"/>
          </p:cNvSpPr>
          <p:nvPr>
            <p:ph idx="1"/>
          </p:nvPr>
        </p:nvSpPr>
        <p:spPr/>
        <p:txBody>
          <a:bodyPr/>
          <a:lstStyle/>
          <a:p>
            <a:r>
              <a:rPr lang="el-GR" dirty="0"/>
              <a:t>Το </a:t>
            </a:r>
            <a:r>
              <a:rPr lang="el-GR" dirty="0" err="1"/>
              <a:t>χριστόγραμμα</a:t>
            </a:r>
            <a:r>
              <a:rPr lang="el-GR" dirty="0"/>
              <a:t> (⳩) αποτελεί τυπογραφικό σύμπλεγμα και τύπο ιερής συντομογραφίας για το όνομα του Ιησού Χριστού. Το παλαιότερο γνωστό και </a:t>
            </a:r>
            <a:r>
              <a:rPr lang="el-GR" dirty="0" err="1"/>
              <a:t>πιό</a:t>
            </a:r>
            <a:r>
              <a:rPr lang="el-GR" dirty="0"/>
              <a:t> διάσημο </a:t>
            </a:r>
            <a:r>
              <a:rPr lang="el-GR" dirty="0" err="1"/>
              <a:t>χριστόγραμμα</a:t>
            </a:r>
            <a:r>
              <a:rPr lang="el-GR" dirty="0"/>
              <a:t> είναι το Χι Ρο (☧)το οποίο καθιερώθηκε ως ο στρατιωτικός θυρεός του Ρωμαίου αυτοκράτορα Κωνσταντίνου Α</a:t>
            </a:r>
          </a:p>
          <a:p>
            <a:r>
              <a:rPr lang="el-GR" dirty="0"/>
              <a:t>Το σύμβολο όπου το Χ και το Ρ συνδυάζονται μαζί, αποτελεί το αρχαιότερο από τα </a:t>
            </a:r>
            <a:r>
              <a:rPr lang="el-GR" dirty="0" err="1"/>
              <a:t>χριστογράμματακαι</a:t>
            </a:r>
            <a:r>
              <a:rPr lang="el-GR" dirty="0"/>
              <a:t> είναι ευρύτερα γνωστό ως το σύμβολο του εν τούτω νίκα του Κωνσταντίνου Α´ στις αρχές του 3ου </a:t>
            </a:r>
            <a:r>
              <a:rPr lang="el-GR" dirty="0" err="1"/>
              <a:t>αιώνα.Τα</a:t>
            </a:r>
            <a:r>
              <a:rPr lang="el-GR" dirty="0"/>
              <a:t> σύμβολα του Άλφα και Ωμέγα μερικές φορές εμφανίζονται μαζί με το σύμβολο του ΧΡ ως μονόγραμμα</a:t>
            </a:r>
          </a:p>
          <a:p>
            <a:r>
              <a:rPr lang="el-GR" dirty="0"/>
              <a:t>.Στις ανατολικές χριστιανικές εκκλησίες η πιο συνήθης μορφή </a:t>
            </a:r>
            <a:r>
              <a:rPr lang="el-GR" dirty="0" err="1"/>
              <a:t>χριστογράμματος</a:t>
            </a:r>
            <a:r>
              <a:rPr lang="el-GR" dirty="0"/>
              <a:t> είναι η συντόμευση ΙϹ ΧϹ (ΙΗϹΟΥϹ ΧΡΙϹΤΟϹ), με το Σ ως Ϲ το οποίο ήταν αρκετά κοινό στα μεσαιωνικά ελληνικά,[18] και μερικές φορές συνοδεύεται από το σύμβολο του τίτλου (І҃С Х҃С) το οποίο υποδηλώνει συντόμευση λέξης. Αυτό παρατηρείται και στην Κοπτική γλώσσα η οποία χρησιμοποιούσε μία μορφή του μεσαιωνικού ελληνικού αλφαβήτου </a:t>
            </a:r>
          </a:p>
        </p:txBody>
      </p:sp>
    </p:spTree>
    <p:extLst>
      <p:ext uri="{BB962C8B-B14F-4D97-AF65-F5344CB8AC3E}">
        <p14:creationId xmlns:p14="http://schemas.microsoft.com/office/powerpoint/2010/main" val="797919636"/>
      </p:ext>
    </p:extLst>
  </p:cSld>
  <p:clrMapOvr>
    <a:masterClrMapping/>
  </p:clrMapOvr>
  <p:transition spd="slow">
    <p:comb/>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xmlns="" id="{69B7350A-DE24-58C3-2A14-D7A4FE064A35}"/>
              </a:ext>
            </a:extLst>
          </p:cNvPr>
          <p:cNvPicPr>
            <a:picLocks noChangeAspect="1"/>
          </p:cNvPicPr>
          <p:nvPr/>
        </p:nvPicPr>
        <p:blipFill>
          <a:blip r:embed="rId2"/>
          <a:stretch>
            <a:fillRect/>
          </a:stretch>
        </p:blipFill>
        <p:spPr>
          <a:xfrm>
            <a:off x="1409700" y="1524000"/>
            <a:ext cx="3378200" cy="3378200"/>
          </a:xfrm>
          <a:prstGeom prst="rect">
            <a:avLst/>
          </a:prstGeom>
        </p:spPr>
      </p:pic>
      <p:pic>
        <p:nvPicPr>
          <p:cNvPr id="3" name="Εικόνα 2">
            <a:extLst>
              <a:ext uri="{FF2B5EF4-FFF2-40B4-BE49-F238E27FC236}">
                <a16:creationId xmlns:a16="http://schemas.microsoft.com/office/drawing/2014/main" xmlns="" id="{88CAA22C-4E0B-FD21-2BDB-C17DDA969A4B}"/>
              </a:ext>
            </a:extLst>
          </p:cNvPr>
          <p:cNvPicPr>
            <a:picLocks noChangeAspect="1"/>
          </p:cNvPicPr>
          <p:nvPr/>
        </p:nvPicPr>
        <p:blipFill>
          <a:blip r:embed="rId3"/>
          <a:stretch>
            <a:fillRect/>
          </a:stretch>
        </p:blipFill>
        <p:spPr>
          <a:xfrm>
            <a:off x="6096000" y="870891"/>
            <a:ext cx="3832225" cy="5116218"/>
          </a:xfrm>
          <a:prstGeom prst="rect">
            <a:avLst/>
          </a:prstGeom>
        </p:spPr>
      </p:pic>
    </p:spTree>
    <p:extLst>
      <p:ext uri="{BB962C8B-B14F-4D97-AF65-F5344CB8AC3E}">
        <p14:creationId xmlns:p14="http://schemas.microsoft.com/office/powerpoint/2010/main" val="20520225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31EEA8D-A188-415B-F3CA-B6FE2EA2B61E}"/>
              </a:ext>
            </a:extLst>
          </p:cNvPr>
          <p:cNvSpPr>
            <a:spLocks noGrp="1"/>
          </p:cNvSpPr>
          <p:nvPr>
            <p:ph type="title"/>
          </p:nvPr>
        </p:nvSpPr>
        <p:spPr/>
        <p:txBody>
          <a:bodyPr/>
          <a:lstStyle/>
          <a:p>
            <a:pPr algn="ctr"/>
            <a:r>
              <a:rPr lang="el-GR" i="1" u="sng" dirty="0"/>
              <a:t>ΙΧΘΥΣ</a:t>
            </a:r>
          </a:p>
        </p:txBody>
      </p:sp>
      <p:sp>
        <p:nvSpPr>
          <p:cNvPr id="3" name="Θέση περιεχομένου 2">
            <a:extLst>
              <a:ext uri="{FF2B5EF4-FFF2-40B4-BE49-F238E27FC236}">
                <a16:creationId xmlns:a16="http://schemas.microsoft.com/office/drawing/2014/main" xmlns="" id="{3BE03FFD-2239-EF79-5E65-8AD12F414314}"/>
              </a:ext>
            </a:extLst>
          </p:cNvPr>
          <p:cNvSpPr>
            <a:spLocks noGrp="1"/>
          </p:cNvSpPr>
          <p:nvPr>
            <p:ph idx="1"/>
          </p:nvPr>
        </p:nvSpPr>
        <p:spPr/>
        <p:txBody>
          <a:bodyPr/>
          <a:lstStyle/>
          <a:p>
            <a:r>
              <a:rPr lang="el-GR" sz="2000" dirty="0"/>
              <a:t>Ένα χριστιανικό σύμβολο είναι και το σχήμα του ψαριού ή η λέξη ΙΧΘΥΣ. Το σχήμα ενός ψαριού ή η λέξη ΙΧΘΥΣ, που με τα γράμματά της σχηματίζεται μια ακροστιχίδα με το περιεχόμενο της χριστιανικής πίστης:  Ιησούς Χριστός Θεού Υιός </a:t>
            </a:r>
            <a:r>
              <a:rPr lang="el-GR" sz="2000" dirty="0" err="1"/>
              <a:t>Σωτήρ</a:t>
            </a:r>
            <a:endParaRPr lang="el-GR" sz="2000" dirty="0"/>
          </a:p>
          <a:p>
            <a:r>
              <a:rPr lang="el-GR" sz="2000" dirty="0"/>
              <a:t>Είναι ένα σύμβολο που αποτελείται από δύο τέμνοντα τόξα, τα άκρα της δεξιάς πλευράς εκτείνονται πέρα από το σημείο συνάντησης έτσι ώστε να μοιάζουν με το προφίλ ενός ψαριού. Το σύμβολο υιοθετήθηκε από τους πρώτους Χριστιανούς ως μυστικό σύμβολο. Τώρα είναι γνωστή συνομιλία ως το «σημάδι του ψαριού» ή «το ψάρι του Ιησού»[2]</a:t>
            </a:r>
          </a:p>
          <a:p>
            <a:endParaRPr lang="el-GR" dirty="0"/>
          </a:p>
        </p:txBody>
      </p:sp>
    </p:spTree>
    <p:extLst>
      <p:ext uri="{BB962C8B-B14F-4D97-AF65-F5344CB8AC3E}">
        <p14:creationId xmlns:p14="http://schemas.microsoft.com/office/powerpoint/2010/main" val="31618150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xmlns="" id="{5E47D3C7-DE8C-947B-96CE-F4245E7D5205}"/>
              </a:ext>
            </a:extLst>
          </p:cNvPr>
          <p:cNvPicPr>
            <a:picLocks noChangeAspect="1"/>
          </p:cNvPicPr>
          <p:nvPr/>
        </p:nvPicPr>
        <p:blipFill>
          <a:blip r:embed="rId2"/>
          <a:stretch>
            <a:fillRect/>
          </a:stretch>
        </p:blipFill>
        <p:spPr>
          <a:xfrm>
            <a:off x="1099595" y="593724"/>
            <a:ext cx="4996405" cy="2466975"/>
          </a:xfrm>
          <a:prstGeom prst="rect">
            <a:avLst/>
          </a:prstGeom>
        </p:spPr>
      </p:pic>
      <p:pic>
        <p:nvPicPr>
          <p:cNvPr id="3" name="Εικόνα 2">
            <a:extLst>
              <a:ext uri="{FF2B5EF4-FFF2-40B4-BE49-F238E27FC236}">
                <a16:creationId xmlns:a16="http://schemas.microsoft.com/office/drawing/2014/main" xmlns="" id="{99B96EFE-3C85-B95D-71A0-E74E7F9651DB}"/>
              </a:ext>
            </a:extLst>
          </p:cNvPr>
          <p:cNvPicPr>
            <a:picLocks noChangeAspect="1"/>
          </p:cNvPicPr>
          <p:nvPr/>
        </p:nvPicPr>
        <p:blipFill>
          <a:blip r:embed="rId3"/>
          <a:stretch>
            <a:fillRect/>
          </a:stretch>
        </p:blipFill>
        <p:spPr>
          <a:xfrm>
            <a:off x="4557713" y="3273424"/>
            <a:ext cx="6643688" cy="2657475"/>
          </a:xfrm>
          <a:prstGeom prst="rect">
            <a:avLst/>
          </a:prstGeom>
        </p:spPr>
      </p:pic>
    </p:spTree>
    <p:extLst>
      <p:ext uri="{BB962C8B-B14F-4D97-AF65-F5344CB8AC3E}">
        <p14:creationId xmlns:p14="http://schemas.microsoft.com/office/powerpoint/2010/main" val="144028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259ADAB-BB89-3CC9-024C-0F1C860023E4}"/>
              </a:ext>
            </a:extLst>
          </p:cNvPr>
          <p:cNvSpPr>
            <a:spLocks noGrp="1"/>
          </p:cNvSpPr>
          <p:nvPr>
            <p:ph type="title"/>
          </p:nvPr>
        </p:nvSpPr>
        <p:spPr/>
        <p:txBody>
          <a:bodyPr>
            <a:normAutofit fontScale="90000"/>
          </a:bodyPr>
          <a:lstStyle/>
          <a:p>
            <a:pPr algn="ctr"/>
            <a:r>
              <a:rPr lang="el-GR" u="sng" dirty="0"/>
              <a:t>ΤΟ ΠΕΡΙΣΤΕΡΙ ΜΕ ΚΛΑΔΙ ΕΛΙΑΣ ΣΤΟ ΡΑΜΦΟΣ ΤΟΥ</a:t>
            </a:r>
          </a:p>
        </p:txBody>
      </p:sp>
      <p:sp>
        <p:nvSpPr>
          <p:cNvPr id="4" name="TextBox 3">
            <a:extLst>
              <a:ext uri="{FF2B5EF4-FFF2-40B4-BE49-F238E27FC236}">
                <a16:creationId xmlns:a16="http://schemas.microsoft.com/office/drawing/2014/main" xmlns="" id="{E9B1EA83-6F76-5BBB-00B3-08EC0751644D}"/>
              </a:ext>
            </a:extLst>
          </p:cNvPr>
          <p:cNvSpPr txBox="1"/>
          <p:nvPr/>
        </p:nvSpPr>
        <p:spPr>
          <a:xfrm>
            <a:off x="1066800" y="2174412"/>
            <a:ext cx="8597900" cy="1477328"/>
          </a:xfrm>
          <a:prstGeom prst="rect">
            <a:avLst/>
          </a:prstGeom>
          <a:noFill/>
        </p:spPr>
        <p:txBody>
          <a:bodyPr wrap="square">
            <a:spAutoFit/>
          </a:bodyPr>
          <a:lstStyle/>
          <a:p>
            <a:r>
              <a:rPr lang="el-GR" b="0" i="0" dirty="0">
                <a:solidFill>
                  <a:srgbClr val="202122"/>
                </a:solidFill>
                <a:effectLst/>
                <a:latin typeface="Arial" panose="020B0604020202020204" pitchFamily="34" charset="0"/>
              </a:rPr>
              <a:t>Το </a:t>
            </a:r>
            <a:r>
              <a:rPr lang="el-GR" b="1" i="0" dirty="0">
                <a:solidFill>
                  <a:srgbClr val="202122"/>
                </a:solidFill>
                <a:effectLst/>
                <a:latin typeface="Arial" panose="020B0604020202020204" pitchFamily="34" charset="0"/>
              </a:rPr>
              <a:t>κλαδί ελιάς</a:t>
            </a:r>
            <a:r>
              <a:rPr lang="el-GR" b="0" i="0" dirty="0">
                <a:solidFill>
                  <a:srgbClr val="202122"/>
                </a:solidFill>
                <a:effectLst/>
                <a:latin typeface="Arial" panose="020B0604020202020204" pitchFamily="34" charset="0"/>
              </a:rPr>
              <a:t> είναι σύμβολο</a:t>
            </a:r>
            <a:r>
              <a:rPr lang="el-GR" b="0" i="0" u="sng" dirty="0">
                <a:effectLst/>
                <a:latin typeface="Arial" panose="020B0604020202020204" pitchFamily="34" charset="0"/>
              </a:rPr>
              <a:t> </a:t>
            </a:r>
            <a:r>
              <a:rPr lang="el-GR" b="0" i="0" u="sng" strike="noStrike" dirty="0">
                <a:effectLst/>
                <a:latin typeface="Arial" panose="020B0604020202020204" pitchFamily="34" charset="0"/>
                <a:hlinkClick r:id="rId2" tooltip="Ειρήνη">
                  <a:extLst>
                    <a:ext uri="{A12FA001-AC4F-418D-AE19-62706E023703}">
                      <ahyp:hlinkClr xmlns:ahyp="http://schemas.microsoft.com/office/drawing/2018/hyperlinkcolor" xmlns="" val="tx"/>
                    </a:ext>
                  </a:extLst>
                </a:hlinkClick>
              </a:rPr>
              <a:t>ειρήνης</a:t>
            </a:r>
            <a:r>
              <a:rPr lang="el-GR" b="0" i="0" dirty="0">
                <a:solidFill>
                  <a:srgbClr val="202122"/>
                </a:solidFill>
                <a:effectLst/>
                <a:latin typeface="Arial" panose="020B0604020202020204" pitchFamily="34" charset="0"/>
              </a:rPr>
              <a:t> και νίκης που σχετίζεται με τα έθιμα της </a:t>
            </a:r>
            <a:r>
              <a:rPr lang="el-GR" b="0" i="0" u="none" strike="noStrike" dirty="0">
                <a:effectLst/>
                <a:latin typeface="Arial" panose="020B0604020202020204" pitchFamily="34" charset="0"/>
                <a:hlinkClick r:id="rId3" tooltip="Αρχαία Ελλάδα">
                  <a:extLst>
                    <a:ext uri="{A12FA001-AC4F-418D-AE19-62706E023703}">
                      <ahyp:hlinkClr xmlns:ahyp="http://schemas.microsoft.com/office/drawing/2018/hyperlinkcolor" xmlns="" val="tx"/>
                    </a:ext>
                  </a:extLst>
                </a:hlinkClick>
              </a:rPr>
              <a:t>αρχαίας Ελλάδας</a:t>
            </a:r>
            <a:r>
              <a:rPr lang="el-GR" b="0" i="0" dirty="0">
                <a:solidFill>
                  <a:srgbClr val="202122"/>
                </a:solidFill>
                <a:effectLst/>
                <a:latin typeface="Arial" panose="020B0604020202020204" pitchFamily="34" charset="0"/>
              </a:rPr>
              <a:t> και συνδέεται με τη δέηση προς τους θεούς και τα πρόσωπα που βρίσκονται στην εξουσία. Βρίσκεται στους περισσότερους πολιτισμούς της λεκάνης της</a:t>
            </a:r>
            <a:r>
              <a:rPr lang="el-GR" b="0" i="0" dirty="0">
                <a:effectLst/>
                <a:latin typeface="Arial" panose="020B0604020202020204" pitchFamily="34" charset="0"/>
              </a:rPr>
              <a:t> </a:t>
            </a:r>
            <a:r>
              <a:rPr lang="el-GR" dirty="0">
                <a:latin typeface="Arial" panose="020B0604020202020204" pitchFamily="34" charset="0"/>
              </a:rPr>
              <a:t>Μεσογείου</a:t>
            </a:r>
            <a:r>
              <a:rPr lang="el-GR" b="0" i="0" dirty="0">
                <a:effectLst/>
                <a:latin typeface="Arial" panose="020B0604020202020204" pitchFamily="34" charset="0"/>
              </a:rPr>
              <a:t> </a:t>
            </a:r>
            <a:r>
              <a:rPr lang="el-GR" b="0" i="0" dirty="0">
                <a:solidFill>
                  <a:srgbClr val="202122"/>
                </a:solidFill>
                <a:effectLst/>
                <a:latin typeface="Arial" panose="020B0604020202020204" pitchFamily="34" charset="0"/>
              </a:rPr>
              <a:t>και συνδέθηκε με την ειρήνη στον σύγχρονο κόσμο.</a:t>
            </a:r>
          </a:p>
          <a:p>
            <a:endParaRPr lang="el-GR" dirty="0"/>
          </a:p>
        </p:txBody>
      </p:sp>
      <p:sp>
        <p:nvSpPr>
          <p:cNvPr id="7" name="TextBox 6">
            <a:extLst>
              <a:ext uri="{FF2B5EF4-FFF2-40B4-BE49-F238E27FC236}">
                <a16:creationId xmlns:a16="http://schemas.microsoft.com/office/drawing/2014/main" xmlns="" id="{6386BCF5-C6C9-9A4A-A5B8-5CCE4F2D9EC9}"/>
              </a:ext>
            </a:extLst>
          </p:cNvPr>
          <p:cNvSpPr txBox="1"/>
          <p:nvPr/>
        </p:nvSpPr>
        <p:spPr>
          <a:xfrm>
            <a:off x="508000" y="3651740"/>
            <a:ext cx="11379200" cy="2585323"/>
          </a:xfrm>
          <a:prstGeom prst="rect">
            <a:avLst/>
          </a:prstGeom>
          <a:noFill/>
        </p:spPr>
        <p:txBody>
          <a:bodyPr wrap="square">
            <a:spAutoFit/>
          </a:bodyPr>
          <a:lstStyle/>
          <a:p>
            <a:r>
              <a:rPr lang="el-GR" b="0" i="0" dirty="0">
                <a:solidFill>
                  <a:srgbClr val="333333"/>
                </a:solidFill>
                <a:effectLst/>
                <a:latin typeface="Lucida Grande"/>
              </a:rPr>
              <a:t> Ίσοι και ο Πατέρας και ο Υιός και το Άγιο Πνεύμα. Ίσοι. Ίσως κάποιος, βλέποντας τον άνθρωπο που βα­πτίζεται και το περιστέρι που εμφανίζεται στον Ιορδάνη, να ρωτήσει:</a:t>
            </a:r>
            <a:r>
              <a:rPr lang="el-GR" dirty="0"/>
              <a:t/>
            </a:r>
            <a:br>
              <a:rPr lang="el-GR" dirty="0"/>
            </a:br>
            <a:r>
              <a:rPr lang="el-GR" b="0" i="0" dirty="0">
                <a:solidFill>
                  <a:srgbClr val="333333"/>
                </a:solidFill>
                <a:effectLst/>
                <a:latin typeface="Lucida Grande"/>
              </a:rPr>
              <a:t>-Δεν διαφέρει ο άνθρωπος από το περιστέρι; Μήπως έτσι διαφέρουν και τα δύο πρόσωπα, ο Χριστός και το Πνεύμα το Άγιο, αφού ο μεν Χριστός φάνηκε άνθρωπος, το δε Άγιο Πνεύμα φάνηκε σαν περιστέρι;</a:t>
            </a:r>
            <a:r>
              <a:rPr lang="el-GR" dirty="0"/>
              <a:t/>
            </a:r>
            <a:br>
              <a:rPr lang="el-GR" dirty="0"/>
            </a:br>
            <a:r>
              <a:rPr lang="el-GR" b="0" i="0" dirty="0">
                <a:solidFill>
                  <a:srgbClr val="333333"/>
                </a:solidFill>
                <a:effectLst/>
                <a:latin typeface="Lucida Grande"/>
              </a:rPr>
              <a:t>Η απάντηση: Το Πνεύμα το Άγιο φάνηκε σαν περιστέρι («</a:t>
            </a:r>
            <a:r>
              <a:rPr lang="el-GR" b="0" i="0" dirty="0" err="1">
                <a:solidFill>
                  <a:srgbClr val="333333"/>
                </a:solidFill>
                <a:effectLst/>
                <a:latin typeface="Lucida Grande"/>
              </a:rPr>
              <a:t>καταβαίνον</a:t>
            </a:r>
            <a:r>
              <a:rPr lang="el-GR" b="0" i="0" dirty="0">
                <a:solidFill>
                  <a:srgbClr val="333333"/>
                </a:solidFill>
                <a:effectLst/>
                <a:latin typeface="Lucida Grande"/>
              </a:rPr>
              <a:t> ωσεί </a:t>
            </a:r>
            <a:r>
              <a:rPr lang="el-GR" b="0" i="0" dirty="0" err="1">
                <a:solidFill>
                  <a:srgbClr val="333333"/>
                </a:solidFill>
                <a:effectLst/>
                <a:latin typeface="Lucida Grande"/>
              </a:rPr>
              <a:t>περιστεράν</a:t>
            </a:r>
            <a:r>
              <a:rPr lang="el-GR" b="0" i="0" dirty="0">
                <a:solidFill>
                  <a:srgbClr val="333333"/>
                </a:solidFill>
                <a:effectLst/>
                <a:latin typeface="Lucida Grande"/>
              </a:rPr>
              <a:t>»). Ο Χριστός δεν φάνηκε σαν άνθρωπος· ήταν άνθρωπος- ήταν και άνθρωπος. Ο Χριστός ήταν και «φύσει Θεός και φύσει άνθρωπος· διπλούς την φύσιν». Είναι και αληθινός Θεός και αληθινός άνθρωπος. Το ίδιο δεν συμβαίνει με το Άγιο Πνεύμα. Δεν έγινε περιστέρι· φάνηκε σαν περιστέρι. Όπως στη Πεντηκοστή φάνηκε σαν πύρινες γλώσσες.</a:t>
            </a:r>
            <a:endParaRPr lang="el-GR" dirty="0"/>
          </a:p>
        </p:txBody>
      </p:sp>
    </p:spTree>
    <p:extLst>
      <p:ext uri="{BB962C8B-B14F-4D97-AF65-F5344CB8AC3E}">
        <p14:creationId xmlns:p14="http://schemas.microsoft.com/office/powerpoint/2010/main" val="121495702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απούνι">
  <a:themeElements>
    <a:clrScheme name="Σαπούνι">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Σαπούνι">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Σαπούνι">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xmlns=""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TM03457510[[fn=Σαπούνι]]</Template>
  <TotalTime>54</TotalTime>
  <Words>522</Words>
  <Application>Microsoft Office PowerPoint</Application>
  <PresentationFormat>Προσαρμογή</PresentationFormat>
  <Paragraphs>31</Paragraphs>
  <Slides>19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19</vt:i4>
      </vt:variant>
    </vt:vector>
  </HeadingPairs>
  <TitlesOfParts>
    <vt:vector size="20" baseType="lpstr">
      <vt:lpstr>Σαπούνι</vt:lpstr>
      <vt:lpstr>OI KATAKOMΒΕΣ ΤΟΠΟΣ ΚΑΤΑΦΥΓΗΣ ΚΑΙ ΜΝΗΜΗΣ</vt:lpstr>
      <vt:lpstr>Η ΚΡΥΜΜΕΝΗ ΣΗΜΑΣΙΑ ΤΩΝ ΣΥΜΒΟΛΙΚΩΝ ΘΡΗΣΚΕΥΤΙΚΩΝ ΠΑΡΑΣΤΑΣΕΩΝ ΤΩΝ ΚΑΤΑΚΟΜΒΩΝ</vt:lpstr>
      <vt:lpstr>Ο ΚΑΛΟΣ ΠΟΙΜΕΝΑΣ</vt:lpstr>
      <vt:lpstr>Παρουσίαση του PowerPoint</vt:lpstr>
      <vt:lpstr>ΤΟ ΜΟΝΟΓΡΑΜΜΑ ΤΟΥ ΧΡΙΣΤΟΥ</vt:lpstr>
      <vt:lpstr>Παρουσίαση του PowerPoint</vt:lpstr>
      <vt:lpstr>ΙΧΘΥΣ</vt:lpstr>
      <vt:lpstr>Παρουσίαση του PowerPoint</vt:lpstr>
      <vt:lpstr>ΤΟ ΠΕΡΙΣΤΕΡΙ ΜΕ ΚΛΑΔΙ ΕΛΙΑΣ ΣΤΟ ΡΑΜΦΟΣ ΤΟΥ</vt:lpstr>
      <vt:lpstr>Παρουσίαση του PowerPoint</vt:lpstr>
      <vt:lpstr>ΤΟ ΑΛΦΑ ΚΑΙ ΤΟ ΩΜΕΓΑ</vt:lpstr>
      <vt:lpstr>Παρουσίαση του PowerPoint</vt:lpstr>
      <vt:lpstr>Η ΑΓΚΥΡΑ</vt:lpstr>
      <vt:lpstr>Παρουσίαση του PowerPoint</vt:lpstr>
      <vt:lpstr>ΤΟ ΠΤΗΝΟ ΦΟΙΝΙΚΑΣ</vt:lpstr>
      <vt:lpstr>Παρουσίαση του PowerPoint</vt:lpstr>
      <vt:lpstr>ΣΤΕΦΑΝΙ</vt:lpstr>
      <vt:lpstr>Παρουσίαση του PowerPoint</vt:lpstr>
      <vt:lpstr>https://www.churchofjesuschrist.org/study/manual/new-testament-stories/chapter-40-the-good-shepherd?lang=ell https://el.wikipedia.org/wiki/%CE%A7%CF%81%CE%B9%CF%83%CF%84%CF%8C%CE%B3%CF%81%CE%B1%CE%BC%CE%BC%CE% http://www.orthodoxos.com.gr/phpBB3/viewtopic.php?t=123  https://el.wikipedia.org/wiki/%CE%86%CE%BB%CF%86%CE%B1_%CE%BA%CE%B1%CE%B9_%CE%A9%CE%BC%CE%AD%CE%B3%CE%B1 https://panoszero.blogspot.com/2015/07/blog-post_34.html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OI KATAKOMΒΕΣ ΤΟΠΟΣ ΚΑΤΑΦΥΓΗΣ ΚΑΙ ΜΝΗΜΗΣ</dc:title>
  <dc:creator>User</dc:creator>
  <cp:lastModifiedBy>IOANNA</cp:lastModifiedBy>
  <cp:revision>3</cp:revision>
  <dcterms:created xsi:type="dcterms:W3CDTF">2023-03-02T08:28:13Z</dcterms:created>
  <dcterms:modified xsi:type="dcterms:W3CDTF">2023-03-30T07:02:18Z</dcterms:modified>
</cp:coreProperties>
</file>