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0" r:id="rId6"/>
    <p:sldId id="263" r:id="rId7"/>
    <p:sldId id="265" r:id="rId8"/>
    <p:sldId id="264"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E95D0284-E67E-4A91-BB08-BD9F579A9834}" type="datetimeFigureOut">
              <a:rPr lang="el-GR" smtClean="0"/>
              <a:t>2/3/2023</a:t>
            </a:fld>
            <a:endParaRPr lang="el-G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l-G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7D925AF3-0FC4-46D0-A71F-B6896DF8C1AC}" type="slidenum">
              <a:rPr lang="el-GR" smtClean="0"/>
              <a:t>‹#›</a:t>
            </a:fld>
            <a:endParaRPr lang="el-GR"/>
          </a:p>
        </p:txBody>
      </p:sp>
    </p:spTree>
    <p:extLst>
      <p:ext uri="{BB962C8B-B14F-4D97-AF65-F5344CB8AC3E}">
        <p14:creationId xmlns:p14="http://schemas.microsoft.com/office/powerpoint/2010/main" val="3441060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95D0284-E67E-4A91-BB08-BD9F579A9834}" type="datetimeFigureOut">
              <a:rPr lang="el-GR" smtClean="0"/>
              <a:t>2/3/2023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925AF3-0FC4-46D0-A71F-B6896DF8C1AC}" type="slidenum">
              <a:rPr lang="el-GR" smtClean="0"/>
              <a:t>‹#›</a:t>
            </a:fld>
            <a:endParaRPr lang="el-GR"/>
          </a:p>
        </p:txBody>
      </p:sp>
    </p:spTree>
    <p:extLst>
      <p:ext uri="{BB962C8B-B14F-4D97-AF65-F5344CB8AC3E}">
        <p14:creationId xmlns:p14="http://schemas.microsoft.com/office/powerpoint/2010/main" val="109414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95D0284-E67E-4A91-BB08-BD9F579A9834}" type="datetimeFigureOut">
              <a:rPr lang="el-GR" smtClean="0"/>
              <a:t>2/3/2023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925AF3-0FC4-46D0-A71F-B6896DF8C1AC}" type="slidenum">
              <a:rPr lang="el-GR" smtClean="0"/>
              <a:t>‹#›</a:t>
            </a:fld>
            <a:endParaRPr lang="el-GR"/>
          </a:p>
        </p:txBody>
      </p:sp>
    </p:spTree>
    <p:extLst>
      <p:ext uri="{BB962C8B-B14F-4D97-AF65-F5344CB8AC3E}">
        <p14:creationId xmlns:p14="http://schemas.microsoft.com/office/powerpoint/2010/main" val="293973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95D0284-E67E-4A91-BB08-BD9F579A9834}" type="datetimeFigureOut">
              <a:rPr lang="el-GR" smtClean="0"/>
              <a:t>2/3/2023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D925AF3-0FC4-46D0-A71F-B6896DF8C1AC}" type="slidenum">
              <a:rPr lang="el-GR" smtClean="0"/>
              <a:t>‹#›</a:t>
            </a:fld>
            <a:endParaRPr lang="el-GR"/>
          </a:p>
        </p:txBody>
      </p:sp>
    </p:spTree>
    <p:extLst>
      <p:ext uri="{BB962C8B-B14F-4D97-AF65-F5344CB8AC3E}">
        <p14:creationId xmlns:p14="http://schemas.microsoft.com/office/powerpoint/2010/main" val="338958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95D0284-E67E-4A91-BB08-BD9F579A9834}" type="datetimeFigureOut">
              <a:rPr lang="el-GR" smtClean="0"/>
              <a:t>2/3/2023</a:t>
            </a:fld>
            <a:endParaRPr lang="el-G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l-GR"/>
          </a:p>
        </p:txBody>
      </p:sp>
      <p:sp>
        <p:nvSpPr>
          <p:cNvPr id="6" name="Slide Number Placeholder 5"/>
          <p:cNvSpPr>
            <a:spLocks noGrp="1"/>
          </p:cNvSpPr>
          <p:nvPr>
            <p:ph type="sldNum" sz="quarter" idx="12"/>
          </p:nvPr>
        </p:nvSpPr>
        <p:spPr>
          <a:xfrm>
            <a:off x="8604504" y="5211060"/>
            <a:ext cx="2112264" cy="228600"/>
          </a:xfrm>
        </p:spPr>
        <p:txBody>
          <a:bodyPr/>
          <a:lstStyle/>
          <a:p>
            <a:fld id="{7D925AF3-0FC4-46D0-A71F-B6896DF8C1AC}" type="slidenum">
              <a:rPr lang="el-GR" smtClean="0"/>
              <a:t>‹#›</a:t>
            </a:fld>
            <a:endParaRPr lang="el-GR"/>
          </a:p>
        </p:txBody>
      </p:sp>
    </p:spTree>
    <p:extLst>
      <p:ext uri="{BB962C8B-B14F-4D97-AF65-F5344CB8AC3E}">
        <p14:creationId xmlns:p14="http://schemas.microsoft.com/office/powerpoint/2010/main" val="140562630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95D0284-E67E-4A91-BB08-BD9F579A9834}" type="datetimeFigureOut">
              <a:rPr lang="el-GR" smtClean="0"/>
              <a:t>2/3/2023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D925AF3-0FC4-46D0-A71F-B6896DF8C1AC}" type="slidenum">
              <a:rPr lang="el-GR" smtClean="0"/>
              <a:t>‹#›</a:t>
            </a:fld>
            <a:endParaRPr lang="el-GR"/>
          </a:p>
        </p:txBody>
      </p:sp>
    </p:spTree>
    <p:extLst>
      <p:ext uri="{BB962C8B-B14F-4D97-AF65-F5344CB8AC3E}">
        <p14:creationId xmlns:p14="http://schemas.microsoft.com/office/powerpoint/2010/main" val="2683438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95D0284-E67E-4A91-BB08-BD9F579A9834}" type="datetimeFigureOut">
              <a:rPr lang="el-GR" smtClean="0"/>
              <a:t>2/3/2023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D925AF3-0FC4-46D0-A71F-B6896DF8C1AC}" type="slidenum">
              <a:rPr lang="el-GR" smtClean="0"/>
              <a:t>‹#›</a:t>
            </a:fld>
            <a:endParaRPr lang="el-GR"/>
          </a:p>
        </p:txBody>
      </p:sp>
    </p:spTree>
    <p:extLst>
      <p:ext uri="{BB962C8B-B14F-4D97-AF65-F5344CB8AC3E}">
        <p14:creationId xmlns:p14="http://schemas.microsoft.com/office/powerpoint/2010/main" val="308323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95D0284-E67E-4A91-BB08-BD9F579A9834}" type="datetimeFigureOut">
              <a:rPr lang="el-GR" smtClean="0"/>
              <a:t>2/3/2023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D925AF3-0FC4-46D0-A71F-B6896DF8C1AC}" type="slidenum">
              <a:rPr lang="el-GR" smtClean="0"/>
              <a:t>‹#›</a:t>
            </a:fld>
            <a:endParaRPr lang="el-GR"/>
          </a:p>
        </p:txBody>
      </p:sp>
    </p:spTree>
    <p:extLst>
      <p:ext uri="{BB962C8B-B14F-4D97-AF65-F5344CB8AC3E}">
        <p14:creationId xmlns:p14="http://schemas.microsoft.com/office/powerpoint/2010/main" val="4021152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D0284-E67E-4A91-BB08-BD9F579A9834}" type="datetimeFigureOut">
              <a:rPr lang="el-GR" smtClean="0"/>
              <a:t>2/3/2023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D925AF3-0FC4-46D0-A71F-B6896DF8C1AC}" type="slidenum">
              <a:rPr lang="el-GR" smtClean="0"/>
              <a:t>‹#›</a:t>
            </a:fld>
            <a:endParaRPr lang="el-GR"/>
          </a:p>
        </p:txBody>
      </p:sp>
    </p:spTree>
    <p:extLst>
      <p:ext uri="{BB962C8B-B14F-4D97-AF65-F5344CB8AC3E}">
        <p14:creationId xmlns:p14="http://schemas.microsoft.com/office/powerpoint/2010/main" val="348901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p>
            <a:fld id="{E95D0284-E67E-4A91-BB08-BD9F579A9834}" type="datetimeFigureOut">
              <a:rPr lang="el-GR" smtClean="0"/>
              <a:t>2/3/2023</a:t>
            </a:fld>
            <a:endParaRPr lang="el-GR"/>
          </a:p>
        </p:txBody>
      </p:sp>
      <p:sp>
        <p:nvSpPr>
          <p:cNvPr id="9" name="Footer Placeholder 8"/>
          <p:cNvSpPr>
            <a:spLocks noGrp="1"/>
          </p:cNvSpPr>
          <p:nvPr>
            <p:ph type="ftr" sz="quarter" idx="11"/>
          </p:nvPr>
        </p:nvSpPr>
        <p:spPr/>
        <p:txBody>
          <a:bodyPr/>
          <a:lstStyle>
            <a:lvl1pPr algn="r">
              <a:defRPr/>
            </a:lvl1pPr>
          </a:lstStyle>
          <a:p>
            <a:endParaRPr lang="el-G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7D925AF3-0FC4-46D0-A71F-B6896DF8C1AC}" type="slidenum">
              <a:rPr lang="el-GR" smtClean="0"/>
              <a:t>‹#›</a:t>
            </a:fld>
            <a:endParaRPr lang="el-G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5099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95D0284-E67E-4A91-BB08-BD9F579A9834}" type="datetimeFigureOut">
              <a:rPr lang="el-GR" smtClean="0"/>
              <a:t>2/3/2023</a:t>
            </a:fld>
            <a:endParaRPr lang="el-G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l-G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7D925AF3-0FC4-46D0-A71F-B6896DF8C1AC}" type="slidenum">
              <a:rPr lang="el-GR" smtClean="0"/>
              <a:t>‹#›</a:t>
            </a:fld>
            <a:endParaRPr lang="el-G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3625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95D0284-E67E-4A91-BB08-BD9F579A9834}" type="datetimeFigureOut">
              <a:rPr lang="el-GR" smtClean="0"/>
              <a:t>2/3/2023</a:t>
            </a:fld>
            <a:endParaRPr lang="el-G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l-G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D925AF3-0FC4-46D0-A71F-B6896DF8C1AC}" type="slidenum">
              <a:rPr lang="el-GR" smtClean="0"/>
              <a:t>‹#›</a:t>
            </a:fld>
            <a:endParaRPr lang="el-GR"/>
          </a:p>
        </p:txBody>
      </p:sp>
    </p:spTree>
    <p:extLst>
      <p:ext uri="{BB962C8B-B14F-4D97-AF65-F5344CB8AC3E}">
        <p14:creationId xmlns:p14="http://schemas.microsoft.com/office/powerpoint/2010/main" val="2810617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churchofjesuschrist.org/study/manual/new-testament-stories/chapter-40-the-good-shepherd?lang=el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AE649A-23D0-4A6A-A44B-2C547EABB293}"/>
              </a:ext>
            </a:extLst>
          </p:cNvPr>
          <p:cNvSpPr>
            <a:spLocks noGrp="1"/>
          </p:cNvSpPr>
          <p:nvPr>
            <p:ph type="ctrTitle"/>
          </p:nvPr>
        </p:nvSpPr>
        <p:spPr/>
        <p:txBody>
          <a:bodyPr/>
          <a:lstStyle/>
          <a:p>
            <a:r>
              <a:rPr lang="en-US" sz="6000" dirty="0"/>
              <a:t>OI KATAKOM</a:t>
            </a:r>
            <a:r>
              <a:rPr lang="el-GR" sz="6000" dirty="0"/>
              <a:t>ΒΕΣ ΤΟΠΟΣ ΚΑΤΑΦΥΓΗΣ ΚΑΙ ΜΝΗΜΗΣ</a:t>
            </a:r>
          </a:p>
        </p:txBody>
      </p:sp>
      <p:sp>
        <p:nvSpPr>
          <p:cNvPr id="3" name="Υπότιτλος 2">
            <a:extLst>
              <a:ext uri="{FF2B5EF4-FFF2-40B4-BE49-F238E27FC236}">
                <a16:creationId xmlns:a16="http://schemas.microsoft.com/office/drawing/2014/main" id="{ED893692-B20E-4CB1-9AC5-7848AD161FCD}"/>
              </a:ext>
            </a:extLst>
          </p:cNvPr>
          <p:cNvSpPr>
            <a:spLocks noGrp="1"/>
          </p:cNvSpPr>
          <p:nvPr>
            <p:ph type="subTitle" idx="1"/>
          </p:nvPr>
        </p:nvSpPr>
        <p:spPr/>
        <p:txBody>
          <a:bodyPr>
            <a:normAutofit fontScale="92500" lnSpcReduction="20000"/>
          </a:bodyPr>
          <a:lstStyle/>
          <a:p>
            <a:r>
              <a:rPr lang="el-GR" dirty="0"/>
              <a:t>ΚΩΣΤΑΡΙΔΗ ΒΑΣΙΛΙΚΗ Κ ΟΙΚΟΝΟΜΑΚΟΥ ΦΩΤΕΙΝΗ </a:t>
            </a:r>
          </a:p>
          <a:p>
            <a:r>
              <a:rPr lang="el-GR" dirty="0"/>
              <a:t>Β’2</a:t>
            </a:r>
          </a:p>
        </p:txBody>
      </p:sp>
    </p:spTree>
    <p:extLst>
      <p:ext uri="{BB962C8B-B14F-4D97-AF65-F5344CB8AC3E}">
        <p14:creationId xmlns:p14="http://schemas.microsoft.com/office/powerpoint/2010/main" val="997485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5652B8-09F1-5FB9-83C2-26A7666B7EB8}"/>
              </a:ext>
            </a:extLst>
          </p:cNvPr>
          <p:cNvSpPr>
            <a:spLocks noGrp="1"/>
          </p:cNvSpPr>
          <p:nvPr>
            <p:ph type="title"/>
          </p:nvPr>
        </p:nvSpPr>
        <p:spPr/>
        <p:txBody>
          <a:bodyPr>
            <a:noAutofit/>
          </a:bodyPr>
          <a:lstStyle/>
          <a:p>
            <a:r>
              <a:rPr lang="el-GR" sz="3200" dirty="0"/>
              <a:t>Η ΚΡΥΜΜΕΝΗ ΣΗΜΑΣΙΑ ΤΩΝ ΣΥΜΒΟΛΙΚΩΝ ΘΡΗΣΚΕΥΤΙΚΩΝ ΠΑΡΑΣΤΑΣΕΩΝ ΤΩΝ ΚΑΤΑΚΟΜΒΩΝ</a:t>
            </a:r>
          </a:p>
        </p:txBody>
      </p:sp>
      <p:pic>
        <p:nvPicPr>
          <p:cNvPr id="4" name="Θέση περιεχομένου 3">
            <a:extLst>
              <a:ext uri="{FF2B5EF4-FFF2-40B4-BE49-F238E27FC236}">
                <a16:creationId xmlns:a16="http://schemas.microsoft.com/office/drawing/2014/main" id="{AE0754D7-61B7-B81F-DBDA-FBB7C890C92C}"/>
              </a:ext>
            </a:extLst>
          </p:cNvPr>
          <p:cNvPicPr>
            <a:picLocks noGrp="1" noChangeAspect="1"/>
          </p:cNvPicPr>
          <p:nvPr>
            <p:ph idx="1"/>
          </p:nvPr>
        </p:nvPicPr>
        <p:blipFill>
          <a:blip r:embed="rId2"/>
          <a:stretch>
            <a:fillRect/>
          </a:stretch>
        </p:blipFill>
        <p:spPr>
          <a:xfrm>
            <a:off x="3321050" y="2721769"/>
            <a:ext cx="4502150" cy="3008255"/>
          </a:xfrm>
          <a:prstGeom prst="rect">
            <a:avLst/>
          </a:prstGeom>
        </p:spPr>
      </p:pic>
    </p:spTree>
    <p:extLst>
      <p:ext uri="{BB962C8B-B14F-4D97-AF65-F5344CB8AC3E}">
        <p14:creationId xmlns:p14="http://schemas.microsoft.com/office/powerpoint/2010/main" val="1664253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E66E9F-C53D-BDDF-CC12-2B075C680E11}"/>
              </a:ext>
            </a:extLst>
          </p:cNvPr>
          <p:cNvSpPr>
            <a:spLocks noGrp="1"/>
          </p:cNvSpPr>
          <p:nvPr>
            <p:ph type="title"/>
          </p:nvPr>
        </p:nvSpPr>
        <p:spPr/>
        <p:txBody>
          <a:bodyPr>
            <a:normAutofit/>
          </a:bodyPr>
          <a:lstStyle/>
          <a:p>
            <a:pPr algn="ctr"/>
            <a:r>
              <a:rPr lang="el-GR" i="1" u="sng" dirty="0"/>
              <a:t>Ο ΚΑΛΟΣ ΠΟΙΜΕΝΑΣ</a:t>
            </a:r>
          </a:p>
        </p:txBody>
      </p:sp>
      <p:sp>
        <p:nvSpPr>
          <p:cNvPr id="3" name="Θέση περιεχομένου 2">
            <a:extLst>
              <a:ext uri="{FF2B5EF4-FFF2-40B4-BE49-F238E27FC236}">
                <a16:creationId xmlns:a16="http://schemas.microsoft.com/office/drawing/2014/main" id="{FBD82042-9CCE-A431-874D-5F433E1F39EF}"/>
              </a:ext>
            </a:extLst>
          </p:cNvPr>
          <p:cNvSpPr>
            <a:spLocks noGrp="1"/>
          </p:cNvSpPr>
          <p:nvPr>
            <p:ph idx="1"/>
          </p:nvPr>
        </p:nvSpPr>
        <p:spPr/>
        <p:txBody>
          <a:bodyPr/>
          <a:lstStyle/>
          <a:p>
            <a:r>
              <a:rPr lang="el-GR" dirty="0"/>
              <a:t>Ο Ιησούς Χριστός αποκάλεσε τον εαυτό Του Καλό Ποιμένα. Είναι ο ποιμένας μας. Είμαστε τα πρόβατά Του. Μας αγαπά. Μας βοηθά να μάθουμε την αλήθεια. Μας διδάσκει πώς να ζούμε, ώστε να επιστρέψουμε στον Επουράνιο Πατέρα. Έδωσε την ζωή Του για μας.</a:t>
            </a:r>
          </a:p>
          <a:p>
            <a:r>
              <a:rPr lang="el-GR" dirty="0"/>
              <a:t>Κατά </a:t>
            </a:r>
            <a:r>
              <a:rPr lang="el-GR" dirty="0" err="1"/>
              <a:t>Ιωάννην</a:t>
            </a:r>
            <a:r>
              <a:rPr lang="el-GR" dirty="0"/>
              <a:t> 10:11–15</a:t>
            </a:r>
          </a:p>
          <a:p>
            <a:r>
              <a:rPr lang="el-GR" dirty="0"/>
              <a:t>Πρόκειται για αλληγορία μάλλον παρά παραβολή. Στην παραβολή η διήγηση αποκτά σώμα μέχρι κάποιο σημείο ανεξάρτητο από την ηθική εφαρμογή· στην αλληγορία η εφαρμογή γίνεται αμέσως αισθητή σε κάθε χαρακτηριστικό της εικόνας, η οποία δεν αποκτά σώμα ανεξάρτητο από τη σκέψη. Γεννήθηκε ζήτημα, από πού πήρε ο Κύριος την αφορμή να χρησιμοποιήσει αυτές τις εικόνες. Κάποιοι από τους ερμηνευτές υποστήριξαν, ότι ο χρόνος της διάλεξης αυτής του Κυρίου συνέπιπτε με την ώρα, κατά την οποία οι ποιμένες οδηγούσαν στην επιστροφή τα ποίμνιά τους από τις πεδιάδες γύρω από την πόλη της Ιερουσαλήμ</a:t>
            </a:r>
          </a:p>
        </p:txBody>
      </p:sp>
    </p:spTree>
    <p:extLst>
      <p:ext uri="{BB962C8B-B14F-4D97-AF65-F5344CB8AC3E}">
        <p14:creationId xmlns:p14="http://schemas.microsoft.com/office/powerpoint/2010/main" val="90494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CA93544D-DEBA-95B4-163B-67C5B19367ED}"/>
              </a:ext>
            </a:extLst>
          </p:cNvPr>
          <p:cNvPicPr>
            <a:picLocks noChangeAspect="1"/>
          </p:cNvPicPr>
          <p:nvPr/>
        </p:nvPicPr>
        <p:blipFill>
          <a:blip r:embed="rId2"/>
          <a:stretch>
            <a:fillRect/>
          </a:stretch>
        </p:blipFill>
        <p:spPr>
          <a:xfrm>
            <a:off x="666750" y="768350"/>
            <a:ext cx="6286500" cy="3619500"/>
          </a:xfrm>
          <a:prstGeom prst="rect">
            <a:avLst/>
          </a:prstGeom>
        </p:spPr>
      </p:pic>
      <p:pic>
        <p:nvPicPr>
          <p:cNvPr id="3" name="Εικόνα 2">
            <a:extLst>
              <a:ext uri="{FF2B5EF4-FFF2-40B4-BE49-F238E27FC236}">
                <a16:creationId xmlns:a16="http://schemas.microsoft.com/office/drawing/2014/main" id="{F5A48576-1814-9B3F-57FD-A0006663C576}"/>
              </a:ext>
            </a:extLst>
          </p:cNvPr>
          <p:cNvPicPr>
            <a:picLocks noChangeAspect="1"/>
          </p:cNvPicPr>
          <p:nvPr/>
        </p:nvPicPr>
        <p:blipFill>
          <a:blip r:embed="rId3"/>
          <a:stretch>
            <a:fillRect/>
          </a:stretch>
        </p:blipFill>
        <p:spPr>
          <a:xfrm>
            <a:off x="7673340" y="889852"/>
            <a:ext cx="3362960" cy="5078296"/>
          </a:xfrm>
          <a:prstGeom prst="rect">
            <a:avLst/>
          </a:prstGeom>
        </p:spPr>
      </p:pic>
    </p:spTree>
    <p:extLst>
      <p:ext uri="{BB962C8B-B14F-4D97-AF65-F5344CB8AC3E}">
        <p14:creationId xmlns:p14="http://schemas.microsoft.com/office/powerpoint/2010/main" val="1703535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D0DEF1-E1F2-692C-7116-453B98FBDF55}"/>
              </a:ext>
            </a:extLst>
          </p:cNvPr>
          <p:cNvSpPr>
            <a:spLocks noGrp="1"/>
          </p:cNvSpPr>
          <p:nvPr>
            <p:ph type="title"/>
          </p:nvPr>
        </p:nvSpPr>
        <p:spPr/>
        <p:txBody>
          <a:bodyPr/>
          <a:lstStyle/>
          <a:p>
            <a:r>
              <a:rPr lang="el-GR" i="1" u="sng" dirty="0"/>
              <a:t>ΤΟ ΜΟΝΟΓΡΑΜΜΑ ΤΟΥ ΧΡΙΣΤΟΥ</a:t>
            </a:r>
          </a:p>
        </p:txBody>
      </p:sp>
      <p:sp>
        <p:nvSpPr>
          <p:cNvPr id="3" name="Θέση περιεχομένου 2">
            <a:extLst>
              <a:ext uri="{FF2B5EF4-FFF2-40B4-BE49-F238E27FC236}">
                <a16:creationId xmlns:a16="http://schemas.microsoft.com/office/drawing/2014/main" id="{9EB69AC4-92F5-FEB8-3DBA-CFFBB45F0CAF}"/>
              </a:ext>
            </a:extLst>
          </p:cNvPr>
          <p:cNvSpPr>
            <a:spLocks noGrp="1"/>
          </p:cNvSpPr>
          <p:nvPr>
            <p:ph idx="1"/>
          </p:nvPr>
        </p:nvSpPr>
        <p:spPr/>
        <p:txBody>
          <a:bodyPr/>
          <a:lstStyle/>
          <a:p>
            <a:r>
              <a:rPr lang="el-GR" dirty="0"/>
              <a:t>Το </a:t>
            </a:r>
            <a:r>
              <a:rPr lang="el-GR" dirty="0" err="1"/>
              <a:t>χριστόγραμμα</a:t>
            </a:r>
            <a:r>
              <a:rPr lang="el-GR" dirty="0"/>
              <a:t> (⳩) αποτελεί τυπογραφικό σύμπλεγμα και τύπο ιερής συντομογραφίας για το όνομα του Ιησού Χριστού. Το παλαιότερο γνωστό και </a:t>
            </a:r>
            <a:r>
              <a:rPr lang="el-GR" dirty="0" err="1"/>
              <a:t>πιό</a:t>
            </a:r>
            <a:r>
              <a:rPr lang="el-GR" dirty="0"/>
              <a:t> διάσημο </a:t>
            </a:r>
            <a:r>
              <a:rPr lang="el-GR" dirty="0" err="1"/>
              <a:t>χριστόγραμμα</a:t>
            </a:r>
            <a:r>
              <a:rPr lang="el-GR" dirty="0"/>
              <a:t> είναι το Χι Ρο (☧)το οποίο καθιερώθηκε ως ο στρατιωτικός θυρεός του Ρωμαίου αυτοκράτορα Κωνσταντίνου Α</a:t>
            </a:r>
          </a:p>
          <a:p>
            <a:r>
              <a:rPr lang="el-GR" dirty="0"/>
              <a:t>Το σύμβολο όπου το Χ και το Ρ συνδυάζονται μαζί, αποτελεί το αρχαιότερο από τα </a:t>
            </a:r>
            <a:r>
              <a:rPr lang="el-GR" dirty="0" err="1"/>
              <a:t>χριστογράμματακαι</a:t>
            </a:r>
            <a:r>
              <a:rPr lang="el-GR" dirty="0"/>
              <a:t> είναι ευρύτερα γνωστό ως το σύμβολο του εν τούτω νίκα του Κωνσταντίνου Α´ στις αρχές του 3ου </a:t>
            </a:r>
            <a:r>
              <a:rPr lang="el-GR" dirty="0" err="1"/>
              <a:t>αιώνα.Τα</a:t>
            </a:r>
            <a:r>
              <a:rPr lang="el-GR" dirty="0"/>
              <a:t> σύμβολα του Άλφα και Ωμέγα μερικές φορές εμφανίζονται μαζί με το σύμβολο του ΧΡ ως μονόγραμμα</a:t>
            </a:r>
          </a:p>
          <a:p>
            <a:r>
              <a:rPr lang="el-GR" dirty="0"/>
              <a:t>.Στις ανατολικές χριστιανικές εκκλησίες η πιο συνήθης μορφή </a:t>
            </a:r>
            <a:r>
              <a:rPr lang="el-GR" dirty="0" err="1"/>
              <a:t>χριστογράμματος</a:t>
            </a:r>
            <a:r>
              <a:rPr lang="el-GR" dirty="0"/>
              <a:t> είναι η συντόμευση ΙϹ ΧϹ (ΙΗϹΟΥϹ ΧΡΙϹΤΟϹ), με το Σ ως Ϲ το οποίο ήταν αρκετά κοινό στα μεσαιωνικά ελληνικά,[18] και μερικές φορές συνοδεύεται από το σύμβολο του τίτλου (І҃С Х҃С) το οποίο υποδηλώνει συντόμευση λέξης. Αυτό παρατηρείται και στην Κοπτική γλώσσα η οποία χρησιμοποιούσε μία μορφή του μεσαιωνικού ελληνικού αλφαβήτου </a:t>
            </a:r>
          </a:p>
        </p:txBody>
      </p:sp>
    </p:spTree>
    <p:extLst>
      <p:ext uri="{BB962C8B-B14F-4D97-AF65-F5344CB8AC3E}">
        <p14:creationId xmlns:p14="http://schemas.microsoft.com/office/powerpoint/2010/main" val="79791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9B7350A-DE24-58C3-2A14-D7A4FE064A35}"/>
              </a:ext>
            </a:extLst>
          </p:cNvPr>
          <p:cNvPicPr>
            <a:picLocks noChangeAspect="1"/>
          </p:cNvPicPr>
          <p:nvPr/>
        </p:nvPicPr>
        <p:blipFill>
          <a:blip r:embed="rId2"/>
          <a:stretch>
            <a:fillRect/>
          </a:stretch>
        </p:blipFill>
        <p:spPr>
          <a:xfrm>
            <a:off x="1409700" y="1524000"/>
            <a:ext cx="3378200" cy="3378200"/>
          </a:xfrm>
          <a:prstGeom prst="rect">
            <a:avLst/>
          </a:prstGeom>
        </p:spPr>
      </p:pic>
      <p:pic>
        <p:nvPicPr>
          <p:cNvPr id="3" name="Εικόνα 2">
            <a:extLst>
              <a:ext uri="{FF2B5EF4-FFF2-40B4-BE49-F238E27FC236}">
                <a16:creationId xmlns:a16="http://schemas.microsoft.com/office/drawing/2014/main" id="{88CAA22C-4E0B-FD21-2BDB-C17DDA969A4B}"/>
              </a:ext>
            </a:extLst>
          </p:cNvPr>
          <p:cNvPicPr>
            <a:picLocks noChangeAspect="1"/>
          </p:cNvPicPr>
          <p:nvPr/>
        </p:nvPicPr>
        <p:blipFill>
          <a:blip r:embed="rId3"/>
          <a:stretch>
            <a:fillRect/>
          </a:stretch>
        </p:blipFill>
        <p:spPr>
          <a:xfrm>
            <a:off x="6096000" y="870891"/>
            <a:ext cx="3832225" cy="5116218"/>
          </a:xfrm>
          <a:prstGeom prst="rect">
            <a:avLst/>
          </a:prstGeom>
        </p:spPr>
      </p:pic>
    </p:spTree>
    <p:extLst>
      <p:ext uri="{BB962C8B-B14F-4D97-AF65-F5344CB8AC3E}">
        <p14:creationId xmlns:p14="http://schemas.microsoft.com/office/powerpoint/2010/main" val="2052022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1EEA8D-A188-415B-F3CA-B6FE2EA2B61E}"/>
              </a:ext>
            </a:extLst>
          </p:cNvPr>
          <p:cNvSpPr>
            <a:spLocks noGrp="1"/>
          </p:cNvSpPr>
          <p:nvPr>
            <p:ph type="title"/>
          </p:nvPr>
        </p:nvSpPr>
        <p:spPr/>
        <p:txBody>
          <a:bodyPr/>
          <a:lstStyle/>
          <a:p>
            <a:pPr algn="ctr"/>
            <a:r>
              <a:rPr lang="el-GR" i="1" u="sng" dirty="0"/>
              <a:t>ΙΧΘΥΣ</a:t>
            </a:r>
          </a:p>
        </p:txBody>
      </p:sp>
      <p:sp>
        <p:nvSpPr>
          <p:cNvPr id="3" name="Θέση περιεχομένου 2">
            <a:extLst>
              <a:ext uri="{FF2B5EF4-FFF2-40B4-BE49-F238E27FC236}">
                <a16:creationId xmlns:a16="http://schemas.microsoft.com/office/drawing/2014/main" id="{3BE03FFD-2239-EF79-5E65-8AD12F414314}"/>
              </a:ext>
            </a:extLst>
          </p:cNvPr>
          <p:cNvSpPr>
            <a:spLocks noGrp="1"/>
          </p:cNvSpPr>
          <p:nvPr>
            <p:ph idx="1"/>
          </p:nvPr>
        </p:nvSpPr>
        <p:spPr/>
        <p:txBody>
          <a:bodyPr/>
          <a:lstStyle/>
          <a:p>
            <a:r>
              <a:rPr lang="el-GR" sz="2000" dirty="0"/>
              <a:t>Ένα χριστιανικό σύμβολο είναι και το σχήμα του ψαριού ή η λέξη ΙΧΘΥΣ. Το σχήμα ενός ψαριού ή η λέξη ΙΧΘΥΣ, που με τα γράμματά της σχηματίζεται μια ακροστιχίδα με το περιεχόμενο της χριστιανικής πίστης:  Ιησούς Χριστός Θεού Υιός </a:t>
            </a:r>
            <a:r>
              <a:rPr lang="el-GR" sz="2000" dirty="0" err="1"/>
              <a:t>Σωτήρ</a:t>
            </a:r>
            <a:endParaRPr lang="el-GR" sz="2000" dirty="0"/>
          </a:p>
          <a:p>
            <a:r>
              <a:rPr lang="el-GR" sz="2000" dirty="0"/>
              <a:t>Είναι ένα σύμβολο που αποτελείται από δύο τέμνοντα τόξα, τα άκρα της δεξιάς πλευράς εκτείνονται πέρα από το σημείο συνάντησης έτσι ώστε να μοιάζουν με το προφίλ ενός ψαριού. Το σύμβολο υιοθετήθηκε από τους πρώτους Χριστιανούς ως μυστικό σύμβολο. Τώρα είναι γνωστή συνομιλία ως το «σημάδι του ψαριού» ή «το ψάρι του Ιησού»[2]</a:t>
            </a:r>
          </a:p>
          <a:p>
            <a:endParaRPr lang="el-GR" dirty="0"/>
          </a:p>
        </p:txBody>
      </p:sp>
    </p:spTree>
    <p:extLst>
      <p:ext uri="{BB962C8B-B14F-4D97-AF65-F5344CB8AC3E}">
        <p14:creationId xmlns:p14="http://schemas.microsoft.com/office/powerpoint/2010/main" val="316181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E47D3C7-DE8C-947B-96CE-F4245E7D5205}"/>
              </a:ext>
            </a:extLst>
          </p:cNvPr>
          <p:cNvPicPr>
            <a:picLocks noChangeAspect="1"/>
          </p:cNvPicPr>
          <p:nvPr/>
        </p:nvPicPr>
        <p:blipFill>
          <a:blip r:embed="rId2"/>
          <a:stretch>
            <a:fillRect/>
          </a:stretch>
        </p:blipFill>
        <p:spPr>
          <a:xfrm>
            <a:off x="1099595" y="593724"/>
            <a:ext cx="4996405" cy="2466975"/>
          </a:xfrm>
          <a:prstGeom prst="rect">
            <a:avLst/>
          </a:prstGeom>
        </p:spPr>
      </p:pic>
      <p:pic>
        <p:nvPicPr>
          <p:cNvPr id="3" name="Εικόνα 2">
            <a:extLst>
              <a:ext uri="{FF2B5EF4-FFF2-40B4-BE49-F238E27FC236}">
                <a16:creationId xmlns:a16="http://schemas.microsoft.com/office/drawing/2014/main" id="{99B96EFE-3C85-B95D-71A0-E74E7F9651DB}"/>
              </a:ext>
            </a:extLst>
          </p:cNvPr>
          <p:cNvPicPr>
            <a:picLocks noChangeAspect="1"/>
          </p:cNvPicPr>
          <p:nvPr/>
        </p:nvPicPr>
        <p:blipFill>
          <a:blip r:embed="rId3"/>
          <a:stretch>
            <a:fillRect/>
          </a:stretch>
        </p:blipFill>
        <p:spPr>
          <a:xfrm>
            <a:off x="4557713" y="3273424"/>
            <a:ext cx="6643688" cy="2657475"/>
          </a:xfrm>
          <a:prstGeom prst="rect">
            <a:avLst/>
          </a:prstGeom>
        </p:spPr>
      </p:pic>
    </p:spTree>
    <p:extLst>
      <p:ext uri="{BB962C8B-B14F-4D97-AF65-F5344CB8AC3E}">
        <p14:creationId xmlns:p14="http://schemas.microsoft.com/office/powerpoint/2010/main" val="144028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CD047A-423F-BF06-B228-4B60AD000E77}"/>
              </a:ext>
            </a:extLst>
          </p:cNvPr>
          <p:cNvSpPr>
            <a:spLocks noGrp="1"/>
          </p:cNvSpPr>
          <p:nvPr>
            <p:ph type="title"/>
          </p:nvPr>
        </p:nvSpPr>
        <p:spPr/>
        <p:txBody>
          <a:bodyPr/>
          <a:lstStyle/>
          <a:p>
            <a:r>
              <a:rPr lang="en-US" sz="1400" dirty="0">
                <a:latin typeface="Adobe Devanagari" panose="02040503050201020203" pitchFamily="18" charset="0"/>
                <a:cs typeface="Adobe Devanagari" panose="02040503050201020203" pitchFamily="18" charset="0"/>
                <a:hlinkClick r:id="rId2"/>
              </a:rPr>
              <a:t>https://www.churchofjesuschrist.org/study/manual/new-testament-stories/chapter-40-the-good-shepherd?lang=ell</a:t>
            </a:r>
            <a:br>
              <a:rPr lang="el-GR" sz="1400" dirty="0">
                <a:latin typeface="Adobe Devanagari" panose="02040503050201020203" pitchFamily="18" charset="0"/>
                <a:cs typeface="Adobe Devanagari" panose="02040503050201020203" pitchFamily="18" charset="0"/>
              </a:rPr>
            </a:br>
            <a:r>
              <a:rPr lang="en-US" sz="1400" dirty="0">
                <a:latin typeface="Adobe Devanagari" panose="02040503050201020203" pitchFamily="18" charset="0"/>
                <a:cs typeface="Adobe Devanagari" panose="02040503050201020203" pitchFamily="18" charset="0"/>
              </a:rPr>
              <a:t>https://el.wikipedia.org/wiki/%CE%A7%CF%81%CE%B9%CF%83%CF%84%CF%8C%CE%B3%CF%81%CE%B1%CE%BC%CE%BC%CE%</a:t>
            </a:r>
            <a:br>
              <a:rPr lang="el-GR" sz="1400" dirty="0">
                <a:latin typeface="Adobe Devanagari" panose="02040503050201020203" pitchFamily="18" charset="0"/>
                <a:cs typeface="Adobe Devanagari" panose="02040503050201020203" pitchFamily="18" charset="0"/>
              </a:rPr>
            </a:br>
            <a:br>
              <a:rPr lang="el-GR" sz="1400" dirty="0">
                <a:latin typeface="Adobe Devanagari" panose="02040503050201020203" pitchFamily="18" charset="0"/>
                <a:cs typeface="Adobe Devanagari" panose="02040503050201020203" pitchFamily="18" charset="0"/>
              </a:rPr>
            </a:br>
            <a:br>
              <a:rPr lang="el-GR" sz="1400" dirty="0">
                <a:latin typeface="Adobe Devanagari" panose="02040503050201020203" pitchFamily="18" charset="0"/>
                <a:cs typeface="Adobe Devanagari" panose="02040503050201020203" pitchFamily="18" charset="0"/>
              </a:rPr>
            </a:br>
            <a:br>
              <a:rPr lang="el-GR" sz="1400" dirty="0">
                <a:latin typeface="Adobe Devanagari" panose="02040503050201020203" pitchFamily="18" charset="0"/>
                <a:cs typeface="Adobe Devanagari" panose="02040503050201020203" pitchFamily="18" charset="0"/>
              </a:rPr>
            </a:br>
            <a:endParaRPr lang="el-GR" sz="1400" dirty="0">
              <a:cs typeface="Adobe Devanagari" panose="02040503050201020203" pitchFamily="18" charset="0"/>
            </a:endParaRPr>
          </a:p>
        </p:txBody>
      </p:sp>
      <p:sp>
        <p:nvSpPr>
          <p:cNvPr id="3" name="Θέση κειμένου 2">
            <a:extLst>
              <a:ext uri="{FF2B5EF4-FFF2-40B4-BE49-F238E27FC236}">
                <a16:creationId xmlns:a16="http://schemas.microsoft.com/office/drawing/2014/main" id="{17C94B62-1721-CD46-47ED-A18E1E0C3C52}"/>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9476177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απούνι">
  <a:themeElements>
    <a:clrScheme name="Σαπούνι">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Σαπούνι">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Σαπούνι">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TM03457510[[fn=Σαπούνι]]</Template>
  <TotalTime>19</TotalTime>
  <Words>540</Words>
  <Application>Microsoft Office PowerPoint</Application>
  <PresentationFormat>Ευρεία οθόνη</PresentationFormat>
  <Paragraphs>16</Paragraphs>
  <Slides>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vt:i4>
      </vt:variant>
    </vt:vector>
  </HeadingPairs>
  <TitlesOfParts>
    <vt:vector size="13" baseType="lpstr">
      <vt:lpstr>Adobe Devanagari</vt:lpstr>
      <vt:lpstr>Century Gothic</vt:lpstr>
      <vt:lpstr>Garamond</vt:lpstr>
      <vt:lpstr>Σαπούνι</vt:lpstr>
      <vt:lpstr>OI KATAKOMΒΕΣ ΤΟΠΟΣ ΚΑΤΑΦΥΓΗΣ ΚΑΙ ΜΝΗΜΗΣ</vt:lpstr>
      <vt:lpstr>Η ΚΡΥΜΜΕΝΗ ΣΗΜΑΣΙΑ ΤΩΝ ΣΥΜΒΟΛΙΚΩΝ ΘΡΗΣΚΕΥΤΙΚΩΝ ΠΑΡΑΣΤΑΣΕΩΝ ΤΩΝ ΚΑΤΑΚΟΜΒΩΝ</vt:lpstr>
      <vt:lpstr>Ο ΚΑΛΟΣ ΠΟΙΜΕΝΑΣ</vt:lpstr>
      <vt:lpstr>Παρουσίαση του PowerPoint</vt:lpstr>
      <vt:lpstr>ΤΟ ΜΟΝΟΓΡΑΜΜΑ ΤΟΥ ΧΡΙΣΤΟΥ</vt:lpstr>
      <vt:lpstr>Παρουσίαση του PowerPoint</vt:lpstr>
      <vt:lpstr>ΙΧΘΥΣ</vt:lpstr>
      <vt:lpstr>Παρουσίαση του PowerPoint</vt:lpstr>
      <vt:lpstr>https://www.churchofjesuschrist.org/study/manual/new-testament-stories/chapter-40-the-good-shepherd?lang=ell https://el.wikipedia.org/wiki/%CE%A7%CF%81%CE%B9%CF%83%CF%84%CF%8C%CE%B3%CF%81%CE%B1%CE%BC%CE%BC%CE%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 KATAKOMΒΕΣ ΤΟΠΟΣ ΚΑΤΑΦΥΓΗΣ ΚΑΙ ΜΝΗΜΗΣ</dc:title>
  <dc:creator>User</dc:creator>
  <cp:lastModifiedBy>User</cp:lastModifiedBy>
  <cp:revision>1</cp:revision>
  <dcterms:created xsi:type="dcterms:W3CDTF">2023-03-02T08:28:13Z</dcterms:created>
  <dcterms:modified xsi:type="dcterms:W3CDTF">2023-03-02T08:52:00Z</dcterms:modified>
</cp:coreProperties>
</file>