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58"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3/19/2023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3/19/2023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3/19/2023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3/19/2023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3/19/2023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4" y="576294"/>
            <a:ext cx="10993549" cy="1475013"/>
          </a:xfrm>
        </p:spPr>
        <p:txBody>
          <a:bodyPr/>
          <a:lstStyle/>
          <a:p>
            <a:r>
              <a:rPr lang="el-GR" dirty="0"/>
              <a:t>ιστορική έρευνα σχετικά με την αρχιτεκτονική κατασκευή των κατακομβών. </a:t>
            </a:r>
            <a:endParaRPr lang="en-US" dirty="0"/>
          </a:p>
        </p:txBody>
      </p:sp>
      <p:sp>
        <p:nvSpPr>
          <p:cNvPr id="3" name="Subtitle 2"/>
          <p:cNvSpPr>
            <a:spLocks noGrp="1"/>
          </p:cNvSpPr>
          <p:nvPr>
            <p:ph type="subTitle" idx="1"/>
          </p:nvPr>
        </p:nvSpPr>
        <p:spPr>
          <a:xfrm>
            <a:off x="581194" y="3361510"/>
            <a:ext cx="3694715" cy="2838994"/>
          </a:xfrm>
        </p:spPr>
        <p:txBody>
          <a:bodyPr/>
          <a:lstStyle/>
          <a:p>
            <a:r>
              <a:rPr lang="el-GR" dirty="0" smtClean="0">
                <a:solidFill>
                  <a:schemeClr val="bg1"/>
                </a:solidFill>
              </a:rPr>
              <a:t>Αναστασία Ανδριώτη</a:t>
            </a:r>
          </a:p>
          <a:p>
            <a:r>
              <a:rPr lang="el-GR" dirty="0" smtClean="0">
                <a:solidFill>
                  <a:schemeClr val="bg1"/>
                </a:solidFill>
              </a:rPr>
              <a:t>Κατακόμβεσ</a:t>
            </a:r>
          </a:p>
          <a:p>
            <a:r>
              <a:rPr lang="el-GR" dirty="0" smtClean="0">
                <a:solidFill>
                  <a:schemeClr val="bg1"/>
                </a:solidFill>
              </a:rPr>
              <a:t>Σχολικό ετοσ 2022-2023</a:t>
            </a:r>
          </a:p>
          <a:p>
            <a:r>
              <a:rPr lang="el-GR" dirty="0" smtClean="0">
                <a:solidFill>
                  <a:schemeClr val="bg1"/>
                </a:solidFill>
              </a:rPr>
              <a:t>Β’1</a:t>
            </a:r>
            <a:endParaRPr lang="en-US" dirty="0">
              <a:solidFill>
                <a:schemeClr val="bg1"/>
              </a:solidFill>
            </a:endParaRPr>
          </a:p>
        </p:txBody>
      </p:sp>
      <p:sp>
        <p:nvSpPr>
          <p:cNvPr id="4" name="Cloud 3"/>
          <p:cNvSpPr/>
          <p:nvPr/>
        </p:nvSpPr>
        <p:spPr>
          <a:xfrm>
            <a:off x="10877006" y="5747657"/>
            <a:ext cx="697737" cy="452847"/>
          </a:xfrm>
          <a:prstGeom prst="cloud">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407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Η προέλευση της ονομασίας</a:t>
            </a:r>
            <a:br>
              <a:rPr lang="el-GR" dirty="0"/>
            </a:br>
            <a:endParaRPr lang="en-US" dirty="0"/>
          </a:p>
        </p:txBody>
      </p:sp>
      <p:sp>
        <p:nvSpPr>
          <p:cNvPr id="3" name="Content Placeholder 2"/>
          <p:cNvSpPr>
            <a:spLocks noGrp="1"/>
          </p:cNvSpPr>
          <p:nvPr>
            <p:ph idx="1"/>
          </p:nvPr>
        </p:nvSpPr>
        <p:spPr/>
        <p:txBody>
          <a:bodyPr/>
          <a:lstStyle/>
          <a:p>
            <a:r>
              <a:rPr lang="el-GR" dirty="0"/>
              <a:t>Ο όρος «κατακόμβη» παράγεται από την ελληνική πρόθεση κατά και τη λατινική λέξη </a:t>
            </a:r>
            <a:r>
              <a:rPr lang="el-GR" i="1" dirty="0"/>
              <a:t>cumba</a:t>
            </a:r>
            <a:r>
              <a:rPr lang="el-GR" dirty="0"/>
              <a:t>, η οποία είναι δάνειο από την ελληνική </a:t>
            </a:r>
            <a:r>
              <a:rPr lang="el-GR" i="1" dirty="0"/>
              <a:t>κύμβη</a:t>
            </a:r>
            <a:r>
              <a:rPr lang="el-GR" dirty="0"/>
              <a:t>, που σημαίνει 1. κοιλότητα αγγείου, κύπελλο, αγγείο. 2.είδος βάρκας από σκαμμένο </a:t>
            </a:r>
            <a:r>
              <a:rPr lang="el-GR" dirty="0" smtClean="0"/>
              <a:t>κορμό </a:t>
            </a:r>
            <a:r>
              <a:rPr lang="el-GR" dirty="0"/>
              <a:t>δέντρου. </a:t>
            </a:r>
            <a:r>
              <a:rPr lang="el-GR" dirty="0" smtClean="0"/>
              <a:t>Η </a:t>
            </a:r>
            <a:r>
              <a:rPr lang="el-GR" dirty="0"/>
              <a:t>αρχική έννοια της λέξεως δεν σχετιζόταν με τους τόπους ταφής, αλλά αποτελούσε ονομασία συγκεκριμένης περιοχής στη Ρώμη: στον ποταμό Τίβερη συγκεκριμένα, υπήρχε τοποθεσία με πολλές κοιλότητες στο έδαφος που χρησίμευε ως σταθμός </a:t>
            </a:r>
            <a:r>
              <a:rPr lang="el-GR" dirty="0" smtClean="0"/>
              <a:t>πλοίων.</a:t>
            </a:r>
            <a:endParaRPr lang="el-GR" dirty="0"/>
          </a:p>
          <a:p>
            <a:endParaRPr lang="en-US" dirty="0"/>
          </a:p>
        </p:txBody>
      </p:sp>
    </p:spTree>
    <p:extLst>
      <p:ext uri="{BB962C8B-B14F-4D97-AF65-F5344CB8AC3E}">
        <p14:creationId xmlns:p14="http://schemas.microsoft.com/office/powerpoint/2010/main" val="741095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Η προέλευσή τους</a:t>
            </a:r>
            <a:br>
              <a:rPr lang="el-GR" dirty="0"/>
            </a:br>
            <a:endParaRPr lang="en-US" dirty="0"/>
          </a:p>
        </p:txBody>
      </p:sp>
      <p:sp>
        <p:nvSpPr>
          <p:cNvPr id="3" name="Content Placeholder 2"/>
          <p:cNvSpPr>
            <a:spLocks noGrp="1"/>
          </p:cNvSpPr>
          <p:nvPr>
            <p:ph idx="1"/>
          </p:nvPr>
        </p:nvSpPr>
        <p:spPr/>
        <p:txBody>
          <a:bodyPr/>
          <a:lstStyle/>
          <a:p>
            <a:r>
              <a:rPr lang="el-GR" dirty="0"/>
              <a:t>Άποψη πολλών αρχαιολόγων στα τέλη του 19ου και στις αρχές του 20ού αιώνα ήταν πως οι κατακόμβες χρησιμοποιήθηκαν τα υπόγεια λατομεία που είχαν κατασκευάσει οι Εθνικοί γύρω από τη </a:t>
            </a:r>
            <a:r>
              <a:rPr lang="el-GR" dirty="0" smtClean="0"/>
              <a:t>Ρώμη. </a:t>
            </a:r>
            <a:r>
              <a:rPr lang="el-GR" dirty="0"/>
              <a:t>Η άποψη όμως πως οι πρώτες κατακόμβες ήταν πρώην λατομεία αμφισβητείται για τους εξής λόγους: α) διαφέρουν στο εδαφικό στρώμα στο οποίο βρίσκονται τα μεν από τις δε: τα λατομεία σκάβονταν σε λιθοειδή στρώματα, ενώ οι κατακόμβες σε </a:t>
            </a:r>
            <a:r>
              <a:rPr lang="el-GR" dirty="0" smtClean="0"/>
              <a:t>κοκκοειδή </a:t>
            </a:r>
            <a:r>
              <a:rPr lang="el-GR" dirty="0"/>
              <a:t>στρώματα, ακατάλληλα για οικοδομική χρήση. β)διαφέρουν ως προς την κατασκευή μεταξύ τους: οι διάδρομοι των λατομείων ήταν ευρύχωροι, ενώ των κατακομβών πολύ στενότεροι. Επίσης οι διάδρομοι στα λατομεία ήταν δημιουργημένοι όχι βάσει κάποιου σχεδίου αλλά ακανόνιστα, κάτι που δεν ίσχυε για τις κατακόμβες. Τέλος, η μετατροπή ορυχείου σε κατακόμβη απαιτούσε επιπλέον </a:t>
            </a:r>
            <a:r>
              <a:rPr lang="el-GR" dirty="0" smtClean="0"/>
              <a:t>εργασίες. </a:t>
            </a:r>
            <a:r>
              <a:rPr lang="el-GR" dirty="0"/>
              <a:t>Οι κατακόμβες χρησιμοποιούνταν ως τόποι ταφής των κατώτερων τάξεων που δεν ήταν σε θέση να αγοράσουν γη για το σκοπό αυτό - και αποτελούν από αυτήν την άποψη φαινόμενο οικονομικό: συγκέντρωσαν έναν μεγάλο αριθμό τάφων σε μικρό χώρο</a:t>
            </a:r>
            <a:endParaRPr lang="en-US" dirty="0"/>
          </a:p>
        </p:txBody>
      </p:sp>
    </p:spTree>
    <p:extLst>
      <p:ext uri="{BB962C8B-B14F-4D97-AF65-F5344CB8AC3E}">
        <p14:creationId xmlns:p14="http://schemas.microsoft.com/office/powerpoint/2010/main" val="1500590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Η χριστιανική τέχνη στις κατακόμβες</a:t>
            </a:r>
            <a:br>
              <a:rPr lang="el-GR" dirty="0"/>
            </a:br>
            <a:endParaRPr lang="en-US" dirty="0"/>
          </a:p>
        </p:txBody>
      </p:sp>
      <p:sp>
        <p:nvSpPr>
          <p:cNvPr id="3" name="Content Placeholder 2"/>
          <p:cNvSpPr>
            <a:spLocks noGrp="1"/>
          </p:cNvSpPr>
          <p:nvPr>
            <p:ph idx="1"/>
          </p:nvPr>
        </p:nvSpPr>
        <p:spPr/>
        <p:txBody>
          <a:bodyPr/>
          <a:lstStyle/>
          <a:p>
            <a:r>
              <a:rPr lang="el-GR" dirty="0"/>
              <a:t>Η ζωγραφική των κατακομβών συνιστά την πρώτη μνημειακή ζωγραφική του </a:t>
            </a:r>
            <a:r>
              <a:rPr lang="el-GR" dirty="0" smtClean="0"/>
              <a:t>Χριστιανισμού. Τα </a:t>
            </a:r>
            <a:r>
              <a:rPr lang="el-GR" dirty="0"/>
              <a:t>θέματα της ζωγραφικής των κατακομβών είναι εθνικά και χριστιανικά. Εντοπίζονται στις οροφές των νεκρικών θαλάμων και στα μεταξύ των τάφων διαστήματα. Όλες οι απεικονίσεις είναι νωπογραφίες. Τα θέματα είναι συμβολικά και αντλούνται από την εθνική και χριστιανική παράδοση. Από την πρώτη έχουμε φυτικά και ζωικά θέματα: η </a:t>
            </a:r>
            <a:r>
              <a:rPr lang="el-GR" dirty="0" smtClean="0"/>
              <a:t>ελιά, </a:t>
            </a:r>
            <a:r>
              <a:rPr lang="el-GR" dirty="0"/>
              <a:t>το αμπέλι </a:t>
            </a:r>
            <a:r>
              <a:rPr lang="el-GR" i="1" dirty="0" smtClean="0"/>
              <a:t>, </a:t>
            </a:r>
            <a:r>
              <a:rPr lang="el-GR" i="1" dirty="0"/>
              <a:t>το πτηνό </a:t>
            </a:r>
            <a:r>
              <a:rPr lang="el-GR" i="1" dirty="0" smtClean="0"/>
              <a:t>φοίνικας, </a:t>
            </a:r>
            <a:r>
              <a:rPr lang="el-GR" i="1" dirty="0"/>
              <a:t>το </a:t>
            </a:r>
            <a:r>
              <a:rPr lang="el-GR" i="1" dirty="0" smtClean="0"/>
              <a:t>ελάφι. </a:t>
            </a:r>
            <a:r>
              <a:rPr lang="el-GR" i="1" dirty="0"/>
              <a:t>Αντικείμενα: ο </a:t>
            </a:r>
            <a:r>
              <a:rPr lang="el-GR" i="1" dirty="0" smtClean="0"/>
              <a:t>φάρος, </a:t>
            </a:r>
            <a:r>
              <a:rPr lang="el-GR" i="1" dirty="0"/>
              <a:t>το πλοίο (η Εκκλησία), η </a:t>
            </a:r>
            <a:r>
              <a:rPr lang="el-GR" i="1" dirty="0" smtClean="0"/>
              <a:t>άγκυρα. </a:t>
            </a:r>
            <a:r>
              <a:rPr lang="el-GR" i="1" dirty="0"/>
              <a:t>Άλλα πάλι ζωικά θέματα απλά έχουν διακοσμητικό χαρακτήρα (άλογα, κριάρια). Εξωβιβλικά σύμβολα είναι ακόμα: η Δεομένη Μορφή σε στάση </a:t>
            </a:r>
            <a:r>
              <a:rPr lang="el-GR" i="1" dirty="0" smtClean="0"/>
              <a:t>προσευχής. </a:t>
            </a:r>
            <a:r>
              <a:rPr lang="el-GR" i="1" dirty="0"/>
              <a:t>Ο Ιχθύς, σύμβολο </a:t>
            </a:r>
            <a:r>
              <a:rPr lang="el-GR" i="1" dirty="0" smtClean="0"/>
              <a:t>προ υπάρχων </a:t>
            </a:r>
            <a:r>
              <a:rPr lang="el-GR" i="1" dirty="0"/>
              <a:t>στη Συρία όπου και </a:t>
            </a:r>
            <a:r>
              <a:rPr lang="el-GR" i="1" dirty="0" smtClean="0"/>
              <a:t>ιχθυολατρεία.</a:t>
            </a:r>
            <a:r>
              <a:rPr lang="el-GR" dirty="0"/>
              <a:t> Χριστιανικά θέματα διακρίνονται σε </a:t>
            </a:r>
            <a:r>
              <a:rPr lang="el-GR" dirty="0" err="1"/>
              <a:t>Παλαιοδιαθηκικά</a:t>
            </a:r>
            <a:r>
              <a:rPr lang="el-GR" dirty="0"/>
              <a:t> και </a:t>
            </a:r>
            <a:r>
              <a:rPr lang="el-GR" dirty="0" err="1" smtClean="0"/>
              <a:t>Καινοδιαθηκικά</a:t>
            </a:r>
            <a:r>
              <a:rPr lang="el-GR" dirty="0" smtClean="0"/>
              <a:t>.</a:t>
            </a:r>
            <a:endParaRPr lang="en-US" dirty="0"/>
          </a:p>
        </p:txBody>
      </p:sp>
    </p:spTree>
    <p:extLst>
      <p:ext uri="{BB962C8B-B14F-4D97-AF65-F5344CB8AC3E}">
        <p14:creationId xmlns:p14="http://schemas.microsoft.com/office/powerpoint/2010/main" val="2203806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Η κατασκευή των κατακομβών</a:t>
            </a:r>
            <a:br>
              <a:rPr lang="el-GR" dirty="0"/>
            </a:br>
            <a:endParaRPr lang="en-US" dirty="0"/>
          </a:p>
        </p:txBody>
      </p:sp>
      <p:sp>
        <p:nvSpPr>
          <p:cNvPr id="3" name="Content Placeholder 2"/>
          <p:cNvSpPr>
            <a:spLocks noGrp="1"/>
          </p:cNvSpPr>
          <p:nvPr>
            <p:ph idx="1"/>
          </p:nvPr>
        </p:nvSpPr>
        <p:spPr>
          <a:xfrm>
            <a:off x="581192" y="1976846"/>
            <a:ext cx="11029615" cy="4881154"/>
          </a:xfrm>
        </p:spPr>
        <p:txBody>
          <a:bodyPr>
            <a:normAutofit fontScale="85000" lnSpcReduction="10000"/>
          </a:bodyPr>
          <a:lstStyle/>
          <a:p>
            <a:r>
              <a:rPr lang="el-GR" dirty="0"/>
              <a:t>Οι κατακόμβες λαξεύονταν σε πορώδες έδαφος περιέχοντας περίπλοκα συμπλέγματα διαδρόμων και κεντρικών θαλάμων στα τοιχώματα των οποίων ανοίγονται τάφοι σε επάλληλες σειρές και σε διάφορα σχήματα. Οι “κοπιάτες” </a:t>
            </a:r>
            <a:r>
              <a:rPr lang="el-GR" dirty="0" smtClean="0"/>
              <a:t> </a:t>
            </a:r>
            <a:r>
              <a:rPr lang="el-GR" dirty="0"/>
              <a:t>ήταν αυτοί οι οποίοι είχαν την </a:t>
            </a:r>
            <a:r>
              <a:rPr lang="el-GR" dirty="0" smtClean="0"/>
              <a:t>επιμέλεια </a:t>
            </a:r>
            <a:r>
              <a:rPr lang="el-GR" dirty="0"/>
              <a:t>των κατακομβών και ήταν ειδικευμένοι τεχνίτες που με το πέρασμα του χρόνου αποτέλεσαν και </a:t>
            </a:r>
            <a:r>
              <a:rPr lang="el-GR" dirty="0" smtClean="0"/>
              <a:t>συντεχνίες. </a:t>
            </a:r>
            <a:r>
              <a:rPr lang="el-GR" dirty="0"/>
              <a:t>Επρόκειτο για λαβύρινθο υπόγειων διαδρόμων και αλλεπάλληλων επιπέδων αποτελώντας διάφορα πατώματα ή </a:t>
            </a:r>
            <a:r>
              <a:rPr lang="el-GR" dirty="0" smtClean="0"/>
              <a:t>ορόφους. </a:t>
            </a:r>
            <a:r>
              <a:rPr lang="el-GR" dirty="0"/>
              <a:t>Η μετάβαση από τον ένα στον άλλο όροφο γινόταν με εσωτερική κλίμακα κι όχι με βαθμιαία κλίση των διαδρόμων. Τα κατώτερα πατώματα είναι και τα μεταγενέστερα, χωρίς να αποκλείεται οι ανώτεροι όροφοι να είναι μεταγενέστεροι. Συχνά οι κοπιάτες, από φόβο μήπως καταρρεύσει το έδαφος, άφηναν αρκετά συμπαγές έδαφος ενδιάμεσα από δύο ορόφους, αλλά διαπιστώνοντας στη συνέχεια τη στερεότητα του εδάφους, διάνοιγαν εκ των υστέρων εκεί άλλο </a:t>
            </a:r>
            <a:r>
              <a:rPr lang="el-GR" dirty="0" smtClean="0"/>
              <a:t>διάδρομο.Οι </a:t>
            </a:r>
            <a:r>
              <a:rPr lang="el-GR" dirty="0"/>
              <a:t>διάδρομοι </a:t>
            </a:r>
            <a:r>
              <a:rPr lang="el-GR" dirty="0" smtClean="0"/>
              <a:t>δεν </a:t>
            </a:r>
            <a:r>
              <a:rPr lang="el-GR" dirty="0"/>
              <a:t>διανοίγονταν βάσει κάποιου συστήματος. Οι διάδρομοι αποτελούσαν αυτό το ίδιο το κοιμητήριο και δεν οδηγούσαν σε κάποιο υπόγειο κοιμητήριο: εκατέρωθεν οι κατακόρυφοι τοίχοι ήταν </a:t>
            </a:r>
            <a:r>
              <a:rPr lang="el-GR" dirty="0" smtClean="0"/>
              <a:t>τάφοι. </a:t>
            </a:r>
            <a:r>
              <a:rPr lang="el-GR" dirty="0"/>
              <a:t>Αυτοί διανοίγονταν στο βάθος του βράχου σε σχήμα μικρών παραθύρων , σε σειρές επάλληλες που έφταναν τους 5, 6 μέχρι και </a:t>
            </a:r>
            <a:r>
              <a:rPr lang="el-GR" dirty="0" smtClean="0"/>
              <a:t>12. </a:t>
            </a:r>
            <a:r>
              <a:rPr lang="el-GR" dirty="0"/>
              <a:t>Το βάθος κάθε τέτοιου τάφου και κατ' επέκταση η χωρητικότητά του ποικίλε: από ένα νεκρό, μέχρι δύο </a:t>
            </a:r>
            <a:r>
              <a:rPr lang="el-GR" dirty="0" smtClean="0"/>
              <a:t>,τρεις , </a:t>
            </a:r>
            <a:r>
              <a:rPr lang="el-GR" dirty="0"/>
              <a:t>ή </a:t>
            </a:r>
            <a:r>
              <a:rPr lang="el-GR" dirty="0" smtClean="0"/>
              <a:t>τέσσερις. </a:t>
            </a:r>
            <a:r>
              <a:rPr lang="el-GR" dirty="0"/>
              <a:t>Το σχήμα τους ήταν ορθογώνιο παραλληλόγραμμο ή τραπέζιο. Μετά την τοποθέτηση του νεκρού ο τάφος έκλεινε με πλάκα </a:t>
            </a:r>
            <a:r>
              <a:rPr lang="el-GR" dirty="0" smtClean="0"/>
              <a:t>μαρμάρινη </a:t>
            </a:r>
            <a:r>
              <a:rPr lang="el-GR" dirty="0"/>
              <a:t>με επίχρισμα </a:t>
            </a:r>
            <a:r>
              <a:rPr lang="el-GR" dirty="0" smtClean="0"/>
              <a:t>ασβέστη.</a:t>
            </a:r>
            <a:endParaRPr lang="el-GR" dirty="0"/>
          </a:p>
          <a:p>
            <a:r>
              <a:rPr lang="el-GR" dirty="0" smtClean="0"/>
              <a:t>ήταν </a:t>
            </a:r>
            <a:r>
              <a:rPr lang="el-GR" dirty="0"/>
              <a:t>αψιδωτοί τάφοι όπου τοποθετούνταν κατά κύριο λόγο οι μάρτυρες ή οι διακριθέντες ή οι επίσημοι χριστιανοί. Οι τάφοι αυτοί ανοίγονταν σαν σαρκοφάγοι και σκάβονταν κάθετα προς τα κάτω. Πολλές αψίδες καταστράφηκαν επειδή αργότερα διάφοροι χριστιανοί επιθυμώντας να ταφούν κοντά σε μάρτυρες, άνοιγαν </a:t>
            </a:r>
            <a:r>
              <a:rPr lang="el-GR" dirty="0" smtClean="0"/>
              <a:t>τάφους </a:t>
            </a:r>
            <a:r>
              <a:rPr lang="el-GR" dirty="0"/>
              <a:t>στα τοιχώματα των αψίδων. Αρκοσόλια βρίσκονται κυρίως όχι τόσο στους διαδρόμους αλλά στους νεκρικούς θαλάμους </a:t>
            </a:r>
            <a:r>
              <a:rPr lang="el-GR" dirty="0" smtClean="0"/>
              <a:t>: </a:t>
            </a:r>
            <a:r>
              <a:rPr lang="el-GR" dirty="0"/>
              <a:t>οι θάλαμοι αυτοί ήταν προορισμένοι για οικογενειακούς τάφους κατ' επίδραση των εθνικών. Το σχήμα τους ήταν </a:t>
            </a:r>
            <a:r>
              <a:rPr lang="el-GR" dirty="0" smtClean="0"/>
              <a:t>τετράγωνο, </a:t>
            </a:r>
            <a:r>
              <a:rPr lang="el-GR" dirty="0"/>
              <a:t>τριγωνικό</a:t>
            </a:r>
            <a:r>
              <a:rPr lang="el-GR" dirty="0" smtClean="0"/>
              <a:t>, πεντάγωνο, εξάγωνο, οκτάγωνο</a:t>
            </a:r>
            <a:r>
              <a:rPr lang="el-GR" dirty="0"/>
              <a:t>, κυκλικό ή </a:t>
            </a:r>
            <a:r>
              <a:rPr lang="el-GR" dirty="0" smtClean="0"/>
              <a:t>ημικυκλικό. </a:t>
            </a:r>
            <a:r>
              <a:rPr lang="el-GR" dirty="0"/>
              <a:t>Ως προς τον αερισμό τους κατά διάφορες αποστάσεις υπήρχαν αεραγωγοί που επικοινωνούσαν με την επιφάνεια, ενώ για το φωτισμό υπήρχαν λυχνίες από αργυρό ή ορείχαλκο: μάλιστα με τη χρήση αυτών των λυχνιών συνδέεται η συνήθεια καύσης καντηλιών ή ανάματος κεριών στις εκκλησίες σε ανάμνηση των δοκιμασιών των πρώτων </a:t>
            </a:r>
            <a:r>
              <a:rPr lang="el-GR" dirty="0" smtClean="0"/>
              <a:t>χριστιανών.</a:t>
            </a:r>
            <a:endParaRPr lang="el-GR" dirty="0"/>
          </a:p>
          <a:p>
            <a:endParaRPr lang="en-US" dirty="0"/>
          </a:p>
        </p:txBody>
      </p:sp>
    </p:spTree>
    <p:extLst>
      <p:ext uri="{BB962C8B-B14F-4D97-AF65-F5344CB8AC3E}">
        <p14:creationId xmlns:p14="http://schemas.microsoft.com/office/powerpoint/2010/main" val="2731571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Η χρήση τους</a:t>
            </a:r>
            <a:br>
              <a:rPr lang="el-GR" dirty="0"/>
            </a:br>
            <a:endParaRPr lang="en-US" dirty="0"/>
          </a:p>
        </p:txBody>
      </p:sp>
      <p:sp>
        <p:nvSpPr>
          <p:cNvPr id="3" name="Content Placeholder 2"/>
          <p:cNvSpPr>
            <a:spLocks noGrp="1"/>
          </p:cNvSpPr>
          <p:nvPr>
            <p:ph idx="1"/>
          </p:nvPr>
        </p:nvSpPr>
        <p:spPr/>
        <p:txBody>
          <a:bodyPr>
            <a:normAutofit fontScale="92500" lnSpcReduction="20000"/>
          </a:bodyPr>
          <a:lstStyle/>
          <a:p>
            <a:r>
              <a:rPr lang="el-GR" dirty="0"/>
              <a:t>Οι κατακόμβες δεν ήταν </a:t>
            </a:r>
            <a:r>
              <a:rPr lang="el-GR" dirty="0" smtClean="0"/>
              <a:t>τόποι </a:t>
            </a:r>
            <a:r>
              <a:rPr lang="el-GR" dirty="0"/>
              <a:t>μυστικής σύναξης των χριστιανών, λατρείας ή τόποι καταφυγής σε περιόδους διωγμών, αλλά αποτελούσαν αποκλειστικά τόπους ταφής. Οι εσφαλμένες αντιλήψεις σχετικά με τη χρήση τους καλλιεργήθηκαν από λογοτεχνικά και κινηματογραφικά έργα όπως Φαβιόλα, Κβό Βάντις και Χιτώνας. Λόγω της κατασκευής τους ήταν ακατάλληλοι χώροι για απόκρυψη και συγκέντρωση μεγάλου </a:t>
            </a:r>
            <a:r>
              <a:rPr lang="el-GR" dirty="0" smtClean="0"/>
              <a:t>αριθμού </a:t>
            </a:r>
            <a:r>
              <a:rPr lang="el-GR" dirty="0"/>
              <a:t>Χριστιανών. Οι λόγοι ήταν οι εξής: στενότητα χώρου, έλλειψη αερισμού και ανεπαρκής φωτισμός, ενώ η μαζική προσφυγή χριστιανών σε αυτές αυτομάτως θα κινούσε την περιέργεια των Ρωμαϊκών διωκτικών </a:t>
            </a:r>
            <a:r>
              <a:rPr lang="el-GR" dirty="0" smtClean="0"/>
              <a:t>αρχών. </a:t>
            </a:r>
            <a:r>
              <a:rPr lang="el-GR" dirty="0"/>
              <a:t>Ως προς την εποπτεία τους αυτή είχε ανατεθεί σε επτά διακόνους και ισάριθμους υποδιακόνους </a:t>
            </a:r>
            <a:r>
              <a:rPr lang="el-GR" dirty="0" smtClean="0"/>
              <a:t>, </a:t>
            </a:r>
            <a:r>
              <a:rPr lang="el-GR" dirty="0"/>
              <a:t>καθώς όμως αυξάνονταν αυτές, αρμόδιοι ήταν οι εντεταλμένοι για τις </a:t>
            </a:r>
            <a:r>
              <a:rPr lang="el-GR" dirty="0" smtClean="0"/>
              <a:t>ιεροπραξίες </a:t>
            </a:r>
            <a:r>
              <a:rPr lang="el-GR" dirty="0"/>
              <a:t>εφημέριοι. Στην Ρώμη υπήρχαν τόσες ενορίες όσες και οι </a:t>
            </a:r>
            <a:r>
              <a:rPr lang="el-GR" dirty="0" smtClean="0"/>
              <a:t>κατακόμβες. </a:t>
            </a:r>
            <a:r>
              <a:rPr lang="el-GR" dirty="0"/>
              <a:t>Στα χρόνια μετά τους διωγμούς οι κατακόμβες απετέλεσαν τόπους προσκυνήματος για τους Χριστιανούς, ενώ τα οστά των κατακομβών μεταφέρονται στις ανεγειρόμενες εκκλησίες και τα </a:t>
            </a:r>
            <a:r>
              <a:rPr lang="el-GR" dirty="0" smtClean="0"/>
              <a:t>Μαρτύρια. </a:t>
            </a:r>
            <a:r>
              <a:rPr lang="el-GR" dirty="0"/>
              <a:t>Ο Πάπας </a:t>
            </a:r>
            <a:r>
              <a:rPr lang="el-GR" dirty="0" smtClean="0"/>
              <a:t>Μιλτιάδης</a:t>
            </a:r>
            <a:r>
              <a:rPr lang="el-GR" dirty="0"/>
              <a:t> </a:t>
            </a:r>
            <a:r>
              <a:rPr lang="el-GR" dirty="0" smtClean="0"/>
              <a:t>ήταν </a:t>
            </a:r>
            <a:r>
              <a:rPr lang="el-GR" dirty="0"/>
              <a:t>ο τελευταίος που ετάφη σε </a:t>
            </a:r>
            <a:r>
              <a:rPr lang="el-GR" dirty="0" smtClean="0"/>
              <a:t>κατακόμβη. </a:t>
            </a:r>
            <a:r>
              <a:rPr lang="el-GR" dirty="0"/>
              <a:t>Λόγω των εισβολών των Ούνων και Βησιγότθων, στην Ιταλική χερσόνησο οι κατακόμβες υπέστησαν καταστροφές και απογυμνώθηκαν από λείψανα νεκρών και αφιερώματα. Ο Πάπας Γρηγόριος Γ</a:t>
            </a:r>
            <a:r>
              <a:rPr lang="el-GR" dirty="0" smtClean="0"/>
              <a:t>΄</a:t>
            </a:r>
            <a:r>
              <a:rPr lang="el-GR" dirty="0"/>
              <a:t> προσπάθησε να αναθερμάνει το ενδιαφέρον των Χριστιανών γι' αυτές με την τέλεση της Θείας Ευχαριστίας κατά την επέτειο του μαρτυρίου των εκεί θαμμένων μαρτύρων. Οι εισβολές των Λογγοβάρδων επίσης συνέβαλαν στην ενίσχυση της άποψης πως έπρεπε να μεταφερθούν τα οστά των μαρτύρων σε νεοανειγειρόμενες </a:t>
            </a:r>
            <a:r>
              <a:rPr lang="el-GR" dirty="0" smtClean="0"/>
              <a:t>εκκλησίες. </a:t>
            </a:r>
            <a:r>
              <a:rPr lang="el-GR" dirty="0"/>
              <a:t>Στον Μεσαίωνα μετατρέπονται σε κρησφύγετα ληστών και εγκληματιών. </a:t>
            </a:r>
            <a:r>
              <a:rPr lang="el-GR" dirty="0" smtClean="0"/>
              <a:t>Μόλις το</a:t>
            </a:r>
            <a:r>
              <a:rPr lang="el-GR" dirty="0"/>
              <a:t> </a:t>
            </a:r>
            <a:r>
              <a:rPr lang="el-GR" dirty="0" smtClean="0"/>
              <a:t>1578</a:t>
            </a:r>
            <a:r>
              <a:rPr lang="el-GR" dirty="0"/>
              <a:t> ανακαλύφθηκε η κατακόμβη της Αγίας Πρίσκιλλας από εργάτες που έψαχναν πορσελάνη </a:t>
            </a:r>
            <a:r>
              <a:rPr lang="el-GR" dirty="0" smtClean="0"/>
              <a:t>γη.</a:t>
            </a:r>
            <a:endParaRPr lang="en-US" dirty="0"/>
          </a:p>
        </p:txBody>
      </p:sp>
    </p:spTree>
    <p:extLst>
      <p:ext uri="{BB962C8B-B14F-4D97-AF65-F5344CB8AC3E}">
        <p14:creationId xmlns:p14="http://schemas.microsoft.com/office/powerpoint/2010/main" val="1725701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Οι κυριότερες κατακόμβες</a:t>
            </a:r>
            <a:br>
              <a:rPr lang="el-GR" dirty="0"/>
            </a:br>
            <a:endParaRPr lang="en-US" dirty="0"/>
          </a:p>
        </p:txBody>
      </p:sp>
      <p:sp>
        <p:nvSpPr>
          <p:cNvPr id="3" name="Content Placeholder 2"/>
          <p:cNvSpPr>
            <a:spLocks noGrp="1"/>
          </p:cNvSpPr>
          <p:nvPr>
            <p:ph idx="1"/>
          </p:nvPr>
        </p:nvSpPr>
        <p:spPr/>
        <p:txBody>
          <a:bodyPr/>
          <a:lstStyle/>
          <a:p>
            <a:r>
              <a:rPr lang="el-GR" dirty="0"/>
              <a:t>Υπάρχουν 36 μεγάλες στη Ρώμη. Επίσης στη Νάπολη, στη Σικελία (Συρακούσες, Παλέρμο), στην Αίγυπτο και Βόρειο Αφρική, στη Συρία, στη Μικρά Ασία και στα νησιά Μάλτα, Κύπρο και </a:t>
            </a:r>
            <a:r>
              <a:rPr lang="el-GR" dirty="0" smtClean="0"/>
              <a:t>Μήλο</a:t>
            </a:r>
            <a:r>
              <a:rPr lang="el-GR" dirty="0"/>
              <a:t> και στο Βατικανό.</a:t>
            </a:r>
            <a:endParaRPr lang="en-US" dirty="0"/>
          </a:p>
        </p:txBody>
      </p:sp>
    </p:spTree>
    <p:extLst>
      <p:ext uri="{BB962C8B-B14F-4D97-AF65-F5344CB8AC3E}">
        <p14:creationId xmlns:p14="http://schemas.microsoft.com/office/powerpoint/2010/main" val="251625951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74</TotalTime>
  <Words>767</Words>
  <Application>Microsoft Office PowerPoint</Application>
  <PresentationFormat>Widescreen</PresentationFormat>
  <Paragraphs>18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Corbel</vt:lpstr>
      <vt:lpstr>Gill Sans MT</vt:lpstr>
      <vt:lpstr>Wingdings 2</vt:lpstr>
      <vt:lpstr>Dividend</vt:lpstr>
      <vt:lpstr>ιστορική έρευνα σχετικά με την αρχιτεκτονική κατασκευή των κατακομβών. </vt:lpstr>
      <vt:lpstr>Η προέλευση της ονομασίας </vt:lpstr>
      <vt:lpstr>Η προέλευσή τους </vt:lpstr>
      <vt:lpstr>Η χριστιανική τέχνη στις κατακόμβες </vt:lpstr>
      <vt:lpstr>Η κατασκευή των κατακομβών </vt:lpstr>
      <vt:lpstr>Η χρήση τους </vt:lpstr>
      <vt:lpstr>Οι κυριότερες κατακόμβες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ιστορική έρευνα σχετικά με την αρχιτεκτονική κατασκευή των κατακομβών.</dc:title>
  <dc:creator>user</dc:creator>
  <cp:lastModifiedBy>user</cp:lastModifiedBy>
  <cp:revision>5</cp:revision>
  <dcterms:created xsi:type="dcterms:W3CDTF">2023-03-19T11:24:02Z</dcterms:created>
  <dcterms:modified xsi:type="dcterms:W3CDTF">2023-03-19T12:38:10Z</dcterms:modified>
</cp:coreProperties>
</file>