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Διαφάνεια τίτλου">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hasCustomPrompt="1"/>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hasCustomPrompt="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p:txBody>
          <a:bodyPr vert="eaVert"/>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8991600" y="762000"/>
            <a:ext cx="2362200" cy="52578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a:xfrm>
            <a:off x="838200" y="762000"/>
            <a:ext cx="8077200" cy="5257800"/>
          </a:xfrm>
        </p:spPr>
        <p:txBody>
          <a:bodyPr vert="eaVert"/>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Κεφαλίδα ενότητας">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hasCustomPrompt="1"/>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hasCustomPrompt="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Content Placeholder 3"/>
          <p:cNvSpPr>
            <a:spLocks noGrp="1"/>
          </p:cNvSpPr>
          <p:nvPr>
            <p:ph sz="half" idx="2" hasCustomPrompt="1"/>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4" name="Content Placeholder 3"/>
          <p:cNvSpPr>
            <a:spLocks noGrp="1"/>
          </p:cNvSpPr>
          <p:nvPr>
            <p:ph sz="half" idx="2" hasCustomPrompt="1"/>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5" name="Text Placeholder 4"/>
          <p:cNvSpPr>
            <a:spLocks noGrp="1"/>
          </p:cNvSpPr>
          <p:nvPr>
            <p:ph type="body" sz="quarter" idx="3" hasCustomPrompt="1"/>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6" name="Content Placeholder 5"/>
          <p:cNvSpPr>
            <a:spLocks noGrp="1"/>
          </p:cNvSpPr>
          <p:nvPr>
            <p:ph sz="quarter" idx="4" hasCustomPrompt="1"/>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Περιεχόμενο με λεζάντα">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Text Placeholder 3"/>
          <p:cNvSpPr>
            <a:spLocks noGrp="1"/>
          </p:cNvSpPr>
          <p:nvPr>
            <p:ph type="body" sz="half" idx="2" hasCustomPrompt="1"/>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endParaRPr lang="el-GR"/>
          </a:p>
        </p:txBody>
      </p:sp>
      <p:sp>
        <p:nvSpPr>
          <p:cNvPr id="8" name="Date Placeholder 7"/>
          <p:cNvSpPr>
            <a:spLocks noGrp="1"/>
          </p:cNvSpPr>
          <p:nvPr>
            <p:ph type="dt" sz="half" idx="10"/>
          </p:nvPr>
        </p:nvSpPr>
        <p:spPr/>
        <p:txBody>
          <a:bodyPr/>
          <a:lstStyle/>
          <a:p>
            <a:fld id="{1CF131DD-A141-4471-BCF9-C6073EDD7E20}" type="datetimeFigureOut">
              <a:rPr lang="en-US" dirty="0"/>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Εικόνα με λεζάντα">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9296400" y="603504"/>
            <a:ext cx="2432304" cy="1645920"/>
          </a:xfrm>
        </p:spPr>
        <p:txBody>
          <a:bodyPr anchor="b">
            <a:noAutofit/>
          </a:bodyPr>
          <a:lstStyle>
            <a:lvl1pPr algn="l">
              <a:defRPr sz="2800" b="0">
                <a:solidFill>
                  <a:srgbClr val="FFFFFF"/>
                </a:solidFill>
                <a:latin typeface="+mj-lt"/>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hasCustomPrompt="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hasCustomPrompt="1"/>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anose="02020404030301010803"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anose="02020404030301010803"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anose="02020404030301010803"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anose="02020404030301010803"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anose="02020404030301010803" pitchFamily="18" charset="0"/>
        <a:buChar char="◦"/>
        <a:defRPr sz="1400" kern="1200">
          <a:solidFill>
            <a:schemeClr val="tx1"/>
          </a:solidFill>
          <a:latin typeface="+mn-lt"/>
          <a:ea typeface="+mn-ea"/>
          <a:cs typeface="+mn-cs"/>
        </a:defRPr>
      </a:lvl5pPr>
      <a:lvl6pPr marL="1600200" indent="-228600" algn="l" defTabSz="914400" rtl="0" eaLnBrk="1" latinLnBrk="0" hangingPunct="1">
        <a:lnSpc>
          <a:spcPct val="100000"/>
        </a:lnSpc>
        <a:spcBef>
          <a:spcPts val="500"/>
        </a:spcBef>
        <a:buClr>
          <a:schemeClr val="tx1">
            <a:lumMod val="85000"/>
            <a:lumOff val="15000"/>
          </a:schemeClr>
        </a:buClr>
        <a:buFont typeface="Garamond" panose="02020404030301010803" pitchFamily="18" charset="0"/>
        <a:buChar char="◦"/>
        <a:defRPr sz="1400" kern="1200">
          <a:solidFill>
            <a:schemeClr val="tx1"/>
          </a:solidFill>
          <a:latin typeface="+mn-lt"/>
          <a:ea typeface="+mn-ea"/>
          <a:cs typeface="+mn-cs"/>
        </a:defRPr>
      </a:lvl6pPr>
      <a:lvl7pPr marL="1899920" indent="-228600" algn="l" defTabSz="914400" rtl="0" eaLnBrk="1" latinLnBrk="0" hangingPunct="1">
        <a:lnSpc>
          <a:spcPct val="100000"/>
        </a:lnSpc>
        <a:spcBef>
          <a:spcPts val="500"/>
        </a:spcBef>
        <a:buClr>
          <a:schemeClr val="tx1">
            <a:lumMod val="85000"/>
            <a:lumOff val="15000"/>
          </a:schemeClr>
        </a:buClr>
        <a:buFont typeface="Garamond" panose="02020404030301010803" pitchFamily="18" charset="0"/>
        <a:buChar char="◦"/>
        <a:defRPr sz="1400" kern="1200">
          <a:solidFill>
            <a:schemeClr val="tx1"/>
          </a:solidFill>
          <a:latin typeface="+mn-lt"/>
          <a:ea typeface="+mn-ea"/>
          <a:cs typeface="+mn-cs"/>
        </a:defRPr>
      </a:lvl7pPr>
      <a:lvl8pPr marL="2200275" indent="-228600" algn="l" defTabSz="914400" rtl="0" eaLnBrk="1" latinLnBrk="0" hangingPunct="1">
        <a:lnSpc>
          <a:spcPct val="100000"/>
        </a:lnSpc>
        <a:spcBef>
          <a:spcPts val="500"/>
        </a:spcBef>
        <a:buClr>
          <a:schemeClr val="tx1">
            <a:lumMod val="85000"/>
            <a:lumOff val="15000"/>
          </a:schemeClr>
        </a:buClr>
        <a:buFont typeface="Garamond" panose="02020404030301010803" pitchFamily="18" charset="0"/>
        <a:buChar char="◦"/>
        <a:defRPr sz="1400" kern="1200">
          <a:solidFill>
            <a:schemeClr val="tx1"/>
          </a:solidFill>
          <a:latin typeface="+mn-lt"/>
          <a:ea typeface="+mn-ea"/>
          <a:cs typeface="+mn-cs"/>
        </a:defRPr>
      </a:lvl8pPr>
      <a:lvl9pPr marL="2499995" indent="-228600" algn="l" defTabSz="914400" rtl="0" eaLnBrk="1" latinLnBrk="0" hangingPunct="1">
        <a:lnSpc>
          <a:spcPct val="100000"/>
        </a:lnSpc>
        <a:spcBef>
          <a:spcPts val="500"/>
        </a:spcBef>
        <a:buClr>
          <a:schemeClr val="tx1">
            <a:lumMod val="85000"/>
            <a:lumOff val="15000"/>
          </a:schemeClr>
        </a:buClr>
        <a:buFont typeface="Garamond" panose="02020404030301010803"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hyperlink" Target="https://el.m.wikipedia.org/wiki/%CE%9B%CF%8D%CF%83%CF%84%CF%81%CE%B1" TargetMode="External"/><Relationship Id="rId4" Type="http://schemas.openxmlformats.org/officeDocument/2006/relationships/hyperlink" Target="https://el.m.wikipedia.org/wiki/%CE%99%CE%BA%CF%8C%CE%BD%CE%B9%CE%BF" TargetMode="External"/><Relationship Id="rId3" Type="http://schemas.openxmlformats.org/officeDocument/2006/relationships/hyperlink" Target="https://el.m.wikipedia.org/wiki/%CE%9B%CF%85%CE%BA%CE%B1%CE%BF%CE%BD%CE%AF%CE%B1" TargetMode="External"/><Relationship Id="rId2" Type="http://schemas.openxmlformats.org/officeDocument/2006/relationships/hyperlink" Target="https://el.m.wikipedia.org/wiki/%CE%9A%CE%B1%CF%84%CE%AC_%CE%9C%CE%AC%CF%81%CE%BA%CE%BF%CE%BD_%CE%95%CF%85%CE%B1%CE%B3%CE%B3%CE%AD%CE%BB%CE%B9%CE%BF%CE%BD#%CE%97_%CF%80%CE%B1%CF%81%CE%AC%CE%B4%CE%BF%CF%83%CE%B7_%CF%84%CE%BF%CF%85_%CE%95%CF%85%CE%B1%CE%B3%CE%B3%CE%B5%CE%BB%CE%AF%CE%BF%CF%85_%CE%BA%CE%B1%CE%B9_%CF%84%CE%BF%CF%85_%CE%95%CF%85%CE%B1%CE%B3%CE%B3%CE%B5%CE%BB%CE%B9%CF%83%CF%84%CE%AE" TargetMode="External"/><Relationship Id="rId1" Type="http://schemas.openxmlformats.org/officeDocument/2006/relationships/hyperlink" Target="https://el.m.wikipedia.org/wiki/%CE%91%CF%80%CF%8C%CF%83%CF%84%CE%BF%CE%BB%CE%BF%CF%82_%CE%92%CE%B1%CF%81%CE%BD%CE%AC%CE%B2%CE%B1%CF%82" TargetMode="External"/></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2.xml"/><Relationship Id="rId7" Type="http://schemas.openxmlformats.org/officeDocument/2006/relationships/hyperlink" Target="https://el.m.wikipedia.org/wiki/%CE%9C%CE%B1%CE%BA%CE%B5%CE%B4%CE%BF%CE%BD%CE%AF%CE%B1" TargetMode="External"/><Relationship Id="rId6" Type="http://schemas.openxmlformats.org/officeDocument/2006/relationships/hyperlink" Target="https://el.m.wikipedia.org/wiki/%CE%9B%CF%8D%CF%83%CF%84%CF%81%CE%B1" TargetMode="External"/><Relationship Id="rId5" Type="http://schemas.openxmlformats.org/officeDocument/2006/relationships/hyperlink" Target="https://el.m.wikipedia.org/wiki/%CE%A4%CE%B9%CE%BC%CF%8C%CE%B8%CE%B5%CE%BF%CF%82_(%CE%B5%CF%80%CE%AF%CF%83%CE%BA%CE%BF%CF%80%CE%BF%CF%82)" TargetMode="External"/><Relationship Id="rId4" Type="http://schemas.openxmlformats.org/officeDocument/2006/relationships/hyperlink" Target="https://el.m.wikipedia.org/wiki/%CE%9B%CF%85%CE%BA%CE%B1%CE%BF%CE%BD%CE%AF%CE%B1" TargetMode="External"/><Relationship Id="rId3" Type="http://schemas.openxmlformats.org/officeDocument/2006/relationships/hyperlink" Target="https://el.m.wikipedia.org/wiki/%CE%9A%CF%8D%CF%80%CF%81%CE%BF%CF%82" TargetMode="External"/><Relationship Id="rId2" Type="http://schemas.openxmlformats.org/officeDocument/2006/relationships/hyperlink" Target="https://el.m.wikipedia.org/wiki/%CE%91%CF%80%CF%8C%CF%83%CF%84%CE%BF%CE%BB%CE%BF%CF%82_%CE%92%CE%B1%CF%81%CE%BD%CE%AC%CE%B2%CE%B1%CF%82" TargetMode="External"/><Relationship Id="rId1" Type="http://schemas.openxmlformats.org/officeDocument/2006/relationships/hyperlink" Target="https://el.m.wikipedia.org/wiki/%CE%A7%CF%81%CE%B9%CF%83%CF%84%CE%B9%CE%B1%CE%BD%CE%B9%CF%83%CE%BC%CF%8C%CF%82" TargetMode="External"/></Relationships>
</file>

<file path=ppt/slides/_rels/slide9.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hyperlink" Target="https://el.m.wikipedia.org/wiki/%CE%9B%CE%B1%CE%BF%CE%B4%CE%AF%CE%BA%CE%B5%CE%B9%CE%B1_%CE%B7_%CE%A6%CF%81%CF%85%CE%B3%CE%B9%CE%BA%CE%AE" TargetMode="External"/><Relationship Id="rId4" Type="http://schemas.openxmlformats.org/officeDocument/2006/relationships/hyperlink" Target="https://el.m.wikipedia.org/wiki/%CE%99%CE%B5%CF%81%CE%AC%CF%80%CE%BF%CE%BB%CE%B7_%CE%A6%CF%81%CF%85%CE%B3%CE%AF%CE%B1%CF%82" TargetMode="External"/><Relationship Id="rId3" Type="http://schemas.openxmlformats.org/officeDocument/2006/relationships/hyperlink" Target="https://el.m.wikipedia.org/wiki/%CE%9A%CE%BF%CE%BB%CE%BF%CF%83%CF%83%CE%AD%CF%82" TargetMode="External"/><Relationship Id="rId2" Type="http://schemas.openxmlformats.org/officeDocument/2006/relationships/hyperlink" Target="https://el.m.wikipedia.org/wiki/%CE%A6%CF%81%CF%85%CE%B3%CE%AF%CE%B1" TargetMode="External"/><Relationship Id="rId1" Type="http://schemas.openxmlformats.org/officeDocument/2006/relationships/hyperlink" Target="https://el.m.wikipedia.org/wiki/%CE%93%CE%B1%CE%BB%CE%B1%CF%84%CE%AF%CE%B1_(%CE%9C%CE%B9%CE%BA%CF%81%CE%AC_%CE%91%CF%83%CE%AF%CE%B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61707" y="2442223"/>
            <a:ext cx="9068586" cy="2590800"/>
          </a:xfrm>
        </p:spPr>
        <p:txBody>
          <a:bodyPr/>
          <a:lstStyle/>
          <a:p>
            <a:r>
              <a:rPr lang="en-US" dirty="0"/>
              <a:t>Αποστολος</a:t>
            </a:r>
            <a:br>
              <a:rPr lang="en-US" dirty="0"/>
            </a:br>
            <a:r>
              <a:rPr lang="en-US" dirty="0"/>
              <a:t>Παυλος</a:t>
            </a:r>
            <a:br>
              <a:rPr lang="en-US" dirty="0"/>
            </a:br>
            <a:endParaRPr lang="el-GR" dirty="0"/>
          </a:p>
        </p:txBody>
      </p:sp>
      <p:sp>
        <p:nvSpPr>
          <p:cNvPr id="3" name="Υπότιτλος 2"/>
          <p:cNvSpPr>
            <a:spLocks noGrp="1"/>
          </p:cNvSpPr>
          <p:nvPr>
            <p:ph type="subTitle" idx="1"/>
          </p:nvPr>
        </p:nvSpPr>
        <p:spPr/>
        <p:txBody>
          <a:bodyPr/>
          <a:lstStyle/>
          <a:p>
            <a:endParaRPr lang="el-G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a:t>
            </a:r>
            <a:r>
              <a:rPr lang="en-US" dirty="0"/>
              <a:t>έταρτη περιοδεία </a:t>
            </a:r>
            <a:endParaRPr lang="el-GR" dirty="0"/>
          </a:p>
        </p:txBody>
      </p:sp>
      <p:sp>
        <p:nvSpPr>
          <p:cNvPr id="3" name="Θέση περιεχομένου 2"/>
          <p:cNvSpPr>
            <a:spLocks noGrp="1"/>
          </p:cNvSpPr>
          <p:nvPr>
            <p:ph idx="1"/>
          </p:nvPr>
        </p:nvSpPr>
        <p:spPr/>
        <p:txBody>
          <a:bodyPr/>
          <a:lstStyle/>
          <a:p>
            <a:pPr marL="0" indent="0" fontAlgn="base">
              <a:buNone/>
            </a:pPr>
            <a:r>
              <a:rPr lang="el-GR" b="0" i="0" dirty="0">
                <a:solidFill>
                  <a:srgbClr val="202122"/>
                </a:solidFill>
                <a:effectLst/>
                <a:latin typeface="-apple-system"/>
              </a:rPr>
              <a:t>Είναι αλήθεια ότι τα γεγονότα της ζωής του Παύλου μετά την πρώτη φυλάκισή του στη Ρώμη, είναι αρκετά δύσκολο να καθοριστούν, σε βαθμό πολύ μεγαλύτερο από τα μέχρι τότε συμβάντα. Για τους περισσότερους ερευνητές πάντως, οι ευνοϊκές συνθήκες διαβίωσης του υπόδικου Παύλου στη Ρώμη, προδικάζουν και την έκβαση της φυλάκισής του η οποία, το πιθανότερο, έληξε με την αθώωση και την αποφυλάκισή του, όπως άλλωστε δέχεται και η αρχαία Εκκλησιαστική παράδοση.</a:t>
            </a:r>
            <a:endParaRPr lang="el-GR" b="0" i="0" dirty="0">
              <a:solidFill>
                <a:srgbClr val="202122"/>
              </a:solidFill>
              <a:effectLst/>
              <a:latin typeface="-apple-system"/>
            </a:endParaRPr>
          </a:p>
          <a:p>
            <a:pPr marL="0" indent="0" fontAlgn="base">
              <a:buNone/>
            </a:pPr>
            <a:r>
              <a:rPr lang="el-GR" b="0" i="0" dirty="0">
                <a:solidFill>
                  <a:srgbClr val="202122"/>
                </a:solidFill>
                <a:effectLst/>
                <a:latin typeface="-apple-system"/>
              </a:rPr>
              <a:t>Έτσι, η επιθυμία του Παύλου να επισκεφθεί και να κηρύξει στην Ισπανία (</a:t>
            </a:r>
            <a:r>
              <a:rPr lang="el-GR" b="0" i="1" dirty="0" err="1">
                <a:solidFill>
                  <a:srgbClr val="202122"/>
                </a:solidFill>
                <a:effectLst/>
                <a:latin typeface="inherit"/>
              </a:rPr>
              <a:t>Ρωμ</a:t>
            </a:r>
            <a:r>
              <a:rPr lang="el-GR" b="0" i="1" dirty="0">
                <a:solidFill>
                  <a:srgbClr val="202122"/>
                </a:solidFill>
                <a:effectLst/>
                <a:latin typeface="inherit"/>
              </a:rPr>
              <a:t>.</a:t>
            </a:r>
            <a:r>
              <a:rPr lang="el-GR" b="0" i="0" dirty="0">
                <a:solidFill>
                  <a:srgbClr val="202122"/>
                </a:solidFill>
                <a:effectLst/>
                <a:latin typeface="-apple-system"/>
              </a:rPr>
              <a:t> </a:t>
            </a:r>
            <a:r>
              <a:rPr lang="el-GR" b="0" i="0" dirty="0" err="1">
                <a:solidFill>
                  <a:srgbClr val="202122"/>
                </a:solidFill>
                <a:effectLst/>
                <a:latin typeface="-apple-system"/>
              </a:rPr>
              <a:t>ιε</a:t>
            </a:r>
            <a:r>
              <a:rPr lang="el-GR" b="0" i="0" dirty="0">
                <a:solidFill>
                  <a:srgbClr val="202122"/>
                </a:solidFill>
                <a:effectLst/>
                <a:latin typeface="-apple-system"/>
              </a:rPr>
              <a:t>΄ 24-28) ήταν πλέον δυνατό να πραγματοποιηθεί. Έτσι ο Παύλος και οι συνεργάτες του περιόδευσαν στο νότιο τμήμα της, καθώς και στο νότιο τμήμα της Γαλατίας (Γαλλίας) και μετά επέστρεψαν στη Ρώμη.</a:t>
            </a:r>
            <a:endParaRPr lang="el-GR" b="0" i="0" dirty="0">
              <a:solidFill>
                <a:srgbClr val="202122"/>
              </a:solidFill>
              <a:effectLst/>
              <a:latin typeface="-apple-system"/>
            </a:endParaRPr>
          </a:p>
          <a:p>
            <a:pPr marL="0" indent="0" fontAlgn="base">
              <a:buNone/>
            </a:pPr>
            <a:r>
              <a:rPr lang="el-GR" b="0" i="0" dirty="0">
                <a:solidFill>
                  <a:srgbClr val="202122"/>
                </a:solidFill>
                <a:effectLst/>
                <a:latin typeface="-apple-system"/>
              </a:rPr>
              <a:t>Η αισιοδοξία που εκφράζεται στις Επιστολές προς </a:t>
            </a:r>
            <a:r>
              <a:rPr lang="el-GR" b="0" i="0" dirty="0" err="1">
                <a:solidFill>
                  <a:srgbClr val="202122"/>
                </a:solidFill>
                <a:effectLst/>
                <a:latin typeface="-apple-system"/>
              </a:rPr>
              <a:t>Φιλιππησίους</a:t>
            </a:r>
            <a:r>
              <a:rPr lang="el-GR" b="0" i="0" dirty="0">
                <a:solidFill>
                  <a:srgbClr val="202122"/>
                </a:solidFill>
                <a:effectLst/>
                <a:latin typeface="-apple-system"/>
              </a:rPr>
              <a:t>, </a:t>
            </a:r>
            <a:r>
              <a:rPr lang="el-GR" b="0" i="0" dirty="0" err="1">
                <a:solidFill>
                  <a:srgbClr val="202122"/>
                </a:solidFill>
                <a:effectLst/>
                <a:latin typeface="-apple-system"/>
              </a:rPr>
              <a:t>Φιλήμονα</a:t>
            </a:r>
            <a:r>
              <a:rPr lang="el-GR" b="0" i="0" dirty="0">
                <a:solidFill>
                  <a:srgbClr val="202122"/>
                </a:solidFill>
                <a:effectLst/>
                <a:latin typeface="-apple-system"/>
              </a:rPr>
              <a:t> και Εβραίους καθώς και οι υποσχέσεις που δίδονται προς τους παραλήπτες τους ότι σύντομα θα τους επισκεφθεί (</a:t>
            </a:r>
            <a:r>
              <a:rPr lang="el-GR" b="0" i="1" dirty="0" err="1">
                <a:solidFill>
                  <a:srgbClr val="202122"/>
                </a:solidFill>
                <a:effectLst/>
                <a:latin typeface="inherit"/>
              </a:rPr>
              <a:t>Φιλιπ</a:t>
            </a:r>
            <a:r>
              <a:rPr lang="el-GR" b="0" i="1" dirty="0">
                <a:solidFill>
                  <a:srgbClr val="202122"/>
                </a:solidFill>
                <a:effectLst/>
                <a:latin typeface="inherit"/>
              </a:rPr>
              <a:t>. 2:19-24</a:t>
            </a:r>
            <a:r>
              <a:rPr lang="el-GR" b="0" i="0" dirty="0">
                <a:solidFill>
                  <a:srgbClr val="202122"/>
                </a:solidFill>
                <a:effectLst/>
                <a:latin typeface="-apple-system"/>
              </a:rPr>
              <a:t>, </a:t>
            </a:r>
            <a:r>
              <a:rPr lang="el-GR" b="0" i="1" dirty="0" err="1">
                <a:solidFill>
                  <a:srgbClr val="202122"/>
                </a:solidFill>
                <a:effectLst/>
                <a:latin typeface="inherit"/>
              </a:rPr>
              <a:t>Φιλήμ</a:t>
            </a:r>
            <a:r>
              <a:rPr lang="el-GR" b="0" i="1" dirty="0">
                <a:solidFill>
                  <a:srgbClr val="202122"/>
                </a:solidFill>
                <a:effectLst/>
                <a:latin typeface="inherit"/>
              </a:rPr>
              <a:t>. 22</a:t>
            </a:r>
            <a:r>
              <a:rPr lang="el-GR" b="0" i="0" dirty="0">
                <a:solidFill>
                  <a:srgbClr val="202122"/>
                </a:solidFill>
                <a:effectLst/>
                <a:latin typeface="-apple-system"/>
              </a:rPr>
              <a:t>, </a:t>
            </a:r>
            <a:r>
              <a:rPr lang="el-GR" b="0" i="1" dirty="0">
                <a:solidFill>
                  <a:srgbClr val="202122"/>
                </a:solidFill>
                <a:effectLst/>
                <a:latin typeface="inherit"/>
              </a:rPr>
              <a:t>Εβρ. 13:23</a:t>
            </a:r>
            <a:r>
              <a:rPr lang="el-GR" b="0" i="0" dirty="0">
                <a:solidFill>
                  <a:srgbClr val="202122"/>
                </a:solidFill>
                <a:effectLst/>
                <a:latin typeface="-apple-system"/>
              </a:rPr>
              <a:t>), δηλώνουν ότι ο Παύλος επιθυμούσε να μεταβεί και πάλι στην Ανατολή για να συναντήσει αγαπημένα του πρόσωπα, να στηρίξει τις Εκκλησίες που είχε ιδρύσει και να επιλύσει τα προβλήματά τους.</a:t>
            </a:r>
            <a:endParaRPr lang="el-GR" b="0" i="0" dirty="0">
              <a:solidFill>
                <a:srgbClr val="202122"/>
              </a:solidFill>
              <a:effectLst/>
              <a:latin typeface="-apple-system"/>
            </a:endParaRPr>
          </a:p>
          <a:p>
            <a:pPr marL="0" indent="0">
              <a:buNone/>
            </a:pPr>
            <a:endParaRPr lang="el-G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a:t>
            </a:r>
            <a:r>
              <a:rPr lang="en-US" dirty="0"/>
              <a:t>νιολογικός χάρτης </a:t>
            </a:r>
            <a:endParaRPr lang="el-GR" dirty="0"/>
          </a:p>
        </p:txBody>
      </p:sp>
      <p:pic>
        <p:nvPicPr>
          <p:cNvPr id="4" name="Εικόνα 4"/>
          <p:cNvPicPr>
            <a:picLocks noGrp="1" noChangeAspect="1"/>
          </p:cNvPicPr>
          <p:nvPr>
            <p:ph idx="1"/>
          </p:nvPr>
        </p:nvPicPr>
        <p:blipFill>
          <a:blip r:embed="rId1"/>
          <a:stretch>
            <a:fillRect/>
          </a:stretch>
        </p:blipFill>
        <p:spPr>
          <a:xfrm>
            <a:off x="2209940" y="1981004"/>
            <a:ext cx="8449904" cy="3333751"/>
          </a:xfr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Β</a:t>
            </a:r>
            <a:r>
              <a:rPr lang="en-US" dirty="0"/>
              <a:t>ιβλιογραφία </a:t>
            </a:r>
            <a:endParaRPr lang="el-GR" dirty="0"/>
          </a:p>
        </p:txBody>
      </p:sp>
      <p:sp>
        <p:nvSpPr>
          <p:cNvPr id="3" name="Θέση περιεχομένου 2"/>
          <p:cNvSpPr>
            <a:spLocks noGrp="1"/>
          </p:cNvSpPr>
          <p:nvPr>
            <p:ph idx="1"/>
          </p:nvPr>
        </p:nvSpPr>
        <p:spPr/>
        <p:txBody>
          <a:bodyPr/>
          <a:lstStyle/>
          <a:p>
            <a:r>
              <a:rPr lang="en-US" dirty="0"/>
              <a:t>Wikipedia </a:t>
            </a:r>
            <a:endParaRPr lang="en-US" dirty="0"/>
          </a:p>
          <a:p>
            <a:r>
              <a:rPr lang="el-GR" dirty="0"/>
              <a:t>Σ</a:t>
            </a:r>
            <a:r>
              <a:rPr lang="en-US" dirty="0"/>
              <a:t>ημειώσεις </a:t>
            </a:r>
            <a:endParaRPr lang="en-US" dirty="0"/>
          </a:p>
          <a:p>
            <a:r>
              <a:rPr lang="en-US" b="0" i="1" dirty="0">
                <a:solidFill>
                  <a:srgbClr val="202122"/>
                </a:solidFill>
                <a:effectLst/>
                <a:latin typeface="-apple-system"/>
              </a:rPr>
              <a:t>The Anchor Bible Dictionary</a:t>
            </a:r>
            <a:endParaRPr lang="en-US" b="0" i="1" dirty="0">
              <a:solidFill>
                <a:srgbClr val="202122"/>
              </a:solidFill>
              <a:effectLst/>
              <a:latin typeface="-apple-system"/>
            </a:endParaRPr>
          </a:p>
          <a:p>
            <a:r>
              <a:rPr lang="el-GR" b="0" i="1" dirty="0">
                <a:solidFill>
                  <a:srgbClr val="202122"/>
                </a:solidFill>
                <a:effectLst/>
                <a:latin typeface="-apple-system"/>
              </a:rPr>
              <a:t>Εισαγωγή εις την </a:t>
            </a:r>
            <a:r>
              <a:rPr lang="el-GR" b="0" i="1" dirty="0" err="1">
                <a:solidFill>
                  <a:srgbClr val="202122"/>
                </a:solidFill>
                <a:effectLst/>
                <a:latin typeface="-apple-system"/>
              </a:rPr>
              <a:t>Καινήν</a:t>
            </a:r>
            <a:r>
              <a:rPr lang="el-GR" b="0" i="1" dirty="0">
                <a:solidFill>
                  <a:srgbClr val="202122"/>
                </a:solidFill>
                <a:effectLst/>
                <a:latin typeface="-apple-system"/>
              </a:rPr>
              <a:t> </a:t>
            </a:r>
            <a:r>
              <a:rPr lang="el-GR" b="0" i="1" dirty="0" err="1">
                <a:solidFill>
                  <a:srgbClr val="202122"/>
                </a:solidFill>
                <a:effectLst/>
                <a:latin typeface="-apple-system"/>
              </a:rPr>
              <a:t>Διαθήκην</a:t>
            </a:r>
            <a:r>
              <a:rPr lang="el-GR" b="0" i="0" dirty="0">
                <a:solidFill>
                  <a:srgbClr val="202122"/>
                </a:solidFill>
                <a:effectLst/>
                <a:latin typeface="-apple-system"/>
              </a:rPr>
              <a:t> Τόμος Α’</a:t>
            </a:r>
            <a:endParaRPr lang="en-US" b="0" i="0" dirty="0">
              <a:solidFill>
                <a:srgbClr val="202122"/>
              </a:solidFill>
              <a:effectLst/>
              <a:latin typeface="-apple-system"/>
            </a:endParaRPr>
          </a:p>
          <a:p>
            <a:r>
              <a:rPr lang="en-US" b="0" i="1" dirty="0">
                <a:solidFill>
                  <a:srgbClr val="202122"/>
                </a:solidFill>
                <a:effectLst/>
                <a:latin typeface="-apple-system"/>
              </a:rPr>
              <a:t>Dictionary of Paul and His Letters</a:t>
            </a:r>
            <a:endParaRPr lang="el-G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66800" y="642594"/>
            <a:ext cx="10058400" cy="4852598"/>
          </a:xfrm>
        </p:spPr>
        <p:txBody>
          <a:bodyPr/>
          <a:lstStyle/>
          <a:p>
            <a:r>
              <a:rPr lang="en-US" dirty="0"/>
              <a:t>   εργασία Α τετραμήνου</a:t>
            </a:r>
            <a:br>
              <a:rPr lang="en-US" dirty="0"/>
            </a:br>
            <a:r>
              <a:rPr lang="en-US" dirty="0"/>
              <a:t>   Λυδία Κορδατζάκη </a:t>
            </a:r>
            <a:endParaRPr lang="el-GR" dirty="0"/>
          </a:p>
        </p:txBody>
      </p:sp>
      <p:sp>
        <p:nvSpPr>
          <p:cNvPr id="3" name="Θέση περιεχομένου 2"/>
          <p:cNvSpPr>
            <a:spLocks noGrp="1"/>
          </p:cNvSpPr>
          <p:nvPr>
            <p:ph idx="1"/>
          </p:nvPr>
        </p:nvSpPr>
        <p:spPr/>
        <p:txBody>
          <a:bodyPr/>
          <a:lstStyle/>
          <a:p>
            <a:pPr marL="0" indent="0">
              <a:buNone/>
            </a:pPr>
            <a:r>
              <a:rPr lang="en-US" dirty="0"/>
              <a:t>          </a:t>
            </a: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a:t>
            </a:r>
            <a:endParaRPr lang="el-G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rot="10800000" flipV="1">
            <a:off x="1066800" y="-531202"/>
            <a:ext cx="10058400" cy="3353556"/>
          </a:xfrm>
        </p:spPr>
        <p:txBody>
          <a:bodyPr>
            <a:normAutofit/>
          </a:bodyPr>
          <a:lstStyle/>
          <a:p>
            <a:r>
              <a:rPr lang="en-US" dirty="0"/>
              <a:t> Βιογραφικό Απόστολου Παύλου </a:t>
            </a:r>
            <a:endParaRPr lang="el-GR" dirty="0"/>
          </a:p>
        </p:txBody>
      </p:sp>
      <p:sp>
        <p:nvSpPr>
          <p:cNvPr id="3" name="Θέση περιεχομένου 2"/>
          <p:cNvSpPr>
            <a:spLocks noGrp="1"/>
          </p:cNvSpPr>
          <p:nvPr>
            <p:ph idx="1"/>
          </p:nvPr>
        </p:nvSpPr>
        <p:spPr>
          <a:xfrm>
            <a:off x="1066800" y="2014194"/>
            <a:ext cx="10058400" cy="3931920"/>
          </a:xfrm>
        </p:spPr>
        <p:txBody>
          <a:bodyPr/>
          <a:lstStyle/>
          <a:p>
            <a:pPr marL="0" indent="0">
              <a:buNone/>
            </a:pPr>
            <a:r>
              <a:rPr lang="el-GR" dirty="0"/>
              <a:t>Τ</a:t>
            </a:r>
            <a:r>
              <a:rPr lang="en-US" dirty="0"/>
              <a:t>όπος γέννησης: Ταρσός,Κιλικίας </a:t>
            </a:r>
            <a:endParaRPr lang="en-US" dirty="0"/>
          </a:p>
          <a:p>
            <a:pPr marL="0" indent="0">
              <a:buNone/>
            </a:pPr>
            <a:r>
              <a:rPr lang="en-US" dirty="0"/>
              <a:t>Καταγωγή: Ιουδαϊκή</a:t>
            </a:r>
            <a:endParaRPr lang="en-US" dirty="0"/>
          </a:p>
          <a:p>
            <a:pPr marL="0" indent="0">
              <a:buNone/>
            </a:pPr>
            <a:r>
              <a:rPr lang="en-US" dirty="0"/>
              <a:t>Υπηκοότητα:Ρωμαϊκή </a:t>
            </a:r>
            <a:endParaRPr lang="en-US" dirty="0"/>
          </a:p>
          <a:p>
            <a:pPr marL="0" indent="0">
              <a:buNone/>
            </a:pPr>
            <a:r>
              <a:rPr lang="en-US" dirty="0"/>
              <a:t>Μόρφωση: ελληνική στην Ταρσό  </a:t>
            </a:r>
            <a:endParaRPr lang="en-US" dirty="0"/>
          </a:p>
          <a:p>
            <a:pPr marL="0" indent="0">
              <a:buNone/>
            </a:pPr>
            <a:r>
              <a:rPr lang="en-US" dirty="0"/>
              <a:t>(στο εκι φιλοσοφία, ελληνική σκέψη)</a:t>
            </a:r>
            <a:endParaRPr lang="en-US" dirty="0"/>
          </a:p>
          <a:p>
            <a:pPr marL="0" indent="0">
              <a:buNone/>
            </a:pPr>
            <a:r>
              <a:rPr lang="en-US" dirty="0"/>
              <a:t>σύμφωνα με τις Ιουδαϊκες παραδόσεις </a:t>
            </a:r>
            <a:endParaRPr lang="en-US" dirty="0"/>
          </a:p>
          <a:p>
            <a:pPr marL="0" indent="0">
              <a:buNone/>
            </a:pPr>
            <a:r>
              <a:rPr lang="en-US" dirty="0"/>
              <a:t>Πιστεύει: στον εαυτό του (μωσαϊκός νόμος)</a:t>
            </a:r>
            <a:endParaRPr lang="en-US" dirty="0"/>
          </a:p>
          <a:p>
            <a:pPr marL="0" indent="0">
              <a:buNone/>
            </a:pP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Μεταστροφή, (π.χ)</a:t>
            </a:r>
            <a:endParaRPr lang="el-GR" dirty="0"/>
          </a:p>
        </p:txBody>
      </p:sp>
      <p:sp>
        <p:nvSpPr>
          <p:cNvPr id="3" name="Θέση περιεχομένου 2"/>
          <p:cNvSpPr>
            <a:spLocks noGrp="1"/>
          </p:cNvSpPr>
          <p:nvPr>
            <p:ph idx="1"/>
          </p:nvPr>
        </p:nvSpPr>
        <p:spPr/>
        <p:txBody>
          <a:bodyPr/>
          <a:lstStyle/>
          <a:p>
            <a:pPr marL="0" indent="0">
              <a:buNone/>
            </a:pPr>
            <a:r>
              <a:rPr lang="en-US" dirty="0"/>
              <a:t>Π.χ </a:t>
            </a:r>
            <a:endParaRPr lang="en-US" dirty="0"/>
          </a:p>
          <a:p>
            <a:r>
              <a:rPr lang="en-US" dirty="0">
                <a:solidFill>
                  <a:schemeClr val="bg2">
                    <a:lumMod val="25000"/>
                  </a:schemeClr>
                </a:solidFill>
              </a:rPr>
              <a:t>δεν μπορεί να καταλάβει το κήρυγμα του Στεφάνου για τον Μεσσία </a:t>
            </a:r>
            <a:endParaRPr lang="en-US" dirty="0">
              <a:solidFill>
                <a:schemeClr val="bg2">
                  <a:lumMod val="25000"/>
                </a:schemeClr>
              </a:solidFill>
            </a:endParaRPr>
          </a:p>
          <a:p>
            <a:r>
              <a:rPr lang="en-US" dirty="0">
                <a:solidFill>
                  <a:schemeClr val="bg2">
                    <a:lumMod val="25000"/>
                  </a:schemeClr>
                </a:solidFill>
              </a:rPr>
              <a:t>θέλει να συντρίψει τους χριστιανούς ως επικίνδυνους για τη θρησκεία του και το έθνος του</a:t>
            </a:r>
            <a:endParaRPr lang="en-US" dirty="0">
              <a:solidFill>
                <a:schemeClr val="bg2">
                  <a:lumMod val="25000"/>
                </a:schemeClr>
              </a:solidFill>
            </a:endParaRPr>
          </a:p>
          <a:p>
            <a:r>
              <a:rPr lang="en-US" dirty="0">
                <a:solidFill>
                  <a:schemeClr val="bg2">
                    <a:lumMod val="25000"/>
                  </a:schemeClr>
                </a:solidFill>
              </a:rPr>
              <a:t>το κέντρο του κόσμου του είναι ο μωσαϊκός νόμος και το μωσαϊκό έθνος </a:t>
            </a:r>
            <a:endParaRPr lang="en-US" dirty="0">
              <a:solidFill>
                <a:schemeClr val="bg2">
                  <a:lumMod val="25000"/>
                </a:schemeClr>
              </a:solidFill>
            </a:endParaRPr>
          </a:p>
          <a:p>
            <a:endParaRPr lang="el-GR" dirty="0">
              <a:solidFill>
                <a:schemeClr val="bg2">
                  <a:lumMod val="25000"/>
                </a:schemeClr>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US" dirty="0"/>
              <a:t>Μεταστροφή,(μ.χ)</a:t>
            </a:r>
            <a:endParaRPr lang="el-GR" dirty="0"/>
          </a:p>
        </p:txBody>
      </p:sp>
      <p:sp>
        <p:nvSpPr>
          <p:cNvPr id="3" name="Θέση περιεχομένου 2"/>
          <p:cNvSpPr>
            <a:spLocks noGrp="1"/>
          </p:cNvSpPr>
          <p:nvPr>
            <p:ph idx="1"/>
          </p:nvPr>
        </p:nvSpPr>
        <p:spPr/>
        <p:txBody>
          <a:bodyPr/>
          <a:lstStyle/>
          <a:p>
            <a:pPr marL="0" indent="0">
              <a:buNone/>
            </a:pPr>
            <a:r>
              <a:rPr lang="en-US" dirty="0"/>
              <a:t>Μ.χ </a:t>
            </a:r>
            <a:endParaRPr lang="en-US" dirty="0"/>
          </a:p>
          <a:p>
            <a:r>
              <a:rPr lang="en-US" dirty="0"/>
              <a:t>χάνει όλες τις βεβαιότητες που είχε για τον εαυτό του , το νόμο και τις παραδόσεις των πατέρων </a:t>
            </a:r>
            <a:endParaRPr lang="en-US" dirty="0"/>
          </a:p>
          <a:p>
            <a:r>
              <a:rPr lang="en-US" dirty="0"/>
              <a:t>δικαιώνει μέσα του τον Στέφανο: ο Χριστός είναι ο Μεσσίας </a:t>
            </a:r>
            <a:endParaRPr lang="en-US" dirty="0"/>
          </a:p>
          <a:p>
            <a:r>
              <a:rPr lang="en-US" dirty="0"/>
              <a:t>από διώκτης γίνεται απόστολος των εθνών </a:t>
            </a:r>
            <a:endParaRPr lang="en-US" dirty="0"/>
          </a:p>
          <a:p>
            <a:r>
              <a:rPr lang="en-US" dirty="0"/>
              <a:t>το κέντρο του κόσμου του είναι η αγάπη του Χριστού και η Οικουμένη</a:t>
            </a:r>
            <a:endParaRPr lang="en-US" dirty="0"/>
          </a:p>
          <a:p>
            <a:pPr marL="0" indent="0">
              <a:buNone/>
            </a:pPr>
            <a:endParaRPr lang="en-US" dirty="0"/>
          </a:p>
          <a:p>
            <a:endParaRPr lang="el-G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66800" y="1300528"/>
            <a:ext cx="9403373" cy="802592"/>
          </a:xfrm>
        </p:spPr>
        <p:txBody>
          <a:bodyPr>
            <a:normAutofit fontScale="90000"/>
          </a:bodyPr>
          <a:lstStyle/>
          <a:p>
            <a:r>
              <a:rPr lang="el-GR" dirty="0">
                <a:solidFill>
                  <a:schemeClr val="tx1"/>
                </a:solidFill>
              </a:rPr>
              <a:t>Ο</a:t>
            </a:r>
            <a:r>
              <a:rPr lang="en-US" dirty="0">
                <a:solidFill>
                  <a:schemeClr val="tx1"/>
                </a:solidFill>
              </a:rPr>
              <a:t>ι δυο πλευρές του Απόστολου Παύλου </a:t>
            </a:r>
            <a:endParaRPr lang="el-GR" dirty="0">
              <a:solidFill>
                <a:schemeClr val="tx1"/>
              </a:solidFill>
            </a:endParaRPr>
          </a:p>
        </p:txBody>
      </p:sp>
      <p:sp>
        <p:nvSpPr>
          <p:cNvPr id="3" name="Θέση περιεχομένου 2"/>
          <p:cNvSpPr>
            <a:spLocks noGrp="1"/>
          </p:cNvSpPr>
          <p:nvPr>
            <p:ph idx="1"/>
          </p:nvPr>
        </p:nvSpPr>
        <p:spPr>
          <a:xfrm>
            <a:off x="1066800" y="2506101"/>
            <a:ext cx="10058400" cy="3931920"/>
          </a:xfrm>
        </p:spPr>
        <p:txBody>
          <a:bodyPr/>
          <a:lstStyle/>
          <a:p>
            <a:pPr marL="0" indent="0">
              <a:buNone/>
            </a:pPr>
            <a:r>
              <a:rPr lang="en-US" dirty="0"/>
              <a:t>Σαούλ ως διώκτης :</a:t>
            </a:r>
            <a:endParaRPr lang="en-US" dirty="0"/>
          </a:p>
          <a:p>
            <a:pPr marL="0" indent="0">
              <a:buNone/>
            </a:pPr>
            <a:r>
              <a:rPr lang="en-US" dirty="0"/>
              <a:t>Ο Σαούλ ήταν διώκτης των Χριστιανών ο οποίος ήταν αφοσιωμένος σε αυτό που έκανε. Μια μέρα αποφάσισε να πάει να διώξει Χριστιανούς στη Δαμασκό . Στη διαδρομή όμως ένα φως τον τύφλωσε κι ήταν το Άγιο πνεύμα.  Ο Χριστός τον καθοδήγησε να πάει στην Δαμασκό να βρει έναν άνδρα ο οποίος θα τον βοηθούσε να βρει την όραση του.Πήγε στην Δαμασκό βρήκε τον άνδρα,  που τον λέγανε Ανανία, κι εκείνος τον βοήθησε να ξαναδεί. Μετά από αυτό το θαύμα , πίστεψέ αληθινά στον Χριστό κι βαπτίστηκε με το όνομα Παύλο. </a:t>
            </a:r>
            <a:endParaRPr lang="el-G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Οι δύο πλευρές του ΑπόστολοΑπόστολου Παύλου </a:t>
            </a:r>
            <a:endParaRPr lang="el-GR" dirty="0"/>
          </a:p>
        </p:txBody>
      </p:sp>
      <p:sp>
        <p:nvSpPr>
          <p:cNvPr id="3" name="Θέση περιεχομένου 2"/>
          <p:cNvSpPr>
            <a:spLocks noGrp="1"/>
          </p:cNvSpPr>
          <p:nvPr>
            <p:ph idx="1"/>
          </p:nvPr>
        </p:nvSpPr>
        <p:spPr/>
        <p:txBody>
          <a:bodyPr/>
          <a:lstStyle/>
          <a:p>
            <a:pPr marL="0" indent="0">
              <a:buNone/>
            </a:pPr>
            <a:r>
              <a:rPr lang="el-GR" dirty="0"/>
              <a:t>Ο</a:t>
            </a:r>
            <a:r>
              <a:rPr lang="en-US" dirty="0"/>
              <a:t> Παύλος ως Απόστολος :</a:t>
            </a:r>
            <a:endParaRPr lang="en-US" dirty="0"/>
          </a:p>
          <a:p>
            <a:pPr marL="0" indent="0">
              <a:buNone/>
            </a:pPr>
            <a:r>
              <a:rPr lang="en-US" dirty="0"/>
              <a:t>Αφού βαπτίστηκε άρχισε να κυρήτει τον Χριστιανισμό όσο περισσότερο μπορούσε. Έκανε τέσσερις περιοδείες , που η κάθε μία είχε μεγάλη διάρκεια.</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a:t>
            </a:r>
            <a:r>
              <a:rPr lang="en-US" dirty="0"/>
              <a:t>ρώτη περιοδεία </a:t>
            </a:r>
            <a:endParaRPr lang="el-GR" dirty="0"/>
          </a:p>
        </p:txBody>
      </p:sp>
      <p:sp>
        <p:nvSpPr>
          <p:cNvPr id="3" name="Θέση περιεχομένου 2"/>
          <p:cNvSpPr>
            <a:spLocks noGrp="1"/>
          </p:cNvSpPr>
          <p:nvPr>
            <p:ph idx="1"/>
          </p:nvPr>
        </p:nvSpPr>
        <p:spPr/>
        <p:txBody>
          <a:bodyPr>
            <a:normAutofit/>
          </a:bodyPr>
          <a:lstStyle/>
          <a:p>
            <a:pPr marL="0" indent="0">
              <a:buNone/>
            </a:pPr>
            <a:r>
              <a:rPr lang="el-GR" b="0" i="0" dirty="0">
                <a:solidFill>
                  <a:srgbClr val="202122"/>
                </a:solidFill>
                <a:effectLst/>
                <a:latin typeface="-apple-system"/>
              </a:rPr>
              <a:t>Τα γεγονότα της πρώτης αποστολικής περιοδείας που αποτελεί την πρώτη μεγάλη εξόρμηση του Χριστιανισμού έξω από τα όρια της Παλαιστίνης, περιλαμβάνονται στα κεφ. 13 και 14 των </a:t>
            </a:r>
            <a:r>
              <a:rPr lang="el-GR" b="0" i="1" dirty="0">
                <a:solidFill>
                  <a:srgbClr val="202122"/>
                </a:solidFill>
                <a:effectLst/>
                <a:latin typeface="-apple-system"/>
              </a:rPr>
              <a:t>Πράξεων των Αποστόλων</a:t>
            </a:r>
            <a:r>
              <a:rPr lang="el-GR" b="0" i="0" dirty="0">
                <a:solidFill>
                  <a:srgbClr val="202122"/>
                </a:solidFill>
                <a:effectLst/>
                <a:latin typeface="-apple-system"/>
              </a:rPr>
              <a:t> και περιγράφουν πώς ο Παύλος και ο </a:t>
            </a:r>
            <a:r>
              <a:rPr lang="el-GR" b="0" i="0" u="none" strike="noStrike" dirty="0">
                <a:solidFill>
                  <a:srgbClr val="3366CC"/>
                </a:solidFill>
                <a:effectLst/>
                <a:latin typeface="-apple-system"/>
                <a:hlinkClick r:id="rId1" tooltip="Απόστολος Βαρνάβας"/>
              </a:rPr>
              <a:t>Απόστολος Βαρνάβας</a:t>
            </a:r>
            <a:r>
              <a:rPr lang="el-GR" b="0" i="0" dirty="0">
                <a:solidFill>
                  <a:srgbClr val="202122"/>
                </a:solidFill>
                <a:effectLst/>
                <a:latin typeface="-apple-system"/>
              </a:rPr>
              <a:t>, συνοδευόμενοι από τον </a:t>
            </a:r>
            <a:r>
              <a:rPr lang="el-GR" b="0" i="1" dirty="0">
                <a:solidFill>
                  <a:srgbClr val="202122"/>
                </a:solidFill>
                <a:effectLst/>
                <a:latin typeface="-apple-system"/>
              </a:rPr>
              <a:t>ανεψιό</a:t>
            </a:r>
            <a:r>
              <a:rPr lang="el-GR" b="0" i="0" dirty="0">
                <a:solidFill>
                  <a:srgbClr val="202122"/>
                </a:solidFill>
                <a:effectLst/>
                <a:latin typeface="-apple-system"/>
              </a:rPr>
              <a:t> του Βαρνάβα, </a:t>
            </a:r>
            <a:r>
              <a:rPr lang="el-GR" b="0" i="0" u="none" strike="noStrike" dirty="0">
                <a:solidFill>
                  <a:srgbClr val="3366CC"/>
                </a:solidFill>
                <a:effectLst/>
                <a:latin typeface="-apple-system"/>
                <a:hlinkClick r:id="rId2" tooltip="Κατά Μάρκον Ευαγγέλιον"/>
              </a:rPr>
              <a:t>Ιωάννη-Μάρκο</a:t>
            </a:r>
            <a:r>
              <a:rPr lang="el-GR" b="0" i="0" dirty="0">
                <a:solidFill>
                  <a:srgbClr val="202122"/>
                </a:solidFill>
                <a:effectLst/>
                <a:latin typeface="-apple-system"/>
              </a:rPr>
              <a:t> (ο συγγραφέας του </a:t>
            </a:r>
            <a:r>
              <a:rPr lang="el-GR" b="0" i="1" dirty="0" err="1">
                <a:solidFill>
                  <a:srgbClr val="202122"/>
                </a:solidFill>
                <a:effectLst/>
                <a:latin typeface="-apple-system"/>
              </a:rPr>
              <a:t>Κατὰ</a:t>
            </a:r>
            <a:r>
              <a:rPr lang="el-GR" b="0" i="1" dirty="0">
                <a:solidFill>
                  <a:srgbClr val="202122"/>
                </a:solidFill>
                <a:effectLst/>
                <a:latin typeface="-apple-system"/>
              </a:rPr>
              <a:t> Μάρκον Ευαγγελίου</a:t>
            </a:r>
            <a:r>
              <a:rPr lang="el-GR" b="0" i="0" dirty="0">
                <a:solidFill>
                  <a:srgbClr val="202122"/>
                </a:solidFill>
                <a:effectLst/>
                <a:latin typeface="-apple-system"/>
              </a:rPr>
              <a:t>), ξεκινούν για τη δύσκολη αποστολή. Στην </a:t>
            </a:r>
            <a:r>
              <a:rPr lang="el-GR" b="0" i="0" dirty="0" err="1">
                <a:solidFill>
                  <a:srgbClr val="202122"/>
                </a:solidFill>
                <a:effectLst/>
                <a:latin typeface="-apple-system"/>
              </a:rPr>
              <a:t>Πέργη</a:t>
            </a:r>
            <a:r>
              <a:rPr lang="el-GR" b="0" i="0" dirty="0">
                <a:solidFill>
                  <a:srgbClr val="202122"/>
                </a:solidFill>
                <a:effectLst/>
                <a:latin typeface="-apple-system"/>
              </a:rPr>
              <a:t>, ο Ιωάννης Μάρκος, για άγνωστους λόγους εγκατέλειψε </a:t>
            </a:r>
            <a:endParaRPr lang="en-US" b="0" i="0" dirty="0">
              <a:solidFill>
                <a:srgbClr val="202122"/>
              </a:solidFill>
              <a:effectLst/>
              <a:latin typeface="-apple-system"/>
            </a:endParaRPr>
          </a:p>
          <a:p>
            <a:r>
              <a:rPr lang="el-GR" b="0" i="0" dirty="0">
                <a:solidFill>
                  <a:srgbClr val="202122"/>
                </a:solidFill>
                <a:effectLst/>
                <a:latin typeface="-apple-system"/>
              </a:rPr>
              <a:t> Αντιόχεια </a:t>
            </a:r>
            <a:endParaRPr lang="en-US" b="0" i="0" dirty="0">
              <a:solidFill>
                <a:srgbClr val="202122"/>
              </a:solidFill>
              <a:effectLst/>
              <a:latin typeface="-apple-system"/>
            </a:endParaRPr>
          </a:p>
          <a:p>
            <a:r>
              <a:rPr lang="en-US" dirty="0">
                <a:solidFill>
                  <a:srgbClr val="202122"/>
                </a:solidFill>
                <a:latin typeface="-apple-system"/>
              </a:rPr>
              <a:t>Κύπρο </a:t>
            </a:r>
            <a:endParaRPr lang="en-US" dirty="0">
              <a:solidFill>
                <a:srgbClr val="202122"/>
              </a:solidFill>
              <a:latin typeface="-apple-system"/>
            </a:endParaRPr>
          </a:p>
          <a:p>
            <a:r>
              <a:rPr lang="el-GR" b="0" i="0" dirty="0">
                <a:solidFill>
                  <a:srgbClr val="202122"/>
                </a:solidFill>
                <a:effectLst/>
                <a:latin typeface="-apple-system"/>
              </a:rPr>
              <a:t>πόλεις της Μικράς Ασίας</a:t>
            </a:r>
            <a:endParaRPr lang="en-US" b="0" i="0" dirty="0">
              <a:solidFill>
                <a:srgbClr val="202122"/>
              </a:solidFill>
              <a:effectLst/>
              <a:latin typeface="-apple-system"/>
            </a:endParaRPr>
          </a:p>
          <a:p>
            <a:r>
              <a:rPr lang="el-GR" b="0" i="0" dirty="0">
                <a:solidFill>
                  <a:srgbClr val="202122"/>
                </a:solidFill>
                <a:effectLst/>
                <a:latin typeface="-apple-system"/>
              </a:rPr>
              <a:t> </a:t>
            </a:r>
            <a:r>
              <a:rPr lang="el-GR" b="0" i="0" dirty="0" err="1">
                <a:solidFill>
                  <a:srgbClr val="202122"/>
                </a:solidFill>
                <a:effectLst/>
                <a:latin typeface="-apple-system"/>
              </a:rPr>
              <a:t>Πέργη</a:t>
            </a:r>
            <a:r>
              <a:rPr lang="el-GR" b="0" i="0" dirty="0">
                <a:solidFill>
                  <a:srgbClr val="202122"/>
                </a:solidFill>
                <a:effectLst/>
                <a:latin typeface="-apple-system"/>
              </a:rPr>
              <a:t> της Παμφυλίας</a:t>
            </a:r>
            <a:endParaRPr lang="en-US" b="0" i="0" dirty="0">
              <a:solidFill>
                <a:srgbClr val="202122"/>
              </a:solidFill>
              <a:effectLst/>
              <a:latin typeface="-apple-system"/>
            </a:endParaRPr>
          </a:p>
          <a:p>
            <a:r>
              <a:rPr lang="el-GR" b="0" i="0" dirty="0">
                <a:solidFill>
                  <a:srgbClr val="202122"/>
                </a:solidFill>
                <a:effectLst/>
                <a:latin typeface="-apple-system"/>
              </a:rPr>
              <a:t>Αντιόχεια της </a:t>
            </a:r>
            <a:r>
              <a:rPr lang="el-GR" b="0" i="0" dirty="0" err="1">
                <a:solidFill>
                  <a:srgbClr val="202122"/>
                </a:solidFill>
                <a:effectLst/>
                <a:latin typeface="-apple-system"/>
              </a:rPr>
              <a:t>Πισιδίας</a:t>
            </a:r>
            <a:r>
              <a:rPr lang="el-GR" b="0" i="0" dirty="0">
                <a:solidFill>
                  <a:srgbClr val="202122"/>
                </a:solidFill>
                <a:effectLst/>
                <a:latin typeface="-apple-system"/>
              </a:rPr>
              <a:t> </a:t>
            </a:r>
            <a:endParaRPr lang="en-US" b="0" i="0" dirty="0">
              <a:solidFill>
                <a:srgbClr val="202122"/>
              </a:solidFill>
              <a:effectLst/>
              <a:latin typeface="-apple-system"/>
            </a:endParaRPr>
          </a:p>
          <a:p>
            <a:r>
              <a:rPr lang="el-GR" b="0" i="0" dirty="0">
                <a:solidFill>
                  <a:srgbClr val="202122"/>
                </a:solidFill>
                <a:effectLst/>
                <a:latin typeface="-apple-system"/>
              </a:rPr>
              <a:t>τις μικρασιατικές πόλεις της </a:t>
            </a:r>
            <a:r>
              <a:rPr lang="el-GR" b="0" i="0" u="none" strike="noStrike" dirty="0" err="1">
                <a:solidFill>
                  <a:srgbClr val="3366CC"/>
                </a:solidFill>
                <a:effectLst/>
                <a:latin typeface="-apple-system"/>
                <a:hlinkClick r:id="rId3" tooltip="Λυκαονία"/>
              </a:rPr>
              <a:t>Λυκαονίας</a:t>
            </a:r>
            <a:r>
              <a:rPr lang="el-GR" b="0" i="0" dirty="0">
                <a:solidFill>
                  <a:srgbClr val="202122"/>
                </a:solidFill>
                <a:effectLst/>
                <a:latin typeface="-apple-system"/>
              </a:rPr>
              <a:t> (ή Νότιας Γαλατίας), όπως το </a:t>
            </a:r>
            <a:r>
              <a:rPr lang="el-GR" b="0" i="0" u="none" strike="noStrike" dirty="0">
                <a:solidFill>
                  <a:srgbClr val="3366CC"/>
                </a:solidFill>
                <a:effectLst/>
                <a:latin typeface="-apple-system"/>
                <a:hlinkClick r:id="rId4" tooltip="Ικόνιο"/>
              </a:rPr>
              <a:t>Ικόνιο</a:t>
            </a:r>
            <a:r>
              <a:rPr lang="el-GR" b="0" i="0" dirty="0">
                <a:solidFill>
                  <a:srgbClr val="202122"/>
                </a:solidFill>
                <a:effectLst/>
                <a:latin typeface="-apple-system"/>
              </a:rPr>
              <a:t>, τα </a:t>
            </a:r>
            <a:r>
              <a:rPr lang="el-GR" b="0" i="0" u="none" strike="noStrike" dirty="0" err="1">
                <a:solidFill>
                  <a:srgbClr val="3366CC"/>
                </a:solidFill>
                <a:effectLst/>
                <a:latin typeface="-apple-system"/>
                <a:hlinkClick r:id="rId5" tooltip="Λύστρα"/>
              </a:rPr>
              <a:t>Λύστρα</a:t>
            </a:r>
            <a:r>
              <a:rPr lang="el-GR" b="0" i="0" dirty="0">
                <a:solidFill>
                  <a:srgbClr val="202122"/>
                </a:solidFill>
                <a:effectLst/>
                <a:latin typeface="-apple-system"/>
              </a:rPr>
              <a:t> </a:t>
            </a:r>
            <a:endParaRPr lang="el-G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Δ</a:t>
            </a:r>
            <a:r>
              <a:rPr lang="en-US" dirty="0"/>
              <a:t>εύτερη περιοδεία </a:t>
            </a:r>
            <a:endParaRPr lang="el-GR" dirty="0"/>
          </a:p>
        </p:txBody>
      </p:sp>
      <p:sp>
        <p:nvSpPr>
          <p:cNvPr id="3" name="Θέση περιεχομένου 2"/>
          <p:cNvSpPr>
            <a:spLocks noGrp="1"/>
          </p:cNvSpPr>
          <p:nvPr>
            <p:ph idx="1"/>
          </p:nvPr>
        </p:nvSpPr>
        <p:spPr/>
        <p:txBody>
          <a:bodyPr/>
          <a:lstStyle/>
          <a:p>
            <a:pPr marL="0" indent="0">
              <a:buNone/>
            </a:pPr>
            <a:endParaRPr lang="en-US" b="0" i="0" dirty="0">
              <a:solidFill>
                <a:srgbClr val="202122"/>
              </a:solidFill>
              <a:effectLst/>
              <a:latin typeface="-apple-system"/>
            </a:endParaRPr>
          </a:p>
          <a:p>
            <a:pPr marL="0" indent="0">
              <a:buNone/>
            </a:pPr>
            <a:r>
              <a:rPr lang="el-GR" b="0" i="0" dirty="0">
                <a:solidFill>
                  <a:srgbClr val="202122"/>
                </a:solidFill>
                <a:effectLst/>
                <a:latin typeface="-apple-system"/>
              </a:rPr>
              <a:t>Η Δεύτερη Περιοδεία του Παύλου, πραγματοποιείται μετά την Αποστολική Σύνοδο και συμπίπτει με τη νέα εποχή που αρχίζει στις σχέσεις Ελληνισμού και </a:t>
            </a:r>
            <a:r>
              <a:rPr lang="el-GR" b="0" i="0" u="none" strike="noStrike" dirty="0">
                <a:solidFill>
                  <a:srgbClr val="3366CC"/>
                </a:solidFill>
                <a:effectLst/>
                <a:latin typeface="-apple-system"/>
                <a:hlinkClick r:id="rId1" tooltip="Χριστιανισμός"/>
              </a:rPr>
              <a:t>Χριστιανισμού</a:t>
            </a:r>
            <a:r>
              <a:rPr lang="el-GR" b="0" i="0" dirty="0">
                <a:solidFill>
                  <a:srgbClr val="202122"/>
                </a:solidFill>
                <a:effectLst/>
                <a:latin typeface="-apple-system"/>
              </a:rPr>
              <a:t>. Αρχίζει από την Αντιόχεια με τη συνοδεία του Σίλα και όχι του </a:t>
            </a:r>
            <a:r>
              <a:rPr lang="el-GR" b="0" i="0" u="none" strike="noStrike" dirty="0">
                <a:solidFill>
                  <a:srgbClr val="3366CC"/>
                </a:solidFill>
                <a:effectLst/>
                <a:latin typeface="-apple-system"/>
                <a:hlinkClick r:id="rId2" tooltip="Απόστολος Βαρνάβας"/>
              </a:rPr>
              <a:t>Βαρνάβα</a:t>
            </a:r>
            <a:r>
              <a:rPr lang="el-GR" b="0" i="0" dirty="0">
                <a:solidFill>
                  <a:srgbClr val="202122"/>
                </a:solidFill>
                <a:effectLst/>
                <a:latin typeface="-apple-system"/>
              </a:rPr>
              <a:t> τη φορά αυτή, ο οποίος με τον ανεψιό του Ιωάννη Μάρκο αναλαμβάνει νέα αποστολή στην </a:t>
            </a:r>
            <a:r>
              <a:rPr lang="el-GR" b="0" i="0" u="none" strike="noStrike" dirty="0">
                <a:solidFill>
                  <a:srgbClr val="3366CC"/>
                </a:solidFill>
                <a:effectLst/>
                <a:latin typeface="-apple-system"/>
                <a:hlinkClick r:id="rId3" tooltip="Κύπρος"/>
              </a:rPr>
              <a:t>Κύπρο</a:t>
            </a:r>
            <a:r>
              <a:rPr lang="el-GR" b="0" i="0" dirty="0">
                <a:solidFill>
                  <a:srgbClr val="202122"/>
                </a:solidFill>
                <a:effectLst/>
                <a:latin typeface="-apple-system"/>
              </a:rPr>
              <a:t>. Μετά από επίσκεψη στις Εκκλησίες της </a:t>
            </a:r>
            <a:r>
              <a:rPr lang="el-GR" b="0" i="0" u="none" strike="noStrike" dirty="0" err="1">
                <a:solidFill>
                  <a:srgbClr val="3366CC"/>
                </a:solidFill>
                <a:effectLst/>
                <a:latin typeface="-apple-system"/>
                <a:hlinkClick r:id="rId4" tooltip="Λυκαονία"/>
              </a:rPr>
              <a:t>Λυκαονίας</a:t>
            </a:r>
            <a:r>
              <a:rPr lang="el-GR" b="0" i="0" dirty="0">
                <a:solidFill>
                  <a:srgbClr val="202122"/>
                </a:solidFill>
                <a:effectLst/>
                <a:latin typeface="-apple-system"/>
              </a:rPr>
              <a:t> με την προσθήκη στη συνοδεία του </a:t>
            </a:r>
            <a:r>
              <a:rPr lang="el-GR" b="0" i="0" u="none" strike="noStrike" dirty="0">
                <a:solidFill>
                  <a:srgbClr val="3366CC"/>
                </a:solidFill>
                <a:effectLst/>
                <a:latin typeface="-apple-system"/>
                <a:hlinkClick r:id="rId5" tooltip="Τιμόθεος (επίσκοπος)"/>
              </a:rPr>
              <a:t>Τιμοθέου</a:t>
            </a:r>
            <a:r>
              <a:rPr lang="el-GR" b="0" i="0" dirty="0">
                <a:solidFill>
                  <a:srgbClr val="202122"/>
                </a:solidFill>
                <a:effectLst/>
                <a:latin typeface="-apple-system"/>
              </a:rPr>
              <a:t>, που τον παραλαμβάνει στα </a:t>
            </a:r>
            <a:r>
              <a:rPr lang="el-GR" b="0" i="0" u="none" strike="noStrike" dirty="0" err="1">
                <a:solidFill>
                  <a:srgbClr val="3366CC"/>
                </a:solidFill>
                <a:effectLst/>
                <a:latin typeface="-apple-system"/>
                <a:hlinkClick r:id="rId6" tooltip="Λύστρα"/>
              </a:rPr>
              <a:t>Λύστρα</a:t>
            </a:r>
            <a:r>
              <a:rPr lang="el-GR" b="0" i="0" dirty="0">
                <a:solidFill>
                  <a:srgbClr val="202122"/>
                </a:solidFill>
                <a:effectLst/>
                <a:latin typeface="-apple-system"/>
              </a:rPr>
              <a:t>, πηγαίνει στη Φρυγία και στη Γαλατική χώρα και στη συνέχεια στην Τρωάδα, από όπου ύστερα από ένα όραμα έρχεται στη </a:t>
            </a:r>
            <a:r>
              <a:rPr lang="el-GR" b="0" i="0" u="none" strike="noStrike" dirty="0">
                <a:solidFill>
                  <a:srgbClr val="3366CC"/>
                </a:solidFill>
                <a:effectLst/>
                <a:latin typeface="-apple-system"/>
                <a:hlinkClick r:id="rId7" tooltip="Μακεδονία"/>
              </a:rPr>
              <a:t>Μακεδονία</a:t>
            </a:r>
            <a:r>
              <a:rPr lang="el-GR" b="0" i="0" dirty="0">
                <a:solidFill>
                  <a:srgbClr val="202122"/>
                </a:solidFill>
                <a:effectLst/>
                <a:latin typeface="-apple-system"/>
              </a:rPr>
              <a:t>:</a:t>
            </a:r>
            <a:endParaRPr lang="el-G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a:t>
            </a:r>
            <a:r>
              <a:rPr lang="en-US" dirty="0"/>
              <a:t>ρίτη περιοδεία </a:t>
            </a:r>
            <a:endParaRPr lang="el-GR" dirty="0"/>
          </a:p>
        </p:txBody>
      </p:sp>
      <p:sp>
        <p:nvSpPr>
          <p:cNvPr id="3" name="Θέση περιεχομένου 2"/>
          <p:cNvSpPr>
            <a:spLocks noGrp="1"/>
          </p:cNvSpPr>
          <p:nvPr>
            <p:ph idx="1"/>
          </p:nvPr>
        </p:nvSpPr>
        <p:spPr/>
        <p:txBody>
          <a:bodyPr/>
          <a:lstStyle/>
          <a:p>
            <a:pPr marL="0" indent="0" fontAlgn="base">
              <a:buNone/>
            </a:pPr>
            <a:r>
              <a:rPr lang="el-GR" b="0" i="0" dirty="0">
                <a:solidFill>
                  <a:srgbClr val="202122"/>
                </a:solidFill>
                <a:effectLst/>
                <a:latin typeface="-apple-system"/>
              </a:rPr>
              <a:t>Ο Παύλος την εποχή αυτή είχε πλέον ιδρύσει Εκκλησίες στη Μικρά Ασία και στην Ελλάδα με ένα σημαντικό κέντρο στην Κόρινθο και είχε αρχίσει να εργάζεται στην επίσης σημαντική Έφεσο. Ακολούθησε μια περίοδος σταθεροποίησης.</a:t>
            </a:r>
            <a:endParaRPr lang="el-GR" b="0" i="0" dirty="0">
              <a:solidFill>
                <a:srgbClr val="202122"/>
              </a:solidFill>
              <a:effectLst/>
              <a:latin typeface="-apple-system"/>
            </a:endParaRPr>
          </a:p>
          <a:p>
            <a:pPr marL="0" indent="0" fontAlgn="base">
              <a:buNone/>
            </a:pPr>
            <a:r>
              <a:rPr lang="el-GR" b="0" i="0" dirty="0">
                <a:solidFill>
                  <a:srgbClr val="202122"/>
                </a:solidFill>
                <a:effectLst/>
                <a:latin typeface="-apple-system"/>
              </a:rPr>
              <a:t>Μετά την επιστροφή του στην Αντιόχεια και αφού παρέμεινε εκεί ένα διάστημα, ο Παύλος έφυγε για τη </a:t>
            </a:r>
            <a:r>
              <a:rPr lang="el-GR" b="0" i="0" u="none" strike="noStrike" dirty="0">
                <a:solidFill>
                  <a:srgbClr val="3366CC"/>
                </a:solidFill>
                <a:effectLst/>
                <a:latin typeface="inherit"/>
                <a:hlinkClick r:id="rId1" tooltip="Γαλατία (Μικρά Ασία)"/>
              </a:rPr>
              <a:t>Γαλατική χώρα</a:t>
            </a:r>
            <a:r>
              <a:rPr lang="el-GR" b="0" i="0" dirty="0">
                <a:solidFill>
                  <a:srgbClr val="202122"/>
                </a:solidFill>
                <a:effectLst/>
                <a:latin typeface="-apple-system"/>
              </a:rPr>
              <a:t> και τη Φρυγία για να στηρίξει τις Εκκλησίες που είχε ιδρύσει κατά την προηγούμενη Περιοδεία του. Κατόπιν, περιόδευσε στη δυτική περιοχή της Βιθυνίας και κατέληξε στην Έφεσο, το ορμητήριο της Τρίτης Περιοδείας του, στην οποία έφτασε διά ξηράς μέσω της περιοχής της </a:t>
            </a:r>
            <a:r>
              <a:rPr lang="el-GR" b="0" i="0" u="sng" dirty="0">
                <a:solidFill>
                  <a:srgbClr val="3366CC"/>
                </a:solidFill>
                <a:effectLst/>
                <a:latin typeface="inherit"/>
                <a:hlinkClick r:id="rId2" tooltip="Φρυγία"/>
              </a:rPr>
              <a:t>Φρυγίας</a:t>
            </a:r>
            <a:r>
              <a:rPr lang="el-GR" b="0" i="0" dirty="0">
                <a:solidFill>
                  <a:srgbClr val="202122"/>
                </a:solidFill>
                <a:effectLst/>
                <a:latin typeface="-apple-system"/>
              </a:rPr>
              <a:t>. Την εποχή αυτή πρέπει να ίδρυσε Εκκλησίες στις </a:t>
            </a:r>
            <a:r>
              <a:rPr lang="el-GR" b="0" i="0" u="none" strike="noStrike" dirty="0" err="1">
                <a:solidFill>
                  <a:srgbClr val="3366CC"/>
                </a:solidFill>
                <a:effectLst/>
                <a:latin typeface="inherit"/>
                <a:hlinkClick r:id="rId3" tooltip="Κολοσσές"/>
              </a:rPr>
              <a:t>Κολοσσές</a:t>
            </a:r>
            <a:r>
              <a:rPr lang="el-GR" b="0" i="0" dirty="0">
                <a:solidFill>
                  <a:srgbClr val="202122"/>
                </a:solidFill>
                <a:effectLst/>
                <a:latin typeface="-apple-system"/>
              </a:rPr>
              <a:t>, στην </a:t>
            </a:r>
            <a:r>
              <a:rPr lang="el-GR" b="0" i="0" u="none" strike="noStrike" dirty="0" err="1">
                <a:solidFill>
                  <a:srgbClr val="3366CC"/>
                </a:solidFill>
                <a:effectLst/>
                <a:latin typeface="inherit"/>
                <a:hlinkClick r:id="rId4" tooltip="Ιεράπολη Φρυγίας"/>
              </a:rPr>
              <a:t>Ιεράπολη</a:t>
            </a:r>
            <a:r>
              <a:rPr lang="el-GR" b="0" i="0" dirty="0">
                <a:solidFill>
                  <a:srgbClr val="202122"/>
                </a:solidFill>
                <a:effectLst/>
                <a:latin typeface="-apple-system"/>
              </a:rPr>
              <a:t> και στη </a:t>
            </a:r>
            <a:r>
              <a:rPr lang="el-GR" b="0" i="0" u="none" strike="noStrike" dirty="0" err="1">
                <a:solidFill>
                  <a:srgbClr val="3366CC"/>
                </a:solidFill>
                <a:effectLst/>
                <a:latin typeface="inherit"/>
                <a:hlinkClick r:id="rId5" tooltip="Λαοδίκεια η Φρυγική"/>
              </a:rPr>
              <a:t>Λαοδίκεια</a:t>
            </a:r>
            <a:r>
              <a:rPr lang="el-GR" b="0" i="0" dirty="0">
                <a:solidFill>
                  <a:srgbClr val="202122"/>
                </a:solidFill>
                <a:effectLst/>
                <a:latin typeface="-apple-system"/>
              </a:rPr>
              <a:t>.</a:t>
            </a:r>
            <a:endParaRPr lang="el-GR" b="0" i="0" dirty="0">
              <a:solidFill>
                <a:srgbClr val="202122"/>
              </a:solidFill>
              <a:effectLst/>
              <a:latin typeface="-apple-system"/>
            </a:endParaRPr>
          </a:p>
          <a:p>
            <a:pPr marL="0" indent="0">
              <a:buNone/>
            </a:pPr>
            <a:endParaRPr lang="el-G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Σαπούνι">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4831</Words>
  <Application>WPS Presentation</Application>
  <PresentationFormat>Ευρεία οθόνη</PresentationFormat>
  <Paragraphs>86</Paragraphs>
  <Slides>13</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13</vt:i4>
      </vt:variant>
    </vt:vector>
  </HeadingPairs>
  <TitlesOfParts>
    <vt:vector size="25" baseType="lpstr">
      <vt:lpstr>Arial</vt:lpstr>
      <vt:lpstr>SimSun</vt:lpstr>
      <vt:lpstr>Wingdings</vt:lpstr>
      <vt:lpstr>Garamond</vt:lpstr>
      <vt:lpstr>-apple-system</vt:lpstr>
      <vt:lpstr>Liberation Mono</vt:lpstr>
      <vt:lpstr>inherit</vt:lpstr>
      <vt:lpstr>Century Gothic</vt:lpstr>
      <vt:lpstr>Microsoft YaHei</vt:lpstr>
      <vt:lpstr>Arial Unicode MS</vt:lpstr>
      <vt:lpstr>Calibri</vt:lpstr>
      <vt:lpstr>Σαπούνι</vt:lpstr>
      <vt:lpstr>Αποστολος Παυλος </vt:lpstr>
      <vt:lpstr> Βιογραφικό Απόστολου Παύλου </vt:lpstr>
      <vt:lpstr>Μεταστροφή, (π.χ)</vt:lpstr>
      <vt:lpstr>Μεταστροφή,(μ.χ)</vt:lpstr>
      <vt:lpstr>Οι δυο πλευρές του Απόστολου Παύλου </vt:lpstr>
      <vt:lpstr>Οι δύο πλευρές του ΑπόστολοΑπόστολου Παύλου </vt:lpstr>
      <vt:lpstr>Πρώτη περιοδεία </vt:lpstr>
      <vt:lpstr>Δεύτερη περιοδεία </vt:lpstr>
      <vt:lpstr>Τρίτη περιοδεία </vt:lpstr>
      <vt:lpstr>Τέταρτη περιοδεία </vt:lpstr>
      <vt:lpstr>Ενιολογικός χάρτης </vt:lpstr>
      <vt:lpstr>Βιβλιογραφία </vt:lpstr>
      <vt:lpstr>   εργασία Α τετραμήνου    Λυδία Κορδατζάκη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Αποστολος Παυλος </dc:title>
  <dc:creator>Άγνωστος χρήστης</dc:creator>
  <cp:lastModifiedBy>Paris</cp:lastModifiedBy>
  <cp:revision>2</cp:revision>
  <dcterms:created xsi:type="dcterms:W3CDTF">2023-02-05T09:40:00Z</dcterms:created>
  <dcterms:modified xsi:type="dcterms:W3CDTF">2023-02-28T21:56:39Z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D37996AB50714CFB8332358CDDC57643</vt:lpwstr>
  </property>
  <property fmtid="{D5CDD505-2E9C-101B-9397-08002B2CF9AE}" pid="3" name="KSOProductBuildVer">
    <vt:lpwstr>1033-11.2.0.11486</vt:lpwstr>
  </property>
</Properties>
</file>