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08"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l-GR" smtClean="0"/>
              <a:t>Στυλ κύριου τίτλου</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2706FC42-A05A-462C-AEF1-7E86462B532F}" type="datetimeFigureOut">
              <a:rPr lang="en-US" smtClean="0"/>
              <a:t>4/24/2023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B0D725-F311-4122-8657-8D55D86DB85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2706FC42-A05A-462C-AEF1-7E86462B532F}" type="datetimeFigureOut">
              <a:rPr lang="en-US" smtClean="0"/>
              <a:t>4/24/2023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B0D725-F311-4122-8657-8D55D86DB85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2706FC42-A05A-462C-AEF1-7E86462B532F}" type="datetimeFigureOut">
              <a:rPr lang="en-US" smtClean="0"/>
              <a:t>4/24/2023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B0D725-F311-4122-8657-8D55D86DB85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2706FC42-A05A-462C-AEF1-7E86462B532F}" type="datetimeFigureOut">
              <a:rPr lang="en-US" smtClean="0"/>
              <a:t>4/24/2023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B0D725-F311-4122-8657-8D55D86DB85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l-GR" smtClean="0"/>
              <a:t>Στυλ κύριου τίτλου</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2706FC42-A05A-462C-AEF1-7E86462B532F}" type="datetimeFigureOut">
              <a:rPr lang="en-US" smtClean="0"/>
              <a:t>4/24/2023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B0D725-F311-4122-8657-8D55D86DB85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2706FC42-A05A-462C-AEF1-7E86462B532F}" type="datetimeFigureOut">
              <a:rPr lang="en-US" smtClean="0"/>
              <a:t>4/24/2023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B0D725-F311-4122-8657-8D55D86DB85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Date Placeholder 6"/>
          <p:cNvSpPr>
            <a:spLocks noGrp="1"/>
          </p:cNvSpPr>
          <p:nvPr>
            <p:ph type="dt" sz="half" idx="10"/>
          </p:nvPr>
        </p:nvSpPr>
        <p:spPr/>
        <p:txBody>
          <a:bodyPr/>
          <a:lstStyle/>
          <a:p>
            <a:fld id="{2706FC42-A05A-462C-AEF1-7E86462B532F}" type="datetimeFigureOut">
              <a:rPr lang="en-US" smtClean="0"/>
              <a:t>4/24/2023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B0D725-F311-4122-8657-8D55D86DB85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2"/>
          <p:cNvSpPr>
            <a:spLocks noGrp="1"/>
          </p:cNvSpPr>
          <p:nvPr>
            <p:ph type="dt" sz="half" idx="10"/>
          </p:nvPr>
        </p:nvSpPr>
        <p:spPr/>
        <p:txBody>
          <a:bodyPr/>
          <a:lstStyle/>
          <a:p>
            <a:fld id="{2706FC42-A05A-462C-AEF1-7E86462B532F}" type="datetimeFigureOut">
              <a:rPr lang="en-US" smtClean="0"/>
              <a:t>4/24/2023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B0D725-F311-4122-8657-8D55D86DB85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06FC42-A05A-462C-AEF1-7E86462B532F}" type="datetimeFigureOut">
              <a:rPr lang="en-US" smtClean="0"/>
              <a:t>4/24/2023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B0D725-F311-4122-8657-8D55D86DB85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l-GR" smtClean="0"/>
              <a:t>Στυλ κύριου τίτλου</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2706FC42-A05A-462C-AEF1-7E86462B532F}" type="datetimeFigureOut">
              <a:rPr lang="en-US" smtClean="0"/>
              <a:t>4/24/2023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B0D725-F311-4122-8657-8D55D86DB858}"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l-GR" smtClean="0"/>
              <a:t>Στυλ κύριου τίτλου</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8" name="Date Placeholder 7"/>
          <p:cNvSpPr>
            <a:spLocks noGrp="1"/>
          </p:cNvSpPr>
          <p:nvPr>
            <p:ph type="dt" sz="half" idx="10"/>
          </p:nvPr>
        </p:nvSpPr>
        <p:spPr/>
        <p:txBody>
          <a:bodyPr/>
          <a:lstStyle/>
          <a:p>
            <a:fld id="{2706FC42-A05A-462C-AEF1-7E86462B532F}" type="datetimeFigureOut">
              <a:rPr lang="en-US" smtClean="0"/>
              <a:t>4/24/2023</a:t>
            </a:fld>
            <a:endParaRPr lang="en-US"/>
          </a:p>
        </p:txBody>
      </p:sp>
      <p:sp>
        <p:nvSpPr>
          <p:cNvPr id="9" name="Slide Number Placeholder 8"/>
          <p:cNvSpPr>
            <a:spLocks noGrp="1"/>
          </p:cNvSpPr>
          <p:nvPr>
            <p:ph type="sldNum" sz="quarter" idx="11"/>
          </p:nvPr>
        </p:nvSpPr>
        <p:spPr/>
        <p:txBody>
          <a:bodyPr/>
          <a:lstStyle/>
          <a:p>
            <a:fld id="{10B0D725-F311-4122-8657-8D55D86DB858}"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10B0D725-F311-4122-8657-8D55D86DB858}"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2706FC42-A05A-462C-AEF1-7E86462B532F}" type="datetimeFigureOut">
              <a:rPr lang="en-US" smtClean="0"/>
              <a:t>4/24/2023</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755576" y="1628800"/>
            <a:ext cx="7772400" cy="2907754"/>
          </a:xfrm>
        </p:spPr>
        <p:txBody>
          <a:bodyPr>
            <a:noAutofit/>
          </a:bodyPr>
          <a:lstStyle/>
          <a:p>
            <a:r>
              <a:rPr lang="el-GR" sz="5400" dirty="0" smtClean="0"/>
              <a:t>6 ΣΚΕΠΤΟΜΕΝΑ ΚΑΠΕΛΑ</a:t>
            </a:r>
            <a:r>
              <a:rPr lang="el-GR" sz="4800" dirty="0" smtClean="0"/>
              <a:t/>
            </a:r>
            <a:br>
              <a:rPr lang="el-GR" sz="4800" dirty="0" smtClean="0"/>
            </a:br>
            <a:r>
              <a:rPr lang="el-GR" sz="4800" dirty="0" smtClean="0"/>
              <a:t/>
            </a:r>
            <a:br>
              <a:rPr lang="el-GR" sz="4800" dirty="0" smtClean="0"/>
            </a:br>
            <a:r>
              <a:rPr lang="el-GR" sz="3200" dirty="0" smtClean="0"/>
              <a:t>«Μοναχός ή μόνος; Εντός ή εκτός του κόσμου;»</a:t>
            </a:r>
            <a:endParaRPr lang="en-US" sz="3200" dirty="0"/>
          </a:p>
        </p:txBody>
      </p:sp>
    </p:spTree>
    <p:extLst>
      <p:ext uri="{BB962C8B-B14F-4D97-AF65-F5344CB8AC3E}">
        <p14:creationId xmlns:p14="http://schemas.microsoft.com/office/powerpoint/2010/main" val="30183712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duotone>
              <a:prstClr val="black"/>
              <a:srgbClr val="FFFF00">
                <a:tint val="45000"/>
                <a:satMod val="400000"/>
              </a:srgbClr>
            </a:duotone>
            <a:extLst>
              <a:ext uri="{28A0092B-C50C-407E-A947-70E740481C1C}">
                <a14:useLocalDpi xmlns:a14="http://schemas.microsoft.com/office/drawing/2010/main" val="0"/>
              </a:ext>
            </a:extLst>
          </a:blip>
          <a:srcRect/>
          <a:stretch>
            <a:fillRect/>
          </a:stretch>
        </p:blipFill>
        <p:spPr bwMode="auto">
          <a:xfrm>
            <a:off x="1716088" y="1474788"/>
            <a:ext cx="5711825" cy="390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623936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ΘΕΤΙΚΕΣ ΣΥΝΕΠΕΙΕΣ</a:t>
            </a:r>
            <a:endParaRPr lang="en-US" dirty="0"/>
          </a:p>
        </p:txBody>
      </p:sp>
      <p:sp>
        <p:nvSpPr>
          <p:cNvPr id="3" name="Θέση περιεχομένου 2"/>
          <p:cNvSpPr>
            <a:spLocks noGrp="1"/>
          </p:cNvSpPr>
          <p:nvPr>
            <p:ph idx="1"/>
          </p:nvPr>
        </p:nvSpPr>
        <p:spPr/>
        <p:txBody>
          <a:bodyPr>
            <a:normAutofit/>
          </a:bodyPr>
          <a:lstStyle/>
          <a:p>
            <a:r>
              <a:rPr lang="el-GR" sz="2800" dirty="0"/>
              <a:t>Μέσα στις μονές, οι μοναχοί και οι μοναχές απελευθερώνονται από τις βιολογικές ανάγκες και τις εγκόσμιες έγνοιες και μέριμνες και ανακατευθύνουν όλη τους την ενέργεια, την προσοχή και το ενδιαφέρον τους προς την πλευρά της αποκλειστικής ενασχόλησης με την αλήθεια της πραγματικότητας του Θεού.</a:t>
            </a:r>
            <a:endParaRPr lang="en-US" sz="2800" dirty="0"/>
          </a:p>
        </p:txBody>
      </p:sp>
    </p:spTree>
    <p:extLst>
      <p:ext uri="{BB962C8B-B14F-4D97-AF65-F5344CB8AC3E}">
        <p14:creationId xmlns:p14="http://schemas.microsoft.com/office/powerpoint/2010/main" val="39002128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p:cNvPicPr>
            <a:picLocks noChangeAspect="1" noChangeArrowheads="1"/>
          </p:cNvPicPr>
          <p:nvPr/>
        </p:nvPicPr>
        <p:blipFill>
          <a:blip r:embed="rId2">
            <a:grayscl/>
            <a:extLst>
              <a:ext uri="{BEBA8EAE-BF5A-486C-A8C5-ECC9F3942E4B}">
                <a14:imgProps xmlns:a14="http://schemas.microsoft.com/office/drawing/2010/main">
                  <a14:imgLayer r:embed="rId3">
                    <a14:imgEffect>
                      <a14:colorTemperature colorTemp="5900"/>
                    </a14:imgEffect>
                  </a14:imgLayer>
                </a14:imgProps>
              </a:ext>
              <a:ext uri="{28A0092B-C50C-407E-A947-70E740481C1C}">
                <a14:useLocalDpi xmlns:a14="http://schemas.microsoft.com/office/drawing/2010/main" val="0"/>
              </a:ext>
            </a:extLst>
          </a:blip>
          <a:srcRect/>
          <a:stretch>
            <a:fillRect/>
          </a:stretch>
        </p:blipFill>
        <p:spPr bwMode="auto">
          <a:xfrm>
            <a:off x="1474788" y="1316038"/>
            <a:ext cx="6194425" cy="4224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99712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ΑΡΝΗΤΙΚΕΣ ΣΥΝΕΠΕΙΕΣ</a:t>
            </a:r>
            <a:endParaRPr lang="en-US" dirty="0"/>
          </a:p>
        </p:txBody>
      </p:sp>
      <p:sp>
        <p:nvSpPr>
          <p:cNvPr id="3" name="Θέση περιεχομένου 2"/>
          <p:cNvSpPr>
            <a:spLocks noGrp="1"/>
          </p:cNvSpPr>
          <p:nvPr>
            <p:ph idx="1"/>
          </p:nvPr>
        </p:nvSpPr>
        <p:spPr/>
        <p:txBody>
          <a:bodyPr>
            <a:normAutofit fontScale="70000" lnSpcReduction="20000"/>
          </a:bodyPr>
          <a:lstStyle/>
          <a:p>
            <a:pPr marL="0" indent="0" fontAlgn="base">
              <a:buNone/>
            </a:pPr>
            <a:r>
              <a:rPr lang="el-GR" sz="3400" dirty="0"/>
              <a:t>Ο εγκλεισμός σε μοναστήρι συνιστά μια δραματική και απότομη αλλαγή στη ζωή του ατόμου. Το γεγονός αυτό έχει ως αποτέλεσμα την εμφάνιση τόσο υψηλής πίεσης </a:t>
            </a:r>
            <a:r>
              <a:rPr lang="el-GR" sz="3400" dirty="0" smtClean="0"/>
              <a:t>που </a:t>
            </a:r>
            <a:r>
              <a:rPr lang="el-GR" sz="3400" dirty="0"/>
              <a:t>ουσιαστικά μπορούμε να μιλάμε για τη δημιουργία </a:t>
            </a:r>
            <a:r>
              <a:rPr lang="el-GR" sz="3400" dirty="0" smtClean="0"/>
              <a:t>κρίσης. </a:t>
            </a:r>
            <a:r>
              <a:rPr lang="el-GR" sz="3400" dirty="0"/>
              <a:t>Η ομοιόσταση, βασική λειτουργία του ανθρώπινου οργανισμού για την αντιμετώπιση κρίσιμων και </a:t>
            </a:r>
            <a:r>
              <a:rPr lang="el-GR" sz="3400" dirty="0" err="1"/>
              <a:t>στρεσσογόνων</a:t>
            </a:r>
            <a:r>
              <a:rPr lang="el-GR" sz="3400" dirty="0"/>
              <a:t> γεγονότων ζωής, διαταράσσεται και ο οργανισμός αναζητά τρόπους για να ξανάρθει στην αρχική του ψυχολογική ισορροπία. Με βάση αυτή την ανάγκη επιβίωσης που προκύπτει, ο </a:t>
            </a:r>
            <a:r>
              <a:rPr lang="el-GR" sz="3400" dirty="0" smtClean="0"/>
              <a:t>μοναχός</a:t>
            </a:r>
            <a:r>
              <a:rPr lang="el-GR" sz="3400" dirty="0"/>
              <a:t>, με την είσοδό του στο μοναστήρι, καλείται να αντιμετωπίσει τις πρώτες άμεσες ανάγκες του, με στόχο πάντα την προσαρμογή του στο νέο περιβάλλον και την ανακούφισή του από το </a:t>
            </a:r>
            <a:r>
              <a:rPr lang="el-GR" sz="3400" dirty="0" smtClean="0"/>
              <a:t>άγχος</a:t>
            </a:r>
            <a:endParaRPr lang="el-GR" sz="3400" dirty="0"/>
          </a:p>
          <a:p>
            <a:pPr marL="0" indent="0">
              <a:buNone/>
            </a:pPr>
            <a:r>
              <a:rPr lang="el-GR" dirty="0" smtClean="0"/>
              <a:t/>
            </a:r>
            <a:br>
              <a:rPr lang="el-GR" dirty="0" smtClean="0"/>
            </a:br>
            <a:endParaRPr lang="en-US" dirty="0"/>
          </a:p>
        </p:txBody>
      </p:sp>
    </p:spTree>
    <p:extLst>
      <p:ext uri="{BB962C8B-B14F-4D97-AF65-F5344CB8AC3E}">
        <p14:creationId xmlns:p14="http://schemas.microsoft.com/office/powerpoint/2010/main" val="8306578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6000" dirty="0" smtClean="0"/>
              <a:t>ΤΕΛΟΣ</a:t>
            </a:r>
            <a:endParaRPr lang="en-US" sz="6000" dirty="0"/>
          </a:p>
        </p:txBody>
      </p:sp>
      <p:sp>
        <p:nvSpPr>
          <p:cNvPr id="3" name="Θέση περιεχομένου 2"/>
          <p:cNvSpPr>
            <a:spLocks noGrp="1"/>
          </p:cNvSpPr>
          <p:nvPr>
            <p:ph idx="1"/>
          </p:nvPr>
        </p:nvSpPr>
        <p:spPr/>
        <p:txBody>
          <a:bodyPr/>
          <a:lstStyle/>
          <a:p>
            <a:r>
              <a:rPr lang="el-GR" dirty="0" smtClean="0"/>
              <a:t>ΜΑΡΙΑΛΕΝΑ ΛΙΤΟΥ </a:t>
            </a:r>
          </a:p>
          <a:p>
            <a:r>
              <a:rPr lang="el-GR" dirty="0" smtClean="0"/>
              <a:t>ΑΓΓΕΛΙΚΗ ΠΡΟΥΣΙΩΤΗ</a:t>
            </a:r>
          </a:p>
          <a:p>
            <a:r>
              <a:rPr lang="el-GR" dirty="0" smtClean="0"/>
              <a:t>ΙΦΙΓΕΝΕΙΑ ΝΤΑΓΙΑΝΤΗ</a:t>
            </a:r>
            <a:endParaRPr lang="en-US" dirty="0"/>
          </a:p>
        </p:txBody>
      </p:sp>
    </p:spTree>
    <p:extLst>
      <p:ext uri="{BB962C8B-B14F-4D97-AF65-F5344CB8AC3E}">
        <p14:creationId xmlns:p14="http://schemas.microsoft.com/office/powerpoint/2010/main" val="25653216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9114" y="1700808"/>
            <a:ext cx="5715000" cy="3905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16087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xfrm>
            <a:off x="539552" y="-99392"/>
            <a:ext cx="8229600" cy="1143000"/>
          </a:xfrm>
        </p:spPr>
        <p:txBody>
          <a:bodyPr/>
          <a:lstStyle/>
          <a:p>
            <a:r>
              <a:rPr lang="el-GR" dirty="0" smtClean="0"/>
              <a:t>ΚΙΝΗΤΡΑ</a:t>
            </a:r>
            <a:endParaRPr lang="en-US" dirty="0"/>
          </a:p>
        </p:txBody>
      </p:sp>
      <p:sp>
        <p:nvSpPr>
          <p:cNvPr id="5" name="Θέση περιεχομένου 4"/>
          <p:cNvSpPr>
            <a:spLocks noGrp="1"/>
          </p:cNvSpPr>
          <p:nvPr>
            <p:ph idx="1"/>
          </p:nvPr>
        </p:nvSpPr>
        <p:spPr>
          <a:xfrm>
            <a:off x="179512" y="980728"/>
            <a:ext cx="8229600" cy="4525963"/>
          </a:xfrm>
        </p:spPr>
        <p:txBody>
          <a:bodyPr>
            <a:noAutofit/>
          </a:bodyPr>
          <a:lstStyle/>
          <a:p>
            <a:r>
              <a:rPr lang="el-GR" sz="2400" dirty="0"/>
              <a:t>Ο μοναχισμός </a:t>
            </a:r>
            <a:r>
              <a:rPr lang="el-GR" sz="2400" dirty="0" smtClean="0"/>
              <a:t>αναδείχθηκε </a:t>
            </a:r>
            <a:r>
              <a:rPr lang="el-GR" sz="2400" dirty="0"/>
              <a:t>ως κίνημα διαμαρτυρίας προς το κοσμικό φρόνημα που φαινόταν να εισβάλλει στην Εκκλησία μετά την αναγνώριση του Χριστιανισμού ως επίσημης θρησκείας</a:t>
            </a:r>
            <a:r>
              <a:rPr lang="el-GR" sz="2400" dirty="0" smtClean="0"/>
              <a:t>.</a:t>
            </a:r>
          </a:p>
          <a:p>
            <a:r>
              <a:rPr lang="el-GR" sz="2400" dirty="0"/>
              <a:t>Ο Μ.  Βασίλειος εισήγαγε την ομολογία αφιέρωσης στον Θεό και ένταξης στην αδελφότητα, η οποία προέβλεπε αγαμία, υπακοή και ακτημοσύνη. Επίσης, προέβλεψε ώρες για λειτουργική προσευχή και ώρες για χειρονακτική εργασία και άλλες μορφές εργασίας. Ο κανόνας αν και ήταν αυστηρός, απέφευγε να ενθαρρύνει τις πιο ακραίες μορφές ασκητισμού που ζούσαν οι ερημίτες της ερήμου. </a:t>
            </a:r>
            <a:endParaRPr lang="el-GR" sz="2400" dirty="0" smtClean="0"/>
          </a:p>
          <a:p>
            <a:r>
              <a:rPr lang="el-GR" sz="2400" dirty="0"/>
              <a:t>Οι μοναχοί ζούσαν ανά τρεις σε μικρά </a:t>
            </a:r>
            <a:r>
              <a:rPr lang="el-GR" sz="2400" dirty="0" smtClean="0"/>
              <a:t>οικήματα</a:t>
            </a:r>
          </a:p>
          <a:p>
            <a:r>
              <a:rPr lang="el-GR" sz="2400" dirty="0"/>
              <a:t>Έχουν όμως παραδώσει σε όλους ένα σκοπό, να αποφεύγομε την αφθονία και να αποστρεφόμαστε το χορτασμό της κοιλιάς</a:t>
            </a:r>
            <a:endParaRPr lang="en-US" sz="2400" dirty="0"/>
          </a:p>
        </p:txBody>
      </p:sp>
    </p:spTree>
    <p:extLst>
      <p:ext uri="{BB962C8B-B14F-4D97-AF65-F5344CB8AC3E}">
        <p14:creationId xmlns:p14="http://schemas.microsoft.com/office/powerpoint/2010/main" val="402482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ΜΟΝΑΧΟΣ ΕΊΝΑΙ ΚΑΙ «ΜΟΝΟΣ»;</a:t>
            </a:r>
            <a:endParaRPr lang="en-US" dirty="0"/>
          </a:p>
        </p:txBody>
      </p:sp>
      <p:sp>
        <p:nvSpPr>
          <p:cNvPr id="3" name="Θέση περιεχομένου 2"/>
          <p:cNvSpPr>
            <a:spLocks noGrp="1"/>
          </p:cNvSpPr>
          <p:nvPr>
            <p:ph idx="1"/>
          </p:nvPr>
        </p:nvSpPr>
        <p:spPr>
          <a:xfrm>
            <a:off x="179512" y="1700808"/>
            <a:ext cx="8229600" cy="4525963"/>
          </a:xfrm>
        </p:spPr>
        <p:txBody>
          <a:bodyPr/>
          <a:lstStyle/>
          <a:p>
            <a:r>
              <a:rPr lang="el-GR" sz="3200" dirty="0"/>
              <a:t>Τελικά μοναχός σημαίνει μόνος;</a:t>
            </a:r>
            <a:r>
              <a:rPr lang="el-GR" sz="3200" b="1" dirty="0"/>
              <a:t> Μόνος, αλλά όχι όμως αυτόνομος, ως δήθεν </a:t>
            </a:r>
            <a:r>
              <a:rPr lang="el-GR" sz="3200" b="1" dirty="0" err="1"/>
              <a:t>δεδικαιωμένος</a:t>
            </a:r>
            <a:r>
              <a:rPr lang="el-GR" sz="3200" b="1" dirty="0"/>
              <a:t> και αποστρεφόμενος τους αδελφούς του. </a:t>
            </a:r>
            <a:r>
              <a:rPr lang="el-GR" sz="3200" dirty="0"/>
              <a:t>Η μοναστική εξωτερική μόνωση θα πρέπει να σχετίζεται απαραίτητα με την </a:t>
            </a:r>
            <a:r>
              <a:rPr lang="el-GR" sz="3200" dirty="0" err="1"/>
              <a:t>ενοειδή</a:t>
            </a:r>
            <a:r>
              <a:rPr lang="el-GR" sz="3200" dirty="0"/>
              <a:t> εσωτερική ζωή</a:t>
            </a:r>
            <a:r>
              <a:rPr lang="el-GR" dirty="0"/>
              <a:t>.</a:t>
            </a:r>
            <a:endParaRPr lang="en-US" dirty="0"/>
          </a:p>
        </p:txBody>
      </p:sp>
    </p:spTree>
    <p:extLst>
      <p:ext uri="{BB962C8B-B14F-4D97-AF65-F5344CB8AC3E}">
        <p14:creationId xmlns:p14="http://schemas.microsoft.com/office/powerpoint/2010/main" val="9848857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7" y="1844774"/>
            <a:ext cx="5544615" cy="37833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47324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l-GR" dirty="0" smtClean="0"/>
              <a:t>ΔΙΑΔΙΚΑΣΙΑ</a:t>
            </a:r>
            <a:endParaRPr lang="en-US" dirty="0"/>
          </a:p>
        </p:txBody>
      </p:sp>
      <p:sp>
        <p:nvSpPr>
          <p:cNvPr id="4" name="Θέση περιεχομένου 3"/>
          <p:cNvSpPr>
            <a:spLocks noGrp="1"/>
          </p:cNvSpPr>
          <p:nvPr>
            <p:ph idx="1"/>
          </p:nvPr>
        </p:nvSpPr>
        <p:spPr/>
        <p:txBody>
          <a:bodyPr>
            <a:normAutofit/>
          </a:bodyPr>
          <a:lstStyle/>
          <a:p>
            <a:r>
              <a:rPr lang="el-GR" sz="2800" dirty="0"/>
              <a:t>Οι μοναχοί ξεκινούν την αγωνιστική πορεία τους για τα τρία στάδια της πνευματικής ζωής, την κάθαρση, το φωτισμό και τη </a:t>
            </a:r>
            <a:r>
              <a:rPr lang="el-GR" sz="2800" dirty="0" err="1"/>
              <a:t>θέωση</a:t>
            </a:r>
            <a:r>
              <a:rPr lang="el-GR" sz="2800" dirty="0"/>
              <a:t>, με την αυτογνωσία, την ταπείνωση, την μετάνοια, την κάθαρση της καρδιάς και φθάνουν μέχρι την επιθυμία για διωγμό και μαρτύριο.</a:t>
            </a:r>
            <a:endParaRPr lang="en-US" sz="2800" dirty="0"/>
          </a:p>
        </p:txBody>
      </p:sp>
    </p:spTree>
    <p:extLst>
      <p:ext uri="{BB962C8B-B14F-4D97-AF65-F5344CB8AC3E}">
        <p14:creationId xmlns:p14="http://schemas.microsoft.com/office/powerpoint/2010/main" val="3556719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1628800"/>
            <a:ext cx="5446116" cy="3716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87429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0"/>
            <a:ext cx="8229600" cy="1143000"/>
          </a:xfrm>
        </p:spPr>
        <p:txBody>
          <a:bodyPr/>
          <a:lstStyle/>
          <a:p>
            <a:r>
              <a:rPr lang="el-GR" dirty="0" smtClean="0"/>
              <a:t>ΠΡΟΒΛΗΜΑΤΑ</a:t>
            </a:r>
            <a:endParaRPr lang="en-US" dirty="0"/>
          </a:p>
        </p:txBody>
      </p:sp>
      <p:sp>
        <p:nvSpPr>
          <p:cNvPr id="3" name="Θέση περιεχομένου 2"/>
          <p:cNvSpPr>
            <a:spLocks noGrp="1"/>
          </p:cNvSpPr>
          <p:nvPr>
            <p:ph idx="1"/>
          </p:nvPr>
        </p:nvSpPr>
        <p:spPr>
          <a:xfrm>
            <a:off x="323528" y="1268760"/>
            <a:ext cx="8229600" cy="5257800"/>
          </a:xfrm>
        </p:spPr>
        <p:txBody>
          <a:bodyPr>
            <a:noAutofit/>
          </a:bodyPr>
          <a:lstStyle/>
          <a:p>
            <a:pPr marL="0" indent="0">
              <a:buNone/>
            </a:pPr>
            <a:r>
              <a:rPr lang="el-GR" sz="2400" dirty="0"/>
              <a:t>Ο μοναχισμός ξεπρόβαλλε σαν μια σχεδόν ασυνείδητη και ενστικτώδης αντίδραση στην </a:t>
            </a:r>
            <a:r>
              <a:rPr lang="el-GR" sz="2400" dirty="0" err="1"/>
              <a:t>εκκοσμίκευση</a:t>
            </a:r>
            <a:r>
              <a:rPr lang="el-GR" sz="2400" dirty="0"/>
              <a:t> της Εκκλησίας -όχι μόνο με την έννοια της έκπτωσης των ηθικών της ιδανικών και του πάθους για αγιότητα, αλλά και με την έννοια της εισόδου της, ας το πούμε έτσι, στη "διακονία του κόσμου", του κράτους, της κοινωνίας, των φυσικών αξιών στη διακονία καθενός που (μετά την πτώση της ειδωλολατρίας) περίμενε να πάρει από το χριστιανισμό μια θρησκευτική "επικύρωση" και "καθιέρωση". "Στην κυριολεξία", γράφει ο L </a:t>
            </a:r>
            <a:r>
              <a:rPr lang="el-GR" sz="2400" i="1" dirty="0"/>
              <a:t>. </a:t>
            </a:r>
            <a:r>
              <a:rPr lang="el-GR" sz="2400" dirty="0"/>
              <a:t>Βο </a:t>
            </a:r>
            <a:r>
              <a:rPr lang="el-GR" sz="2400" dirty="0" err="1"/>
              <a:t>uyer</a:t>
            </a:r>
            <a:r>
              <a:rPr lang="el-GR" sz="2400" dirty="0"/>
              <a:t>, "ο μοναχισμός δεν έφερε τίποτε το ουσιαστικά καινούριο στην Εκκλησία. Αποτελούσε μόνο έκφραση, με νέα μορφή όπως απαιτούσαν οι περιστάσεις, του εσχατολογικού χαρακτήρα του χριστιανισμού, που τόσο έντονα ζούσαν οι πρώτοι χριστιανοί και του οποίου ενσάρκωση αποτελούσε το μαρτύριο</a:t>
            </a:r>
            <a:r>
              <a:rPr lang="el-GR" sz="2400" dirty="0" smtClean="0"/>
              <a:t>». </a:t>
            </a:r>
            <a:endParaRPr lang="en-US" sz="1400" dirty="0"/>
          </a:p>
        </p:txBody>
      </p:sp>
    </p:spTree>
    <p:extLst>
      <p:ext uri="{BB962C8B-B14F-4D97-AF65-F5344CB8AC3E}">
        <p14:creationId xmlns:p14="http://schemas.microsoft.com/office/powerpoint/2010/main" val="33302728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23528" y="548680"/>
            <a:ext cx="8229600" cy="4525963"/>
          </a:xfrm>
        </p:spPr>
        <p:txBody>
          <a:bodyPr>
            <a:noAutofit/>
          </a:bodyPr>
          <a:lstStyle/>
          <a:p>
            <a:pPr marL="0" indent="0">
              <a:buNone/>
            </a:pPr>
            <a:r>
              <a:rPr lang="el-GR" sz="2400" dirty="0" smtClean="0"/>
              <a:t>Εάν στο μοναχισμό η απάρνηση του κόσμου έπαιρνε τέτοιες ριζικές μορφές, ώστε σχεδόν να εξαφανίζεται το αρχικό κοσμικό στοιχείο της χριστιανικής πίστης και μερικές φορές να γίνεται άρνηση των αξιών του κόσμου και του ανθρώπου, αυτό μπορεί να εξηγηθεί, τουλάχιστον μερικώς, από το φόβο </a:t>
            </a:r>
            <a:r>
              <a:rPr lang="el-GR" sz="2400" dirty="0" err="1" smtClean="0"/>
              <a:t>εκκοσμίκευσης</a:t>
            </a:r>
            <a:r>
              <a:rPr lang="el-GR" sz="2400" dirty="0" smtClean="0"/>
              <a:t> των μελών της Εκκλησίας. Και είναι δυνατό να υπολογίσουμε την έκταση αυτής της </a:t>
            </a:r>
            <a:r>
              <a:rPr lang="el-GR" sz="2400" dirty="0" err="1" smtClean="0"/>
              <a:t>εκκοσμίκευσης</a:t>
            </a:r>
            <a:r>
              <a:rPr lang="el-GR" sz="2400" dirty="0" smtClean="0"/>
              <a:t>, διαβάζοντας τα ομιλητικά κείμενα της βυζαντινής περιόδου που σώθηκαν. Από την άποψη αυτή αρχίζουμε να καταλαβαίνουμε αυτή την </a:t>
            </a:r>
            <a:r>
              <a:rPr lang="el-GR" sz="2400" dirty="0" err="1" smtClean="0"/>
              <a:t>de</a:t>
            </a:r>
            <a:r>
              <a:rPr lang="el-GR" sz="2400" dirty="0" smtClean="0"/>
              <a:t> </a:t>
            </a:r>
            <a:r>
              <a:rPr lang="el-GR" sz="2400" dirty="0" err="1" smtClean="0"/>
              <a:t>facto</a:t>
            </a:r>
            <a:r>
              <a:rPr lang="el-GR" sz="2400" dirty="0" smtClean="0"/>
              <a:t> συμφωνία που έγινε μεταξύ εκκλησιαστικής ιεραρχίας και μοναχισμού, που στο Βυζάντιο οδήγησε στον τελικό έλεγχο της Εκκλησίας από τους μοναχούς. Η επίδραση του μοναχισμού στη λειτουργική εξέλιξη αυτής της περιόδου θα πρέπει λοιπόν να εξηγηθεί κάτω από το φως αυτής της βασικής σχέσης μοναχικής κίνησης και νέας θέσης της Εκκλησίας στον κόσμο</a:t>
            </a:r>
            <a:r>
              <a:rPr lang="el-GR" sz="1400" dirty="0" smtClean="0"/>
              <a:t>.</a:t>
            </a:r>
            <a:endParaRPr lang="en-US" sz="2400" dirty="0"/>
          </a:p>
        </p:txBody>
      </p:sp>
    </p:spTree>
    <p:extLst>
      <p:ext uri="{BB962C8B-B14F-4D97-AF65-F5344CB8AC3E}">
        <p14:creationId xmlns:p14="http://schemas.microsoft.com/office/powerpoint/2010/main" val="25938255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Γειτνίαση">
  <a:themeElements>
    <a:clrScheme name="Γειτνίαση">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Γειτνίαση">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102</TotalTime>
  <Words>543</Words>
  <Application>Microsoft Office PowerPoint</Application>
  <PresentationFormat>Προβολή στην οθόνη (4:3)</PresentationFormat>
  <Paragraphs>22</Paragraphs>
  <Slides>14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Γειτνίαση</vt:lpstr>
      <vt:lpstr>6 ΣΚΕΠΤΟΜΕΝΑ ΚΑΠΕΛΑ  «Μοναχός ή μόνος; Εντός ή εκτός του κόσμου;»</vt:lpstr>
      <vt:lpstr>Παρουσίαση του PowerPoint</vt:lpstr>
      <vt:lpstr>ΚΙΝΗΤΡΑ</vt:lpstr>
      <vt:lpstr>ΜΟΝΑΧΟΣ ΕΊΝΑΙ ΚΑΙ «ΜΟΝΟΣ»;</vt:lpstr>
      <vt:lpstr>Παρουσίαση του PowerPoint</vt:lpstr>
      <vt:lpstr>ΔΙΑΔΙΚΑΣΙΑ</vt:lpstr>
      <vt:lpstr>Παρουσίαση του PowerPoint</vt:lpstr>
      <vt:lpstr>ΠΡΟΒΛΗΜΑΤΑ</vt:lpstr>
      <vt:lpstr>Παρουσίαση του PowerPoint</vt:lpstr>
      <vt:lpstr>Παρουσίαση του PowerPoint</vt:lpstr>
      <vt:lpstr>ΘΕΤΙΚΕΣ ΣΥΝΕΠΕΙΕΣ</vt:lpstr>
      <vt:lpstr>Παρουσίαση του PowerPoint</vt:lpstr>
      <vt:lpstr>ΑΡΝΗΤΙΚΕΣ ΣΥΝΕΠΕΙΕΣ</vt:lpstr>
      <vt:lpstr>ΤΕΛΟΣ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 ΣΚΕΠΤΟΜΕΝΑ ΚΑΠΕΛΑ «Μοναχός ή μόνος; Εντός ή εκτός του κόσμου;»</dc:title>
  <dc:creator>Katerina</dc:creator>
  <cp:lastModifiedBy>IOANNA</cp:lastModifiedBy>
  <cp:revision>9</cp:revision>
  <dcterms:created xsi:type="dcterms:W3CDTF">2023-04-23T15:15:08Z</dcterms:created>
  <dcterms:modified xsi:type="dcterms:W3CDTF">2023-04-24T09:32:12Z</dcterms:modified>
</cp:coreProperties>
</file>