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57" r:id="rId3"/>
    <p:sldId id="258" r:id="rId4"/>
    <p:sldId id="259" r:id="rId5"/>
    <p:sldId id="260" r:id="rId6"/>
    <p:sldId id="261" r:id="rId7"/>
    <p:sldId id="262" r:id="rId8"/>
    <p:sldId id="263" r:id="rId9"/>
    <p:sldId id="264" r:id="rId10"/>
    <p:sldId id="265" r:id="rId11"/>
    <p:sldId id="269" r:id="rId12"/>
    <p:sldId id="267" r:id="rId13"/>
    <p:sldId id="266"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2941A572-C0C7-4685-A342-6AB975620410}"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6E458-B31F-4E13-B056-FE1AA9C4B608}" type="slidenum">
              <a:rPr lang="en-US" smtClean="0"/>
              <a:t>‹#›</a:t>
            </a:fld>
            <a:endParaRPr lang="en-US"/>
          </a:p>
        </p:txBody>
      </p:sp>
    </p:spTree>
    <p:extLst>
      <p:ext uri="{BB962C8B-B14F-4D97-AF65-F5344CB8AC3E}">
        <p14:creationId xmlns:p14="http://schemas.microsoft.com/office/powerpoint/2010/main" val="3620459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941A572-C0C7-4685-A342-6AB975620410}"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6E458-B31F-4E13-B056-FE1AA9C4B608}" type="slidenum">
              <a:rPr lang="en-US" smtClean="0"/>
              <a:t>‹#›</a:t>
            </a:fld>
            <a:endParaRPr lang="en-US"/>
          </a:p>
        </p:txBody>
      </p:sp>
    </p:spTree>
    <p:extLst>
      <p:ext uri="{BB962C8B-B14F-4D97-AF65-F5344CB8AC3E}">
        <p14:creationId xmlns:p14="http://schemas.microsoft.com/office/powerpoint/2010/main" val="2330106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941A572-C0C7-4685-A342-6AB975620410}"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6E458-B31F-4E13-B056-FE1AA9C4B608}" type="slidenum">
              <a:rPr lang="en-US" smtClean="0"/>
              <a:t>‹#›</a:t>
            </a:fld>
            <a:endParaRPr lang="en-US"/>
          </a:p>
        </p:txBody>
      </p:sp>
    </p:spTree>
    <p:extLst>
      <p:ext uri="{BB962C8B-B14F-4D97-AF65-F5344CB8AC3E}">
        <p14:creationId xmlns:p14="http://schemas.microsoft.com/office/powerpoint/2010/main" val="2415851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941A572-C0C7-4685-A342-6AB975620410}"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6E458-B31F-4E13-B056-FE1AA9C4B608}"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61095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941A572-C0C7-4685-A342-6AB975620410}"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6E458-B31F-4E13-B056-FE1AA9C4B608}" type="slidenum">
              <a:rPr lang="en-US" smtClean="0"/>
              <a:t>‹#›</a:t>
            </a:fld>
            <a:endParaRPr lang="en-US"/>
          </a:p>
        </p:txBody>
      </p:sp>
    </p:spTree>
    <p:extLst>
      <p:ext uri="{BB962C8B-B14F-4D97-AF65-F5344CB8AC3E}">
        <p14:creationId xmlns:p14="http://schemas.microsoft.com/office/powerpoint/2010/main" val="3204295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2941A572-C0C7-4685-A342-6AB975620410}" type="datetimeFigureOut">
              <a:rPr lang="en-US" smtClean="0"/>
              <a:t>4/29/2023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6E458-B31F-4E13-B056-FE1AA9C4B608}" type="slidenum">
              <a:rPr lang="en-US" smtClean="0"/>
              <a:t>‹#›</a:t>
            </a:fld>
            <a:endParaRPr lang="en-US"/>
          </a:p>
        </p:txBody>
      </p:sp>
    </p:spTree>
    <p:extLst>
      <p:ext uri="{BB962C8B-B14F-4D97-AF65-F5344CB8AC3E}">
        <p14:creationId xmlns:p14="http://schemas.microsoft.com/office/powerpoint/2010/main" val="3021810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2941A572-C0C7-4685-A342-6AB975620410}" type="datetimeFigureOut">
              <a:rPr lang="en-US" smtClean="0"/>
              <a:t>4/29/2023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6E458-B31F-4E13-B056-FE1AA9C4B608}" type="slidenum">
              <a:rPr lang="en-US" smtClean="0"/>
              <a:t>‹#›</a:t>
            </a:fld>
            <a:endParaRPr lang="en-US"/>
          </a:p>
        </p:txBody>
      </p:sp>
    </p:spTree>
    <p:extLst>
      <p:ext uri="{BB962C8B-B14F-4D97-AF65-F5344CB8AC3E}">
        <p14:creationId xmlns:p14="http://schemas.microsoft.com/office/powerpoint/2010/main" val="355955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941A572-C0C7-4685-A342-6AB975620410}"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6E458-B31F-4E13-B056-FE1AA9C4B608}" type="slidenum">
              <a:rPr lang="en-US" smtClean="0"/>
              <a:t>‹#›</a:t>
            </a:fld>
            <a:endParaRPr lang="en-US"/>
          </a:p>
        </p:txBody>
      </p:sp>
    </p:spTree>
    <p:extLst>
      <p:ext uri="{BB962C8B-B14F-4D97-AF65-F5344CB8AC3E}">
        <p14:creationId xmlns:p14="http://schemas.microsoft.com/office/powerpoint/2010/main" val="3501818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941A572-C0C7-4685-A342-6AB975620410}"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6E458-B31F-4E13-B056-FE1AA9C4B608}" type="slidenum">
              <a:rPr lang="en-US" smtClean="0"/>
              <a:t>‹#›</a:t>
            </a:fld>
            <a:endParaRPr lang="en-US"/>
          </a:p>
        </p:txBody>
      </p:sp>
    </p:spTree>
    <p:extLst>
      <p:ext uri="{BB962C8B-B14F-4D97-AF65-F5344CB8AC3E}">
        <p14:creationId xmlns:p14="http://schemas.microsoft.com/office/powerpoint/2010/main" val="507065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941A572-C0C7-4685-A342-6AB975620410}"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6E458-B31F-4E13-B056-FE1AA9C4B608}" type="slidenum">
              <a:rPr lang="en-US" smtClean="0"/>
              <a:t>‹#›</a:t>
            </a:fld>
            <a:endParaRPr lang="en-US"/>
          </a:p>
        </p:txBody>
      </p:sp>
    </p:spTree>
    <p:extLst>
      <p:ext uri="{BB962C8B-B14F-4D97-AF65-F5344CB8AC3E}">
        <p14:creationId xmlns:p14="http://schemas.microsoft.com/office/powerpoint/2010/main" val="1913522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941A572-C0C7-4685-A342-6AB975620410}"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6E458-B31F-4E13-B056-FE1AA9C4B608}" type="slidenum">
              <a:rPr lang="en-US" smtClean="0"/>
              <a:t>‹#›</a:t>
            </a:fld>
            <a:endParaRPr lang="en-US"/>
          </a:p>
        </p:txBody>
      </p:sp>
    </p:spTree>
    <p:extLst>
      <p:ext uri="{BB962C8B-B14F-4D97-AF65-F5344CB8AC3E}">
        <p14:creationId xmlns:p14="http://schemas.microsoft.com/office/powerpoint/2010/main" val="3857392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2941A572-C0C7-4685-A342-6AB975620410}"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6E458-B31F-4E13-B056-FE1AA9C4B608}" type="slidenum">
              <a:rPr lang="en-US" smtClean="0"/>
              <a:t>‹#›</a:t>
            </a:fld>
            <a:endParaRPr lang="en-US"/>
          </a:p>
        </p:txBody>
      </p:sp>
    </p:spTree>
    <p:extLst>
      <p:ext uri="{BB962C8B-B14F-4D97-AF65-F5344CB8AC3E}">
        <p14:creationId xmlns:p14="http://schemas.microsoft.com/office/powerpoint/2010/main" val="2366716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913795" y="2912232"/>
            <a:ext cx="5107208" cy="287896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2912232"/>
            <a:ext cx="5095357" cy="287896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2941A572-C0C7-4685-A342-6AB975620410}" type="datetimeFigureOut">
              <a:rPr lang="en-US" smtClean="0"/>
              <a:t>4/29/2023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6E458-B31F-4E13-B056-FE1AA9C4B608}" type="slidenum">
              <a:rPr lang="en-US" smtClean="0"/>
              <a:t>‹#›</a:t>
            </a:fld>
            <a:endParaRPr lang="en-US"/>
          </a:p>
        </p:txBody>
      </p:sp>
    </p:spTree>
    <p:extLst>
      <p:ext uri="{BB962C8B-B14F-4D97-AF65-F5344CB8AC3E}">
        <p14:creationId xmlns:p14="http://schemas.microsoft.com/office/powerpoint/2010/main" val="22739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2941A572-C0C7-4685-A342-6AB975620410}" type="datetimeFigureOut">
              <a:rPr lang="en-US" smtClean="0"/>
              <a:t>4/29/2023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6E458-B31F-4E13-B056-FE1AA9C4B608}" type="slidenum">
              <a:rPr lang="en-US" smtClean="0"/>
              <a:t>‹#›</a:t>
            </a:fld>
            <a:endParaRPr lang="en-US"/>
          </a:p>
        </p:txBody>
      </p:sp>
    </p:spTree>
    <p:extLst>
      <p:ext uri="{BB962C8B-B14F-4D97-AF65-F5344CB8AC3E}">
        <p14:creationId xmlns:p14="http://schemas.microsoft.com/office/powerpoint/2010/main" val="3396281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1A572-C0C7-4685-A342-6AB975620410}" type="datetimeFigureOut">
              <a:rPr lang="en-US" smtClean="0"/>
              <a:t>4/29/2023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6E458-B31F-4E13-B056-FE1AA9C4B608}" type="slidenum">
              <a:rPr lang="en-US" smtClean="0"/>
              <a:t>‹#›</a:t>
            </a:fld>
            <a:endParaRPr lang="en-US"/>
          </a:p>
        </p:txBody>
      </p:sp>
    </p:spTree>
    <p:extLst>
      <p:ext uri="{BB962C8B-B14F-4D97-AF65-F5344CB8AC3E}">
        <p14:creationId xmlns:p14="http://schemas.microsoft.com/office/powerpoint/2010/main" val="4184044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941A572-C0C7-4685-A342-6AB975620410}"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6E458-B31F-4E13-B056-FE1AA9C4B608}" type="slidenum">
              <a:rPr lang="en-US" smtClean="0"/>
              <a:t>‹#›</a:t>
            </a:fld>
            <a:endParaRPr lang="en-US"/>
          </a:p>
        </p:txBody>
      </p:sp>
    </p:spTree>
    <p:extLst>
      <p:ext uri="{BB962C8B-B14F-4D97-AF65-F5344CB8AC3E}">
        <p14:creationId xmlns:p14="http://schemas.microsoft.com/office/powerpoint/2010/main" val="2163965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941A572-C0C7-4685-A342-6AB975620410}"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6E458-B31F-4E13-B056-FE1AA9C4B608}" type="slidenum">
              <a:rPr lang="en-US" smtClean="0"/>
              <a:t>‹#›</a:t>
            </a:fld>
            <a:endParaRPr lang="en-US"/>
          </a:p>
        </p:txBody>
      </p:sp>
    </p:spTree>
    <p:extLst>
      <p:ext uri="{BB962C8B-B14F-4D97-AF65-F5344CB8AC3E}">
        <p14:creationId xmlns:p14="http://schemas.microsoft.com/office/powerpoint/2010/main" val="73434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941A572-C0C7-4685-A342-6AB975620410}" type="datetimeFigureOut">
              <a:rPr lang="en-US" smtClean="0"/>
              <a:t>4/29/2023</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3B6E458-B31F-4E13-B056-FE1AA9C4B608}" type="slidenum">
              <a:rPr lang="en-US" smtClean="0"/>
              <a:t>‹#›</a:t>
            </a:fld>
            <a:endParaRPr lang="en-US"/>
          </a:p>
        </p:txBody>
      </p:sp>
    </p:spTree>
    <p:extLst>
      <p:ext uri="{BB962C8B-B14F-4D97-AF65-F5344CB8AC3E}">
        <p14:creationId xmlns:p14="http://schemas.microsoft.com/office/powerpoint/2010/main" val="1430894212"/>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610371-88F9-F3BA-3EDE-FC3AB380F154}"/>
              </a:ext>
            </a:extLst>
          </p:cNvPr>
          <p:cNvSpPr>
            <a:spLocks noGrp="1"/>
          </p:cNvSpPr>
          <p:nvPr>
            <p:ph type="ctrTitle"/>
          </p:nvPr>
        </p:nvSpPr>
        <p:spPr>
          <a:xfrm>
            <a:off x="1735606" y="2284868"/>
            <a:ext cx="8720787" cy="2054898"/>
          </a:xfrm>
        </p:spPr>
        <p:txBody>
          <a:bodyPr>
            <a:normAutofit fontScale="90000"/>
          </a:bodyPr>
          <a:lstStyle/>
          <a:p>
            <a:r>
              <a:rPr lang="el-GR" dirty="0"/>
              <a:t>Έξι σκεπτόμενα καπέλα:</a:t>
            </a:r>
            <a:r>
              <a:rPr lang="el-GR" sz="4800" dirty="0"/>
              <a:t> «Μοναχός ή Μόνος; Εντός ή εκτός του Κόσμου;»</a:t>
            </a:r>
            <a:br>
              <a:rPr lang="el-GR" dirty="0"/>
            </a:br>
            <a:endParaRPr lang="en-US" dirty="0"/>
          </a:p>
        </p:txBody>
      </p:sp>
      <p:sp>
        <p:nvSpPr>
          <p:cNvPr id="3" name="Υπότιτλος 2">
            <a:extLst>
              <a:ext uri="{FF2B5EF4-FFF2-40B4-BE49-F238E27FC236}">
                <a16:creationId xmlns:a16="http://schemas.microsoft.com/office/drawing/2014/main" id="{5EFE8EE8-ED8E-A6ED-C097-3B171FF1A41B}"/>
              </a:ext>
            </a:extLst>
          </p:cNvPr>
          <p:cNvSpPr>
            <a:spLocks noGrp="1"/>
          </p:cNvSpPr>
          <p:nvPr>
            <p:ph type="subTitle" idx="1"/>
          </p:nvPr>
        </p:nvSpPr>
        <p:spPr>
          <a:xfrm>
            <a:off x="6001554" y="4481433"/>
            <a:ext cx="5512158" cy="1655762"/>
          </a:xfrm>
        </p:spPr>
        <p:txBody>
          <a:bodyPr>
            <a:normAutofit fontScale="25000" lnSpcReduction="20000"/>
          </a:bodyPr>
          <a:lstStyle/>
          <a:p>
            <a:br>
              <a:rPr lang="el-GR" sz="2800" dirty="0"/>
            </a:br>
            <a:r>
              <a:rPr lang="el-GR" sz="11200" dirty="0"/>
              <a:t>Ναυσικά Κατσούλη</a:t>
            </a:r>
            <a:br>
              <a:rPr lang="el-GR" sz="11200" dirty="0"/>
            </a:br>
            <a:r>
              <a:rPr lang="el-GR" sz="11200" dirty="0"/>
              <a:t>Φαίη Ξούρα</a:t>
            </a:r>
            <a:br>
              <a:rPr lang="el-GR" sz="11200" dirty="0"/>
            </a:br>
            <a:r>
              <a:rPr lang="el-GR" sz="11200" dirty="0"/>
              <a:t>Φωτεινή </a:t>
            </a:r>
            <a:r>
              <a:rPr lang="el-GR" sz="11200" dirty="0" err="1"/>
              <a:t>Οικονομάκου</a:t>
            </a:r>
            <a:br>
              <a:rPr lang="el-GR" sz="11200" dirty="0"/>
            </a:br>
            <a:r>
              <a:rPr lang="el-GR" sz="11200" dirty="0"/>
              <a:t>Γεωργία Παπαγεωργίου </a:t>
            </a:r>
          </a:p>
          <a:p>
            <a:endParaRPr lang="el-GR" sz="11200" dirty="0"/>
          </a:p>
          <a:p>
            <a:endParaRPr lang="en-US" dirty="0"/>
          </a:p>
        </p:txBody>
      </p:sp>
    </p:spTree>
    <p:extLst>
      <p:ext uri="{BB962C8B-B14F-4D97-AF65-F5344CB8AC3E}">
        <p14:creationId xmlns:p14="http://schemas.microsoft.com/office/powerpoint/2010/main" val="2092641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A1BE36-E4D4-FDBE-1174-345DEB6AC1E1}"/>
              </a:ext>
            </a:extLst>
          </p:cNvPr>
          <p:cNvSpPr>
            <a:spLocks noGrp="1"/>
          </p:cNvSpPr>
          <p:nvPr>
            <p:ph type="title"/>
          </p:nvPr>
        </p:nvSpPr>
        <p:spPr/>
        <p:txBody>
          <a:bodyPr/>
          <a:lstStyle/>
          <a:p>
            <a:r>
              <a:rPr lang="el-GR" dirty="0"/>
              <a:t>ΠΛΕΟΝΕΚΤΉΜΑΤΑ ΤΟΥ ΜΟΝΑΧΙΣΜΟΥ</a:t>
            </a:r>
            <a:endParaRPr lang="en-US" dirty="0"/>
          </a:p>
        </p:txBody>
      </p:sp>
      <p:sp>
        <p:nvSpPr>
          <p:cNvPr id="3" name="Θέση περιεχομένου 2">
            <a:extLst>
              <a:ext uri="{FF2B5EF4-FFF2-40B4-BE49-F238E27FC236}">
                <a16:creationId xmlns:a16="http://schemas.microsoft.com/office/drawing/2014/main" id="{DC7B8E03-B931-116E-CBAF-BF3981D0C2EA}"/>
              </a:ext>
            </a:extLst>
          </p:cNvPr>
          <p:cNvSpPr>
            <a:spLocks noGrp="1"/>
          </p:cNvSpPr>
          <p:nvPr>
            <p:ph idx="1"/>
          </p:nvPr>
        </p:nvSpPr>
        <p:spPr/>
        <p:txBody>
          <a:bodyPr/>
          <a:lstStyle/>
          <a:p>
            <a:r>
              <a:rPr lang="el-GR" sz="3200" dirty="0"/>
              <a:t>Μέσα στις μονές, οι μοναχοί και οι μοναχές απελευθερώνονται από τις βιολογικές ανάγκες και τις εγκόσμιες έγνοιες και ανακατευθύνουν όλη τους την ενέργεια, την προσοχή και το ενδιαφέρον τους προς την πλευρά της αποκλειστικής ενασχόλησης με την αλήθεια της πραγματικότητας του Θεού.</a:t>
            </a:r>
          </a:p>
          <a:p>
            <a:endParaRPr lang="en-US" dirty="0"/>
          </a:p>
        </p:txBody>
      </p:sp>
    </p:spTree>
    <p:extLst>
      <p:ext uri="{BB962C8B-B14F-4D97-AF65-F5344CB8AC3E}">
        <p14:creationId xmlns:p14="http://schemas.microsoft.com/office/powerpoint/2010/main" val="2288075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2F92F4-CAA1-1964-94B2-F08097CEFA4A}"/>
              </a:ext>
            </a:extLst>
          </p:cNvPr>
          <p:cNvSpPr>
            <a:spLocks noGrp="1"/>
          </p:cNvSpPr>
          <p:nvPr>
            <p:ph type="title"/>
          </p:nvPr>
        </p:nvSpPr>
        <p:spPr/>
        <p:txBody>
          <a:bodyPr/>
          <a:lstStyle/>
          <a:p>
            <a:r>
              <a:rPr lang="el-GR" dirty="0">
                <a:solidFill>
                  <a:srgbClr val="0070C0"/>
                </a:solidFill>
              </a:rPr>
              <a:t>Μπλε καπέλο</a:t>
            </a:r>
            <a:endParaRPr lang="en-US" dirty="0">
              <a:solidFill>
                <a:srgbClr val="0070C0"/>
              </a:solidFill>
            </a:endParaRPr>
          </a:p>
        </p:txBody>
      </p:sp>
      <p:pic>
        <p:nvPicPr>
          <p:cNvPr id="5" name="Θέση περιεχομένου 4">
            <a:extLst>
              <a:ext uri="{FF2B5EF4-FFF2-40B4-BE49-F238E27FC236}">
                <a16:creationId xmlns:a16="http://schemas.microsoft.com/office/drawing/2014/main" id="{17919B22-B080-E9A8-E137-BD3188BCE4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7691" y="1738648"/>
            <a:ext cx="4576618" cy="4104068"/>
          </a:xfrm>
        </p:spPr>
      </p:pic>
    </p:spTree>
    <p:extLst>
      <p:ext uri="{BB962C8B-B14F-4D97-AF65-F5344CB8AC3E}">
        <p14:creationId xmlns:p14="http://schemas.microsoft.com/office/powerpoint/2010/main" val="2030970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DC1065-FAC2-129D-7A87-BE01610D65E5}"/>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4AC25C3E-9833-B247-4AF1-0FD5BA73F5A6}"/>
              </a:ext>
            </a:extLst>
          </p:cNvPr>
          <p:cNvSpPr>
            <a:spLocks noGrp="1"/>
          </p:cNvSpPr>
          <p:nvPr>
            <p:ph idx="1"/>
          </p:nvPr>
        </p:nvSpPr>
        <p:spPr>
          <a:xfrm>
            <a:off x="759248" y="1935921"/>
            <a:ext cx="10353762" cy="3695136"/>
          </a:xfrm>
        </p:spPr>
        <p:txBody>
          <a:bodyPr>
            <a:normAutofit/>
          </a:bodyPr>
          <a:lstStyle/>
          <a:p>
            <a:r>
              <a:rPr lang="el-GR" sz="3200" dirty="0"/>
              <a:t>Προσωπικά, δεν βλέπουμε κανένα πρόβλημα με τον Μοναχισμό εφόσον είναι επιλογή του καθενός να ακολουθήσει την θρησκεία και πίστη του.</a:t>
            </a:r>
          </a:p>
          <a:p>
            <a:r>
              <a:rPr lang="el-GR" sz="3200" dirty="0"/>
              <a:t>Όμως δημιουργείται πρόβλημα στις μονές με ελάχιστη ιατρική περίθαλψη, το οποίο πρέπει να αντιμετωπιστεί άμεσα.</a:t>
            </a:r>
          </a:p>
        </p:txBody>
      </p:sp>
    </p:spTree>
    <p:extLst>
      <p:ext uri="{BB962C8B-B14F-4D97-AF65-F5344CB8AC3E}">
        <p14:creationId xmlns:p14="http://schemas.microsoft.com/office/powerpoint/2010/main" val="953477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9793B2-41BC-7044-DD63-7960454AC1A1}"/>
              </a:ext>
            </a:extLst>
          </p:cNvPr>
          <p:cNvSpPr>
            <a:spLocks noGrp="1"/>
          </p:cNvSpPr>
          <p:nvPr>
            <p:ph type="title"/>
          </p:nvPr>
        </p:nvSpPr>
        <p:spPr/>
        <p:txBody>
          <a:bodyPr/>
          <a:lstStyle/>
          <a:p>
            <a:r>
              <a:rPr lang="el-GR" dirty="0">
                <a:solidFill>
                  <a:srgbClr val="92D050"/>
                </a:solidFill>
              </a:rPr>
              <a:t>Πράσινο καπέλο</a:t>
            </a:r>
            <a:endParaRPr lang="en-US" dirty="0">
              <a:solidFill>
                <a:srgbClr val="92D050"/>
              </a:solidFill>
            </a:endParaRPr>
          </a:p>
        </p:txBody>
      </p:sp>
      <p:pic>
        <p:nvPicPr>
          <p:cNvPr id="5" name="Θέση περιεχομένου 4">
            <a:extLst>
              <a:ext uri="{FF2B5EF4-FFF2-40B4-BE49-F238E27FC236}">
                <a16:creationId xmlns:a16="http://schemas.microsoft.com/office/drawing/2014/main" id="{CA5269F8-0B7E-8503-5859-E5945C4050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0510" y="1687132"/>
            <a:ext cx="4590979" cy="4116946"/>
          </a:xfrm>
        </p:spPr>
      </p:pic>
    </p:spTree>
    <p:extLst>
      <p:ext uri="{BB962C8B-B14F-4D97-AF65-F5344CB8AC3E}">
        <p14:creationId xmlns:p14="http://schemas.microsoft.com/office/powerpoint/2010/main" val="3521066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44D780-D9DA-CD66-A620-8C55D607F0AE}"/>
              </a:ext>
            </a:extLst>
          </p:cNvPr>
          <p:cNvSpPr>
            <a:spLocks noGrp="1"/>
          </p:cNvSpPr>
          <p:nvPr>
            <p:ph type="title"/>
          </p:nvPr>
        </p:nvSpPr>
        <p:spPr/>
        <p:txBody>
          <a:bodyPr/>
          <a:lstStyle/>
          <a:p>
            <a:r>
              <a:rPr lang="el-GR" dirty="0" err="1"/>
              <a:t>Δημιουργικες</a:t>
            </a:r>
            <a:r>
              <a:rPr lang="el-GR" dirty="0"/>
              <a:t> </a:t>
            </a:r>
            <a:r>
              <a:rPr lang="el-GR" dirty="0" err="1"/>
              <a:t>λυσεις</a:t>
            </a:r>
            <a:r>
              <a:rPr lang="el-GR" dirty="0"/>
              <a:t> στο </a:t>
            </a:r>
            <a:r>
              <a:rPr lang="el-GR" dirty="0" err="1"/>
              <a:t>προβλημα</a:t>
            </a:r>
            <a:endParaRPr lang="en-US" dirty="0"/>
          </a:p>
        </p:txBody>
      </p:sp>
      <p:sp>
        <p:nvSpPr>
          <p:cNvPr id="3" name="Θέση περιεχομένου 2">
            <a:extLst>
              <a:ext uri="{FF2B5EF4-FFF2-40B4-BE49-F238E27FC236}">
                <a16:creationId xmlns:a16="http://schemas.microsoft.com/office/drawing/2014/main" id="{4DBFF66E-E589-E546-AE52-5E0C73098186}"/>
              </a:ext>
            </a:extLst>
          </p:cNvPr>
          <p:cNvSpPr>
            <a:spLocks noGrp="1"/>
          </p:cNvSpPr>
          <p:nvPr>
            <p:ph idx="1"/>
          </p:nvPr>
        </p:nvSpPr>
        <p:spPr/>
        <p:txBody>
          <a:bodyPr/>
          <a:lstStyle/>
          <a:p>
            <a:r>
              <a:rPr lang="el-GR" dirty="0"/>
              <a:t>Το κυριότερο πρόβλημα στις ελληνικές μοναστηριακές δομές είναι η έλλειψη ιατρικής περίθαλψης </a:t>
            </a:r>
          </a:p>
          <a:p>
            <a:r>
              <a:rPr lang="el-GR" dirty="0"/>
              <a:t>Άρα το πρόβλημα αυτό πρέπει να </a:t>
            </a:r>
            <a:r>
              <a:rPr lang="el-GR" dirty="0" err="1"/>
              <a:t>αντιμετωπιστέι</a:t>
            </a:r>
            <a:r>
              <a:rPr lang="el-GR" dirty="0"/>
              <a:t> από τα ενδότερα της χριστιανικής κοινότητας της χώρας μας .</a:t>
            </a:r>
          </a:p>
          <a:p>
            <a:r>
              <a:rPr lang="el-GR" dirty="0"/>
              <a:t>Έτσι ο Πατριάρχης πρέπει να κληθεί να λύσει αυτό το πρόβλημα στέλνοντας μόνιμη ιατρική βοήθεια στις μονές, τις </a:t>
            </a:r>
            <a:r>
              <a:rPr lang="el-GR" dirty="0" err="1"/>
              <a:t>σκητές</a:t>
            </a:r>
            <a:r>
              <a:rPr lang="el-GR" dirty="0"/>
              <a:t> και γενικότερα στα μοναστήρια της Ελλάδας καθώς είναι κάτι απαραίτητο και με την συμβολική βοήθεια τις κυβέρνησης θα αποφευχθούνε τα χειρότερα .</a:t>
            </a:r>
          </a:p>
          <a:p>
            <a:endParaRPr lang="en-US" dirty="0"/>
          </a:p>
        </p:txBody>
      </p:sp>
    </p:spTree>
    <p:extLst>
      <p:ext uri="{BB962C8B-B14F-4D97-AF65-F5344CB8AC3E}">
        <p14:creationId xmlns:p14="http://schemas.microsoft.com/office/powerpoint/2010/main" val="710677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9460749-068E-7E7F-4907-1FB1A34DB8D0}"/>
              </a:ext>
            </a:extLst>
          </p:cNvPr>
          <p:cNvSpPr>
            <a:spLocks noGrp="1"/>
          </p:cNvSpPr>
          <p:nvPr>
            <p:ph idx="1"/>
          </p:nvPr>
        </p:nvSpPr>
        <p:spPr/>
        <p:txBody>
          <a:bodyPr>
            <a:normAutofit/>
          </a:bodyPr>
          <a:lstStyle/>
          <a:p>
            <a:pPr marL="0" indent="0" algn="ctr">
              <a:buNone/>
            </a:pPr>
            <a:r>
              <a:rPr lang="el-GR" sz="7200" dirty="0"/>
              <a:t>ΕΥΧΑΡΙΣΤΟΥΜΕ ΓΙΑ ΤΗΝ ΠΑΡΑΚΟΛΟΥΘΗΣΗ!!!</a:t>
            </a:r>
            <a:endParaRPr lang="en-US" sz="7200" dirty="0"/>
          </a:p>
        </p:txBody>
      </p:sp>
    </p:spTree>
    <p:extLst>
      <p:ext uri="{BB962C8B-B14F-4D97-AF65-F5344CB8AC3E}">
        <p14:creationId xmlns:p14="http://schemas.microsoft.com/office/powerpoint/2010/main" val="1581978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CFAFC1-E81F-1288-F697-2FD89A4B4A54}"/>
              </a:ext>
            </a:extLst>
          </p:cNvPr>
          <p:cNvSpPr>
            <a:spLocks noGrp="1"/>
          </p:cNvSpPr>
          <p:nvPr>
            <p:ph type="title"/>
          </p:nvPr>
        </p:nvSpPr>
        <p:spPr/>
        <p:txBody>
          <a:bodyPr/>
          <a:lstStyle/>
          <a:p>
            <a:r>
              <a:rPr lang="el-GR" dirty="0"/>
              <a:t>ΆΣΠΡΟ ΚΑΠΈΛΟ</a:t>
            </a:r>
            <a:endParaRPr lang="en-US" dirty="0"/>
          </a:p>
        </p:txBody>
      </p:sp>
      <p:pic>
        <p:nvPicPr>
          <p:cNvPr id="11" name="Θέση περιεχομένου 10">
            <a:extLst>
              <a:ext uri="{FF2B5EF4-FFF2-40B4-BE49-F238E27FC236}">
                <a16:creationId xmlns:a16="http://schemas.microsoft.com/office/drawing/2014/main" id="{0EB0351A-ECED-3F1B-746A-EF63B27422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6207" y="1728164"/>
            <a:ext cx="4559586" cy="4088794"/>
          </a:xfrm>
        </p:spPr>
      </p:pic>
    </p:spTree>
    <p:extLst>
      <p:ext uri="{BB962C8B-B14F-4D97-AF65-F5344CB8AC3E}">
        <p14:creationId xmlns:p14="http://schemas.microsoft.com/office/powerpoint/2010/main" val="2434764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71C5614-45AD-F631-97D0-5C16F46D05C4}"/>
              </a:ext>
            </a:extLst>
          </p:cNvPr>
          <p:cNvSpPr>
            <a:spLocks noGrp="1"/>
          </p:cNvSpPr>
          <p:nvPr>
            <p:ph idx="1"/>
          </p:nvPr>
        </p:nvSpPr>
        <p:spPr>
          <a:xfrm>
            <a:off x="816089" y="1074313"/>
            <a:ext cx="10353762" cy="5044225"/>
          </a:xfrm>
        </p:spPr>
        <p:txBody>
          <a:bodyPr>
            <a:normAutofit fontScale="77500" lnSpcReduction="20000"/>
          </a:bodyPr>
          <a:lstStyle/>
          <a:p>
            <a:pPr algn="just"/>
            <a:r>
              <a:rPr lang="el-GR" sz="3100" b="0" i="0" dirty="0">
                <a:effectLst/>
                <a:latin typeface="arial" panose="020B0604020202020204" pitchFamily="34" charset="0"/>
              </a:rPr>
              <a:t>Ο μοναχισμός αποτελεί έναν από τους πανάρχαιους εκκλησιαστικούς θεσμούς ο οποίος γνώρισε στο διάβα των αιώνων εξελίξεις και σχηματικές αλλαγές στην οργάνωσή του, αλλά εν τη ουσία του παραμένει αμετάτρεπτος και αναλλοίωτος, με σαφή προσανατολισμό και σκοπό.</a:t>
            </a:r>
            <a:endParaRPr lang="el-GR" sz="3100" b="0" i="0" dirty="0">
              <a:effectLst/>
              <a:latin typeface="open sans" panose="020B0604020202020204" pitchFamily="34" charset="0"/>
            </a:endParaRPr>
          </a:p>
          <a:p>
            <a:r>
              <a:rPr lang="el-GR" sz="3100" b="0" i="0" dirty="0">
                <a:effectLst/>
                <a:latin typeface="arial" panose="020B0604020202020204" pitchFamily="34" charset="0"/>
              </a:rPr>
              <a:t>Κατά τους τρείς πρώτους αιώνες της Εκκλησίας, αρκετά πριν την κατάπαυση των διωγμών επί Μ. </a:t>
            </a:r>
            <a:r>
              <a:rPr lang="el-GR" sz="3100" b="0" i="0" dirty="0" err="1">
                <a:effectLst/>
                <a:latin typeface="arial" panose="020B0604020202020204" pitchFamily="34" charset="0"/>
              </a:rPr>
              <a:t>Κων</a:t>
            </a:r>
            <a:r>
              <a:rPr lang="el-GR" sz="3100" b="0" i="0" dirty="0">
                <a:effectLst/>
                <a:latin typeface="arial" panose="020B0604020202020204" pitchFamily="34" charset="0"/>
              </a:rPr>
              <a:t>/νου, </a:t>
            </a:r>
            <a:r>
              <a:rPr lang="el-GR" sz="3100" b="0" i="0" dirty="0" err="1">
                <a:effectLst/>
                <a:latin typeface="arial" panose="020B0604020202020204" pitchFamily="34" charset="0"/>
              </a:rPr>
              <a:t>ενεφανίσθησαν</a:t>
            </a:r>
            <a:r>
              <a:rPr lang="el-GR" sz="3100" b="0" i="0" dirty="0">
                <a:effectLst/>
                <a:latin typeface="arial" panose="020B0604020202020204" pitchFamily="34" charset="0"/>
              </a:rPr>
              <a:t> ευσεβείς Χριστιανοί, οι οποίοι έφευγαν από τον κόσμο για να επιδοθούν, απερίσπαστοι από βιοτικές μέριμνες και κοσμικούς θορύβους, στην άσκηση και την προσευχή. Ενώ άλλοι αναχωρούσαν στην έρημο για να αναζητήσουν εκεί όχι απλώς μία ασφάλεια από τους κινδύνους ενός διεφθαρμένου πολιτισμού, αλλά την πλήρη εκείνη προσφορά της ζωής τους στο Θεό. Έτσι έχουμε την ανάπτυξη του πρώιμου </a:t>
            </a:r>
            <a:r>
              <a:rPr lang="el-GR" sz="3100" b="0" i="0" dirty="0" err="1">
                <a:effectLst/>
                <a:latin typeface="arial" panose="020B0604020202020204" pitchFamily="34" charset="0"/>
              </a:rPr>
              <a:t>ερημιτικού</a:t>
            </a:r>
            <a:r>
              <a:rPr lang="el-GR" sz="3100" b="0" i="0" dirty="0">
                <a:effectLst/>
                <a:latin typeface="arial" panose="020B0604020202020204" pitchFamily="34" charset="0"/>
              </a:rPr>
              <a:t> μοναχισμού.</a:t>
            </a:r>
            <a:endParaRPr lang="el-GR" sz="3100" b="0" i="0" dirty="0">
              <a:effectLst/>
              <a:latin typeface="open sans" panose="020B0604020202020204" pitchFamily="34" charset="0"/>
            </a:endParaRPr>
          </a:p>
          <a:p>
            <a:endParaRPr lang="en-US" dirty="0"/>
          </a:p>
        </p:txBody>
      </p:sp>
    </p:spTree>
    <p:extLst>
      <p:ext uri="{BB962C8B-B14F-4D97-AF65-F5344CB8AC3E}">
        <p14:creationId xmlns:p14="http://schemas.microsoft.com/office/powerpoint/2010/main" val="2700471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3BACE7-7EEC-18BB-5F4C-647AD7D71120}"/>
              </a:ext>
            </a:extLst>
          </p:cNvPr>
          <p:cNvSpPr>
            <a:spLocks noGrp="1"/>
          </p:cNvSpPr>
          <p:nvPr>
            <p:ph type="title"/>
          </p:nvPr>
        </p:nvSpPr>
        <p:spPr/>
        <p:txBody>
          <a:bodyPr/>
          <a:lstStyle/>
          <a:p>
            <a:r>
              <a:rPr lang="el-GR" dirty="0">
                <a:solidFill>
                  <a:srgbClr val="FF0000"/>
                </a:solidFill>
              </a:rPr>
              <a:t>ΚΌΚΚΙΝΟ ΚΑΠΈΛΟ</a:t>
            </a:r>
            <a:endParaRPr lang="en-US" dirty="0">
              <a:solidFill>
                <a:srgbClr val="FF0000"/>
              </a:solidFill>
            </a:endParaRPr>
          </a:p>
        </p:txBody>
      </p:sp>
      <p:pic>
        <p:nvPicPr>
          <p:cNvPr id="9" name="Θέση περιεχομένου 8">
            <a:extLst>
              <a:ext uri="{FF2B5EF4-FFF2-40B4-BE49-F238E27FC236}">
                <a16:creationId xmlns:a16="http://schemas.microsoft.com/office/drawing/2014/main" id="{C8184A8C-3D30-9EF2-19A7-CF6C2913AC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81261" y="1725768"/>
            <a:ext cx="4629477" cy="4151469"/>
          </a:xfrm>
        </p:spPr>
      </p:pic>
    </p:spTree>
    <p:extLst>
      <p:ext uri="{BB962C8B-B14F-4D97-AF65-F5344CB8AC3E}">
        <p14:creationId xmlns:p14="http://schemas.microsoft.com/office/powerpoint/2010/main" val="68872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4B86085-DDC1-2F7A-B8AD-CEC08C484FD0}"/>
              </a:ext>
            </a:extLst>
          </p:cNvPr>
          <p:cNvSpPr>
            <a:spLocks noGrp="1"/>
          </p:cNvSpPr>
          <p:nvPr>
            <p:ph idx="1"/>
          </p:nvPr>
        </p:nvSpPr>
        <p:spPr>
          <a:xfrm>
            <a:off x="1055462" y="1785347"/>
            <a:ext cx="10353762" cy="4137310"/>
          </a:xfrm>
        </p:spPr>
        <p:txBody>
          <a:bodyPr>
            <a:normAutofit fontScale="85000" lnSpcReduction="10000"/>
          </a:bodyPr>
          <a:lstStyle/>
          <a:p>
            <a:r>
              <a:rPr lang="el-GR" sz="3200" dirty="0"/>
              <a:t>Ο μοναχισμός ξεπρόβαλλε σαν μια σχεδόν ασυνείδητη και ενστικτώδης αντίδραση στην </a:t>
            </a:r>
            <a:r>
              <a:rPr lang="el-GR" sz="3200" dirty="0" err="1"/>
              <a:t>εκκοσμίκευση</a:t>
            </a:r>
            <a:r>
              <a:rPr lang="el-GR" sz="3200" dirty="0"/>
              <a:t> της Εκκλησίας -όχι μόνο με την έννοια της έκπτωσης των ηθικών της ιδανικών και του πάθους για αγιότητα, αλλά και με την έννοια της εισόδου της, ας το πούμε έτσι, στη "διακονία του κόσμου", του κράτους, της κοινωνίας, των φυσικών αξιών στη διακονία καθενός που (μετά την πτώση της ειδωλολατρίας) περίμενε να πάρει από το χριστιανισμό μια θρησκευτική "επικύρωση" και "καθιέρωση". </a:t>
            </a:r>
          </a:p>
        </p:txBody>
      </p:sp>
      <p:sp>
        <p:nvSpPr>
          <p:cNvPr id="4" name="TextBox 3">
            <a:extLst>
              <a:ext uri="{FF2B5EF4-FFF2-40B4-BE49-F238E27FC236}">
                <a16:creationId xmlns:a16="http://schemas.microsoft.com/office/drawing/2014/main" id="{A5A770E5-F8C7-1F05-5FF5-6CC51F0E827D}"/>
              </a:ext>
            </a:extLst>
          </p:cNvPr>
          <p:cNvSpPr txBox="1"/>
          <p:nvPr/>
        </p:nvSpPr>
        <p:spPr>
          <a:xfrm>
            <a:off x="2422139" y="373487"/>
            <a:ext cx="7811497" cy="707886"/>
          </a:xfrm>
          <a:prstGeom prst="rect">
            <a:avLst/>
          </a:prstGeom>
          <a:noFill/>
        </p:spPr>
        <p:txBody>
          <a:bodyPr wrap="none" rtlCol="0">
            <a:spAutoFit/>
          </a:bodyPr>
          <a:lstStyle/>
          <a:p>
            <a:r>
              <a:rPr lang="el-GR" sz="4000" dirty="0"/>
              <a:t>ΠΡΟΒΛΗΜΑΤΑ ΤΟΥ ΜΟΝΑΧΙΣΜΟΥ</a:t>
            </a:r>
            <a:endParaRPr lang="en-US" sz="4000" dirty="0"/>
          </a:p>
        </p:txBody>
      </p:sp>
    </p:spTree>
    <p:extLst>
      <p:ext uri="{BB962C8B-B14F-4D97-AF65-F5344CB8AC3E}">
        <p14:creationId xmlns:p14="http://schemas.microsoft.com/office/powerpoint/2010/main" val="1121665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B56798B0-BF7C-E041-D7FF-14A9414D4BBB}"/>
              </a:ext>
            </a:extLst>
          </p:cNvPr>
          <p:cNvSpPr>
            <a:spLocks noGrp="1"/>
          </p:cNvSpPr>
          <p:nvPr>
            <p:ph idx="1"/>
          </p:nvPr>
        </p:nvSpPr>
        <p:spPr>
          <a:xfrm>
            <a:off x="919162" y="1306132"/>
            <a:ext cx="10353675" cy="4245735"/>
          </a:xfrm>
        </p:spPr>
        <p:txBody>
          <a:bodyPr>
            <a:normAutofit fontScale="92500" lnSpcReduction="20000"/>
          </a:bodyPr>
          <a:lstStyle/>
          <a:p>
            <a:r>
              <a:rPr lang="el-GR" sz="3200" dirty="0"/>
              <a:t>Εάν στο μοναχισμό η απάρνηση του κόσμου έπαιρνε τέτοιες ριζικές μορφές, ώστε σχεδόν να εξαφανίζεται το αρχικό κοσμικό στοιχείο της χριστιανικής πίστης και μερικές φορές να γίνεται άρνηση των αξιών του κόσμου και του ανθρώπου, αυτό μπορεί να εξηγηθεί, τουλάχιστον μερικώς, από το φόβο </a:t>
            </a:r>
            <a:r>
              <a:rPr lang="el-GR" sz="3200" dirty="0" err="1"/>
              <a:t>εκκοσμίκευσης</a:t>
            </a:r>
            <a:r>
              <a:rPr lang="el-GR" sz="3200" dirty="0"/>
              <a:t> των μελών της Εκκλησίας. Και είναι δυνατό να υπολογίσουμε την έκταση αυτής της </a:t>
            </a:r>
            <a:r>
              <a:rPr lang="el-GR" sz="3200" dirty="0" err="1"/>
              <a:t>εκκοσμίκευσης</a:t>
            </a:r>
            <a:r>
              <a:rPr lang="el-GR" sz="3200" dirty="0"/>
              <a:t>, διαβάζοντας τα ομιλητικά κείμενα της βυζαντινής περιόδου που σώθηκαν. </a:t>
            </a:r>
            <a:endParaRPr lang="en-US" sz="3200" dirty="0"/>
          </a:p>
        </p:txBody>
      </p:sp>
    </p:spTree>
    <p:extLst>
      <p:ext uri="{BB962C8B-B14F-4D97-AF65-F5344CB8AC3E}">
        <p14:creationId xmlns:p14="http://schemas.microsoft.com/office/powerpoint/2010/main" val="3831476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733F46-69D4-5339-33BD-73943BAD7B26}"/>
              </a:ext>
            </a:extLst>
          </p:cNvPr>
          <p:cNvSpPr>
            <a:spLocks noGrp="1"/>
          </p:cNvSpPr>
          <p:nvPr>
            <p:ph type="title"/>
          </p:nvPr>
        </p:nvSpPr>
        <p:spPr/>
        <p:txBody>
          <a:bodyPr/>
          <a:lstStyle/>
          <a:p>
            <a:r>
              <a:rPr lang="el-GR" dirty="0">
                <a:solidFill>
                  <a:schemeClr val="bg1"/>
                </a:solidFill>
              </a:rPr>
              <a:t>ΜΑΎΡΟ ΚΑΠΈΛΟ</a:t>
            </a:r>
            <a:endParaRPr lang="en-US" dirty="0">
              <a:solidFill>
                <a:schemeClr val="bg1"/>
              </a:solidFill>
            </a:endParaRPr>
          </a:p>
        </p:txBody>
      </p:sp>
      <p:pic>
        <p:nvPicPr>
          <p:cNvPr id="9" name="Θέση περιεχομένου 8">
            <a:extLst>
              <a:ext uri="{FF2B5EF4-FFF2-40B4-BE49-F238E27FC236}">
                <a16:creationId xmlns:a16="http://schemas.microsoft.com/office/drawing/2014/main" id="{C753D5BA-C2FA-005F-1168-F922A6E175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6207" y="1689527"/>
            <a:ext cx="4559586" cy="4088794"/>
          </a:xfrm>
        </p:spPr>
      </p:pic>
    </p:spTree>
    <p:extLst>
      <p:ext uri="{BB962C8B-B14F-4D97-AF65-F5344CB8AC3E}">
        <p14:creationId xmlns:p14="http://schemas.microsoft.com/office/powerpoint/2010/main" val="2007581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823832F-E994-1096-FE4A-21FA4ADA121E}"/>
              </a:ext>
            </a:extLst>
          </p:cNvPr>
          <p:cNvSpPr>
            <a:spLocks noGrp="1"/>
          </p:cNvSpPr>
          <p:nvPr>
            <p:ph idx="1"/>
          </p:nvPr>
        </p:nvSpPr>
        <p:spPr/>
        <p:txBody>
          <a:bodyPr>
            <a:normAutofit fontScale="25000" lnSpcReduction="20000"/>
          </a:bodyPr>
          <a:lstStyle/>
          <a:p>
            <a:r>
              <a:rPr lang="el-GR" sz="9600" dirty="0"/>
              <a:t>Ο εγκλεισμός σε μοναστήρι συνιστά μια απότομη αλλαγή στη ζωή του ατόμου. Το γεγονός αυτό έχει ως αποτέλεσμα την εμφάνιση υψηλής πίεσης που ουσιαστικά μπορούμε να μιλάμε για τη δημιουργία κρίσης. Η ομοιόσταση, βασική λειτουργία του ανθρώπινου οργανισμού για την αντιμετώπιση κρίσιμων γεγονότων ζωής, διαταράσσεται και ο οργανισμός αναζητά τρόπους για να ξανάρθει στην αρχική του ψυχολογική ισορροπία. Με βάση αυτή την ανάγκη επιβίωσης που προκύπτει, ο μοναχός, με την είσοδό του στο μοναστήρι, καλείται να αντιμετωπίσει τις πρώτες άμεσες ανάγκες του, με στόχο πάντα την προσαρμογή του στο νέο περιβάλλον και την ανακούφισή του από το άγχος.</a:t>
            </a:r>
          </a:p>
          <a:p>
            <a:pPr marL="0" indent="0">
              <a:buNone/>
            </a:pPr>
            <a:br>
              <a:rPr lang="el-GR" dirty="0"/>
            </a:br>
            <a:endParaRPr lang="el-GR" dirty="0"/>
          </a:p>
          <a:p>
            <a:endParaRPr lang="en-US" dirty="0"/>
          </a:p>
        </p:txBody>
      </p:sp>
      <p:sp>
        <p:nvSpPr>
          <p:cNvPr id="4" name="TextBox 3">
            <a:extLst>
              <a:ext uri="{FF2B5EF4-FFF2-40B4-BE49-F238E27FC236}">
                <a16:creationId xmlns:a16="http://schemas.microsoft.com/office/drawing/2014/main" id="{6B403E9B-B530-9615-8C91-00DE8FFBABBE}"/>
              </a:ext>
            </a:extLst>
          </p:cNvPr>
          <p:cNvSpPr txBox="1"/>
          <p:nvPr/>
        </p:nvSpPr>
        <p:spPr>
          <a:xfrm>
            <a:off x="2588980" y="888643"/>
            <a:ext cx="7852791" cy="646331"/>
          </a:xfrm>
          <a:prstGeom prst="rect">
            <a:avLst/>
          </a:prstGeom>
          <a:noFill/>
        </p:spPr>
        <p:txBody>
          <a:bodyPr wrap="none" rtlCol="0">
            <a:spAutoFit/>
          </a:bodyPr>
          <a:lstStyle/>
          <a:p>
            <a:r>
              <a:rPr lang="el-GR" sz="3600" dirty="0"/>
              <a:t>ΜΕΙΟΝΕΚΤΗΜΑΤΑ ΤΟΥ ΜΟΝΑΧΙΣΜΟΥ</a:t>
            </a:r>
            <a:endParaRPr lang="en-US" sz="3600" dirty="0"/>
          </a:p>
        </p:txBody>
      </p:sp>
    </p:spTree>
    <p:extLst>
      <p:ext uri="{BB962C8B-B14F-4D97-AF65-F5344CB8AC3E}">
        <p14:creationId xmlns:p14="http://schemas.microsoft.com/office/powerpoint/2010/main" val="999157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0B39A1-1A22-4FC3-8ECD-73DCF679E445}"/>
              </a:ext>
            </a:extLst>
          </p:cNvPr>
          <p:cNvSpPr>
            <a:spLocks noGrp="1"/>
          </p:cNvSpPr>
          <p:nvPr>
            <p:ph type="title"/>
          </p:nvPr>
        </p:nvSpPr>
        <p:spPr/>
        <p:txBody>
          <a:bodyPr/>
          <a:lstStyle/>
          <a:p>
            <a:r>
              <a:rPr lang="el-GR" dirty="0">
                <a:solidFill>
                  <a:srgbClr val="FFFF00"/>
                </a:solidFill>
              </a:rPr>
              <a:t>ΚΊΤΡΙΝΟ ΚΑΠΈΛΟ</a:t>
            </a:r>
            <a:endParaRPr lang="en-US" dirty="0">
              <a:solidFill>
                <a:srgbClr val="FFFF00"/>
              </a:solidFill>
            </a:endParaRPr>
          </a:p>
        </p:txBody>
      </p:sp>
      <p:pic>
        <p:nvPicPr>
          <p:cNvPr id="9" name="Θέση περιεχομένου 8">
            <a:extLst>
              <a:ext uri="{FF2B5EF4-FFF2-40B4-BE49-F238E27FC236}">
                <a16:creationId xmlns:a16="http://schemas.microsoft.com/office/drawing/2014/main" id="{63B2808A-5155-5F38-1524-A5BF78255D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3595" y="1790163"/>
            <a:ext cx="4504809" cy="4039673"/>
          </a:xfrm>
        </p:spPr>
      </p:pic>
    </p:spTree>
    <p:extLst>
      <p:ext uri="{BB962C8B-B14F-4D97-AF65-F5344CB8AC3E}">
        <p14:creationId xmlns:p14="http://schemas.microsoft.com/office/powerpoint/2010/main" val="15427080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Δασμασκό</Template>
  <TotalTime>125</TotalTime>
  <Words>613</Words>
  <Application>Microsoft Office PowerPoint</Application>
  <PresentationFormat>Ευρεία οθόνη</PresentationFormat>
  <Paragraphs>25</Paragraphs>
  <Slides>15</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15</vt:i4>
      </vt:variant>
    </vt:vector>
  </HeadingPairs>
  <TitlesOfParts>
    <vt:vector size="21" baseType="lpstr">
      <vt:lpstr>Arial</vt:lpstr>
      <vt:lpstr>Arial</vt:lpstr>
      <vt:lpstr>Bookman Old Style</vt:lpstr>
      <vt:lpstr>open sans</vt:lpstr>
      <vt:lpstr>Rockwell</vt:lpstr>
      <vt:lpstr>Damask</vt:lpstr>
      <vt:lpstr>Έξι σκεπτόμενα καπέλα: «Μοναχός ή Μόνος; Εντός ή εκτός του Κόσμου;» </vt:lpstr>
      <vt:lpstr>ΆΣΠΡΟ ΚΑΠΈΛΟ</vt:lpstr>
      <vt:lpstr>Παρουσίαση του PowerPoint</vt:lpstr>
      <vt:lpstr>ΚΌΚΚΙΝΟ ΚΑΠΈΛΟ</vt:lpstr>
      <vt:lpstr>Παρουσίαση του PowerPoint</vt:lpstr>
      <vt:lpstr>Παρουσίαση του PowerPoint</vt:lpstr>
      <vt:lpstr>ΜΑΎΡΟ ΚΑΠΈΛΟ</vt:lpstr>
      <vt:lpstr>Παρουσίαση του PowerPoint</vt:lpstr>
      <vt:lpstr>ΚΊΤΡΙΝΟ ΚΑΠΈΛΟ</vt:lpstr>
      <vt:lpstr>ΠΛΕΟΝΕΚΤΉΜΑΤΑ ΤΟΥ ΜΟΝΑΧΙΣΜΟΥ</vt:lpstr>
      <vt:lpstr>Μπλε καπέλο</vt:lpstr>
      <vt:lpstr>Παρουσίαση του PowerPoint</vt:lpstr>
      <vt:lpstr>Πράσινο καπέλο</vt:lpstr>
      <vt:lpstr>Δημιουργικες λυσεις στο προβλημα</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Έξι σκεπτόμενα καπέλα: «Μοναχός ή Μόνος; Εντός ή εκτός του Κόσμου;»</dc:title>
  <dc:creator>Foto Oikon</dc:creator>
  <cp:lastModifiedBy>Foto Oikon</cp:lastModifiedBy>
  <cp:revision>1</cp:revision>
  <dcterms:created xsi:type="dcterms:W3CDTF">2023-04-29T08:42:27Z</dcterms:created>
  <dcterms:modified xsi:type="dcterms:W3CDTF">2023-04-29T10:53:10Z</dcterms:modified>
</cp:coreProperties>
</file>