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Lst>
  <p:notesMasterIdLst>
    <p:notesMasterId r:id="rId15"/>
  </p:notesMasterIdLst>
  <p:sldIdLst>
    <p:sldId id="256" r:id="rId2"/>
    <p:sldId id="257" r:id="rId3"/>
    <p:sldId id="258" r:id="rId4"/>
    <p:sldId id="259" r:id="rId5"/>
    <p:sldId id="260" r:id="rId6"/>
    <p:sldId id="261" r:id="rId7"/>
    <p:sldId id="262" r:id="rId8"/>
    <p:sldId id="265" r:id="rId9"/>
    <p:sldId id="266" r:id="rId10"/>
    <p:sldId id="263" r:id="rId11"/>
    <p:sldId id="267" r:id="rId12"/>
    <p:sldId id="268" r:id="rId13"/>
    <p:sldId id="269" r:id="rId14"/>
  </p:sldIdLst>
  <p:sldSz cx="9144000" cy="5143500" type="screen16x9"/>
  <p:notesSz cx="6858000" cy="9144000"/>
  <p:embeddedFontLst>
    <p:embeddedFont>
      <p:font typeface="Bahnschrift Condensed" panose="020B0502040204020203" pitchFamily="34" charset="0"/>
      <p:regular r:id="rId16"/>
      <p:bold r:id="rId17"/>
    </p:embeddedFont>
    <p:embeddedFont>
      <p:font typeface="Montserrat" panose="00000500000000000000" pitchFamily="2" charset="0"/>
      <p:regular r:id="rId18"/>
      <p:bold r:id="rId19"/>
      <p:italic r:id="rId20"/>
      <p:boldItalic r:id="rId21"/>
    </p:embeddedFont>
    <p:embeddedFont>
      <p:font typeface="Verdana" panose="020B0604030504040204" pitchFamily="34" charset="0"/>
      <p:regular r:id="rId22"/>
      <p:bold r:id="rId23"/>
      <p:italic r:id="rId24"/>
      <p:boldItalic r:id="rId25"/>
    </p:embeddedFont>
    <p:embeddedFont>
      <p:font typeface="Vidaloka"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3399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726602-FCBA-4671-8CA5-1AA8B803D208}">
  <a:tblStyle styleId="{3A726602-FCBA-4671-8CA5-1AA8B803D2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98" d="100"/>
          <a:sy n="98" d="100"/>
        </p:scale>
        <p:origin x="1042"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975" y="1324500"/>
            <a:ext cx="70641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040000" y="3377100"/>
            <a:ext cx="7064100" cy="4419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1" name="Google Shape;11;p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257975"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6467450"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449"/>
        <p:cNvGrpSpPr/>
        <p:nvPr/>
      </p:nvGrpSpPr>
      <p:grpSpPr>
        <a:xfrm>
          <a:off x="0" y="0"/>
          <a:ext cx="0" cy="0"/>
          <a:chOff x="0" y="0"/>
          <a:chExt cx="0" cy="0"/>
        </a:xfrm>
      </p:grpSpPr>
      <p:cxnSp>
        <p:nvCxnSpPr>
          <p:cNvPr id="450" name="Google Shape;450;p5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1" name="Google Shape;451;p5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452"/>
        <p:cNvGrpSpPr/>
        <p:nvPr/>
      </p:nvGrpSpPr>
      <p:grpSpPr>
        <a:xfrm>
          <a:off x="0" y="0"/>
          <a:ext cx="0" cy="0"/>
          <a:chOff x="0" y="0"/>
          <a:chExt cx="0" cy="0"/>
        </a:xfrm>
      </p:grpSpPr>
      <p:cxnSp>
        <p:nvCxnSpPr>
          <p:cNvPr id="453" name="Google Shape;453;p5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4" name="Google Shape;454;p5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5" name="Google Shape;455;p51"/>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56" name="Google Shape;456;p51"/>
          <p:cNvCxnSpPr/>
          <p:nvPr/>
        </p:nvCxnSpPr>
        <p:spPr>
          <a:xfrm>
            <a:off x="-147275" y="3943475"/>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457"/>
        <p:cNvGrpSpPr/>
        <p:nvPr/>
      </p:nvGrpSpPr>
      <p:grpSpPr>
        <a:xfrm>
          <a:off x="0" y="0"/>
          <a:ext cx="0" cy="0"/>
          <a:chOff x="0" y="0"/>
          <a:chExt cx="0" cy="0"/>
        </a:xfrm>
      </p:grpSpPr>
      <p:cxnSp>
        <p:nvCxnSpPr>
          <p:cNvPr id="458" name="Google Shape;458;p5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9" name="Google Shape;459;p5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0" name="Google Shape;460;p52"/>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3">
  <p:cSld name="CUSTOM_30">
    <p:spTree>
      <p:nvGrpSpPr>
        <p:cNvPr id="1" name="Shape 461"/>
        <p:cNvGrpSpPr/>
        <p:nvPr/>
      </p:nvGrpSpPr>
      <p:grpSpPr>
        <a:xfrm>
          <a:off x="0" y="0"/>
          <a:ext cx="0" cy="0"/>
          <a:chOff x="0" y="0"/>
          <a:chExt cx="0" cy="0"/>
        </a:xfrm>
      </p:grpSpPr>
      <p:cxnSp>
        <p:nvCxnSpPr>
          <p:cNvPr id="462" name="Google Shape;462;p5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3" name="Google Shape;463;p5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4" name="Google Shape;464;p53"/>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5" name="Google Shape;465;p53"/>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6" name="Google Shape;466;p53"/>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7" name="Google Shape;467;p53"/>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96" r:id="rId2"/>
    <p:sldLayoutId id="2147483697" r:id="rId3"/>
    <p:sldLayoutId id="2147483698" r:id="rId4"/>
    <p:sldLayoutId id="214748369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pressroom.gr/ekklisia/martinos-se-skites-kai-kelia-problima-sto-agio-oros" TargetMode="External"/><Relationship Id="rId2" Type="http://schemas.openxmlformats.org/officeDocument/2006/relationships/hyperlink" Target="https://bigorski.org.mk/el/monastiki-kathimerinotita/" TargetMode="External"/><Relationship Id="rId1" Type="http://schemas.openxmlformats.org/officeDocument/2006/relationships/slideLayout" Target="../slideLayouts/slideLayout3.xml"/><Relationship Id="rId4" Type="http://schemas.openxmlformats.org/officeDocument/2006/relationships/hyperlink" Target="https://efkozani.gr/%CF%84%CE%B9-%CF%80%CF%81%CE%BF%CF%83%CF%86%CE%AD%CF%81%CE%B5%CE%B9-%CE%BF-%CE%BC%CE%BF%CE%BD%CE%B1%CF%87%CE%B9%CF%83%CE%BC%CF%8C%CF%82-%CF%83%CF%84%CE%B7%CE%BD-%CE%BA%CE%BF%CE%B9%CE%BD%CF%89%CE%B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8.xml"/><Relationship Id="rId7"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png"/><Relationship Id="rId10" Type="http://schemas.microsoft.com/office/2007/relationships/hdphoto" Target="../media/hdphoto3.wdp"/><Relationship Id="rId4" Type="http://schemas.openxmlformats.org/officeDocument/2006/relationships/slide" Target="slide7.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9.xml"/><Relationship Id="rId7"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5.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slide" Target="slide12.xml"/><Relationship Id="rId9"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9"/>
          <p:cNvSpPr txBox="1">
            <a:spLocks noGrp="1"/>
          </p:cNvSpPr>
          <p:nvPr>
            <p:ph type="ctrTitle"/>
          </p:nvPr>
        </p:nvSpPr>
        <p:spPr>
          <a:xfrm>
            <a:off x="907113" y="740100"/>
            <a:ext cx="70641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dirty="0"/>
              <a:t>ΕΡΓΑΣΙΑ ΘΡΗΣΚΕΥΤΙΚΩΝ</a:t>
            </a:r>
            <a:endParaRPr dirty="0"/>
          </a:p>
        </p:txBody>
      </p:sp>
      <p:sp>
        <p:nvSpPr>
          <p:cNvPr id="483" name="Google Shape;483;p59"/>
          <p:cNvSpPr txBox="1">
            <a:spLocks noGrp="1"/>
          </p:cNvSpPr>
          <p:nvPr>
            <p:ph type="subTitle" idx="1"/>
          </p:nvPr>
        </p:nvSpPr>
        <p:spPr>
          <a:xfrm>
            <a:off x="907113" y="3095746"/>
            <a:ext cx="7064100" cy="44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 </a:t>
            </a:r>
            <a:r>
              <a:rPr lang="el-GR" dirty="0"/>
              <a:t>ΤΑ ΚΑΠΕΛΑ ΤΟΥ </a:t>
            </a:r>
            <a:r>
              <a:rPr lang="en-US" dirty="0"/>
              <a:t>DE BONO ~</a:t>
            </a:r>
            <a:endParaRPr lang="el-GR" dirty="0"/>
          </a:p>
          <a:p>
            <a:pPr marL="0" lvl="0" indent="0" algn="ctr" rtl="0">
              <a:spcBef>
                <a:spcPts val="0"/>
              </a:spcBef>
              <a:spcAft>
                <a:spcPts val="0"/>
              </a:spcAft>
              <a:buClr>
                <a:schemeClr val="dk1"/>
              </a:buClr>
              <a:buSzPts val="1100"/>
              <a:buFont typeface="Arial"/>
              <a:buNone/>
            </a:pPr>
            <a:r>
              <a:rPr lang="el-GR" dirty="0" err="1"/>
              <a:t>Κωσταρίδη</a:t>
            </a:r>
            <a:r>
              <a:rPr lang="el-GR" dirty="0"/>
              <a:t> Βασιλική </a:t>
            </a:r>
          </a:p>
          <a:p>
            <a:pPr marL="0" lvl="0" indent="0" algn="ctr" rtl="0">
              <a:spcBef>
                <a:spcPts val="0"/>
              </a:spcBef>
              <a:spcAft>
                <a:spcPts val="0"/>
              </a:spcAft>
              <a:buClr>
                <a:schemeClr val="dk1"/>
              </a:buClr>
              <a:buSzPts val="1100"/>
              <a:buFont typeface="Arial"/>
              <a:buNone/>
            </a:pPr>
            <a:r>
              <a:rPr lang="el-GR" dirty="0" err="1"/>
              <a:t>Μανδάνη΄Ολγα</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2"/>
                                        </p:tgtEl>
                                        <p:attrNameLst>
                                          <p:attrName>style.visibility</p:attrName>
                                        </p:attrNameLst>
                                      </p:cBhvr>
                                      <p:to>
                                        <p:strVal val="visible"/>
                                      </p:to>
                                    </p:set>
                                    <p:anim calcmode="lin" valueType="num">
                                      <p:cBhvr additive="base">
                                        <p:cTn id="7" dur="1000"/>
                                        <p:tgtEl>
                                          <p:spTgt spid="48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483"/>
                                        </p:tgtEl>
                                        <p:attrNameLst>
                                          <p:attrName>style.visibility</p:attrName>
                                        </p:attrNameLst>
                                      </p:cBhvr>
                                      <p:to>
                                        <p:strVal val="visible"/>
                                      </p:to>
                                    </p:set>
                                    <p:anim calcmode="lin" valueType="num">
                                      <p:cBhvr additive="base">
                                        <p:cTn id="10" dur="1000"/>
                                        <p:tgtEl>
                                          <p:spTgt spid="4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E39622-9C31-311F-C32B-43553EDD66A4}"/>
              </a:ext>
            </a:extLst>
          </p:cNvPr>
          <p:cNvSpPr txBox="1"/>
          <p:nvPr/>
        </p:nvSpPr>
        <p:spPr>
          <a:xfrm>
            <a:off x="389792" y="1267735"/>
            <a:ext cx="8364415" cy="3139321"/>
          </a:xfrm>
          <a:prstGeom prst="rect">
            <a:avLst/>
          </a:prstGeom>
          <a:noFill/>
        </p:spPr>
        <p:txBody>
          <a:bodyPr wrap="square">
            <a:spAutoFit/>
          </a:bodyPr>
          <a:lstStyle/>
          <a:p>
            <a:r>
              <a:rPr lang="el-GR" sz="1800" b="0" i="0" dirty="0">
                <a:solidFill>
                  <a:srgbClr val="3F3F3F"/>
                </a:solidFill>
                <a:effectLst/>
                <a:latin typeface="Bahnschrift Condensed" panose="020B0502040204020203" pitchFamily="34" charset="0"/>
              </a:rPr>
              <a:t>Ο μοναχισμός διατηρεί ανόθευτη και κρατά ζωντανή την εμπειρία του Ιησού. Μέσα στις μονές, οι μοναχοί και οι μοναχές απελευθερώνονται από τις βιολογικές ανάγκες και τις εγκόσμιες έγνοιες και μέριμνες και ανακατευθύνουν όλη τους την ενέργεια, την προσοχή και το ενδιαφέρον τους προς την πλευρά της αποκλειστικής ενασχόλησης με την αλήθεια της πραγματικότητας του Θεού.   Της πραγματικότητας αυτής μάρτυρες είναι οι άγιοι και οι αγίες, που δίνουν δύναμη παρηγοριάς στους ανθρώπους, οι οποίοι αδυνατούν να αποσπαστούν από τα καθήκοντά τους στον κόσμο ή και να τα εγκαταλείψουν για να ακολουθήσουν τον μοναχικό δρόμο, επιδιώκοντας την άμεση εμπειρία του θείου. Η βιωματική μαρτυρία των αγίων προσφέρει μια έμμεση επαλήθευση της πραγματικότητας του Θεού σε όλους μας. Αν δεν υπήρχαν οι προφήτες και οι άγιοι, για να επιβεβαιώσουν και να επισφραγίσουν την παρουσία του Θεού στον κόσμο μέσα από τα θαύματά τους και το προσωπικό τους παράδειγμα, ο Θεός σε τίποτα δε θα διέφερε από μια φιλοσοφική θεωρία ή μια στοχαστική αφαίρεση.</a:t>
            </a:r>
            <a:endParaRPr lang="el-GR" sz="1800" dirty="0">
              <a:latin typeface="Bahnschrift Condensed" panose="020B0502040204020203" pitchFamily="34" charset="0"/>
            </a:endParaRPr>
          </a:p>
        </p:txBody>
      </p:sp>
      <p:sp>
        <p:nvSpPr>
          <p:cNvPr id="6" name="TextBox 5">
            <a:extLst>
              <a:ext uri="{FF2B5EF4-FFF2-40B4-BE49-F238E27FC236}">
                <a16:creationId xmlns:a16="http://schemas.microsoft.com/office/drawing/2014/main" id="{C7DF21F0-62C2-B1A0-A9A6-59CBF9A902C0}"/>
              </a:ext>
            </a:extLst>
          </p:cNvPr>
          <p:cNvSpPr txBox="1"/>
          <p:nvPr/>
        </p:nvSpPr>
        <p:spPr>
          <a:xfrm>
            <a:off x="844062" y="531446"/>
            <a:ext cx="6783754" cy="584775"/>
          </a:xfrm>
          <a:prstGeom prst="rect">
            <a:avLst/>
          </a:prstGeom>
          <a:noFill/>
        </p:spPr>
        <p:txBody>
          <a:bodyPr wrap="square" rtlCol="0">
            <a:spAutoFit/>
          </a:bodyPr>
          <a:lstStyle/>
          <a:p>
            <a:pPr algn="ctr"/>
            <a:r>
              <a:rPr lang="el-GR" sz="3200" b="1" i="1" u="sng" dirty="0">
                <a:latin typeface="Bahnschrift Condensed" panose="020B0502040204020203" pitchFamily="34" charset="0"/>
              </a:rPr>
              <a:t>Τι προσφέρει ο μοναχισμός</a:t>
            </a:r>
            <a:r>
              <a:rPr lang="en-US" sz="3200" b="1" i="1" u="sng" dirty="0">
                <a:latin typeface="Bahnschrift Condensed" panose="020B0502040204020203" pitchFamily="34" charset="0"/>
              </a:rPr>
              <a:t>;</a:t>
            </a:r>
            <a:endParaRPr lang="el-GR" sz="3200" b="1" i="1" u="sng" dirty="0">
              <a:latin typeface="Bahnschrift Condensed" panose="020B0502040204020203" pitchFamily="34" charset="0"/>
            </a:endParaRPr>
          </a:p>
        </p:txBody>
      </p:sp>
      <p:sp>
        <p:nvSpPr>
          <p:cNvPr id="7" name="Κουμπί ενέργειας: Επιστροφή 6">
            <a:hlinkClick r:id="rId2" action="ppaction://hlinksldjump" highlightClick="1"/>
            <a:extLst>
              <a:ext uri="{FF2B5EF4-FFF2-40B4-BE49-F238E27FC236}">
                <a16:creationId xmlns:a16="http://schemas.microsoft.com/office/drawing/2014/main" id="{F5F43430-C806-98D8-0D9C-BBC3EBCF30C2}"/>
              </a:ext>
            </a:extLst>
          </p:cNvPr>
          <p:cNvSpPr/>
          <p:nvPr/>
        </p:nvSpPr>
        <p:spPr>
          <a:xfrm>
            <a:off x="7979508" y="4275015"/>
            <a:ext cx="578338" cy="500263"/>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8194750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75D197-90D0-DF73-BD86-5B055D303DFF}"/>
              </a:ext>
            </a:extLst>
          </p:cNvPr>
          <p:cNvSpPr txBox="1"/>
          <p:nvPr/>
        </p:nvSpPr>
        <p:spPr>
          <a:xfrm>
            <a:off x="347786" y="1272556"/>
            <a:ext cx="4224214" cy="3416320"/>
          </a:xfrm>
          <a:prstGeom prst="rect">
            <a:avLst/>
          </a:prstGeom>
          <a:noFill/>
        </p:spPr>
        <p:txBody>
          <a:bodyPr wrap="square" rtlCol="0">
            <a:spAutoFit/>
          </a:bodyPr>
          <a:lstStyle/>
          <a:p>
            <a:r>
              <a:rPr lang="el-GR" sz="1800" dirty="0">
                <a:latin typeface="Bahnschrift Condensed" panose="020B0502040204020203" pitchFamily="34" charset="0"/>
              </a:rPr>
              <a:t>Το κυριότερο πρόβλημα στις ελληνικές μοναστηριακές δομές είναι η έλλειψη ιατρικής περίθαλψης </a:t>
            </a:r>
          </a:p>
          <a:p>
            <a:r>
              <a:rPr lang="el-GR" sz="1800" dirty="0">
                <a:latin typeface="Bahnschrift Condensed" panose="020B0502040204020203" pitchFamily="34" charset="0"/>
              </a:rPr>
              <a:t>Άρα το πρόβλημα αυτό πρέπει να αντιμετωπιστέι από τα ενδότερα της χριστιανικής κοινότητας της χώρας μας .</a:t>
            </a:r>
          </a:p>
          <a:p>
            <a:r>
              <a:rPr lang="el-GR" sz="1800" dirty="0">
                <a:latin typeface="Bahnschrift Condensed" panose="020B0502040204020203" pitchFamily="34" charset="0"/>
              </a:rPr>
              <a:t>Έτσι ο Πατριάρχης πρέπει να κληθεί να λύσει αυτό το πρόβλημα στέλνοντας μόνιμη ιατρική βοήθεια στις μονές, τις σκητές και γενικότερα στα μοναστήρια της Ελλάδας καθώς είναι κάτι απαραίτητο και με την συμβολική βοήθεια τις κυβέρνησης θα αποφευχθούνε τα χειρότερα .</a:t>
            </a:r>
          </a:p>
        </p:txBody>
      </p:sp>
      <p:sp>
        <p:nvSpPr>
          <p:cNvPr id="3" name="TextBox 2">
            <a:extLst>
              <a:ext uri="{FF2B5EF4-FFF2-40B4-BE49-F238E27FC236}">
                <a16:creationId xmlns:a16="http://schemas.microsoft.com/office/drawing/2014/main" id="{B96535B1-0F68-C70F-3BEE-0B46DD1AD085}"/>
              </a:ext>
            </a:extLst>
          </p:cNvPr>
          <p:cNvSpPr txBox="1"/>
          <p:nvPr/>
        </p:nvSpPr>
        <p:spPr>
          <a:xfrm>
            <a:off x="562122" y="662549"/>
            <a:ext cx="7307384" cy="461665"/>
          </a:xfrm>
          <a:prstGeom prst="rect">
            <a:avLst/>
          </a:prstGeom>
          <a:noFill/>
        </p:spPr>
        <p:txBody>
          <a:bodyPr wrap="square" rtlCol="0">
            <a:spAutoFit/>
          </a:bodyPr>
          <a:lstStyle/>
          <a:p>
            <a:pPr algn="ctr"/>
            <a:r>
              <a:rPr lang="el-GR" sz="2400" b="1" i="1" u="sng" dirty="0">
                <a:latin typeface="Bahnschrift Condensed" panose="020B0502040204020203" pitchFamily="34" charset="0"/>
              </a:rPr>
              <a:t>Δημιουργικές, εναλλακτικές λύσεις των προβλημάτων </a:t>
            </a:r>
          </a:p>
        </p:txBody>
      </p:sp>
      <p:pic>
        <p:nvPicPr>
          <p:cNvPr id="4" name="Εικόνα 3">
            <a:extLst>
              <a:ext uri="{FF2B5EF4-FFF2-40B4-BE49-F238E27FC236}">
                <a16:creationId xmlns:a16="http://schemas.microsoft.com/office/drawing/2014/main" id="{9DB7D079-2519-5870-0243-1FD8716177F7}"/>
              </a:ext>
            </a:extLst>
          </p:cNvPr>
          <p:cNvPicPr>
            <a:picLocks noChangeAspect="1"/>
          </p:cNvPicPr>
          <p:nvPr/>
        </p:nvPicPr>
        <p:blipFill>
          <a:blip r:embed="rId2"/>
          <a:stretch>
            <a:fillRect/>
          </a:stretch>
        </p:blipFill>
        <p:spPr>
          <a:xfrm>
            <a:off x="4805972" y="1499202"/>
            <a:ext cx="3990242" cy="2491051"/>
          </a:xfrm>
          <a:prstGeom prst="rect">
            <a:avLst/>
          </a:prstGeom>
        </p:spPr>
      </p:pic>
      <p:sp>
        <p:nvSpPr>
          <p:cNvPr id="5" name="Κουμπί ενέργειας: Επιστροφή 4">
            <a:hlinkClick r:id="rId3" action="ppaction://hlinksldjump" highlightClick="1"/>
            <a:extLst>
              <a:ext uri="{FF2B5EF4-FFF2-40B4-BE49-F238E27FC236}">
                <a16:creationId xmlns:a16="http://schemas.microsoft.com/office/drawing/2014/main" id="{23884275-2EAD-C37E-839B-B32C4AE8A4B3}"/>
              </a:ext>
            </a:extLst>
          </p:cNvPr>
          <p:cNvSpPr/>
          <p:nvPr/>
        </p:nvSpPr>
        <p:spPr>
          <a:xfrm>
            <a:off x="8272583" y="4365241"/>
            <a:ext cx="523631" cy="461665"/>
          </a:xfrm>
          <a:prstGeom prst="actionButtonRetur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9835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2000"/>
                                        <p:tgtEl>
                                          <p:spTgt spid="2">
                                            <p:txEl>
                                              <p:pRg st="0" end="0"/>
                                            </p:txEl>
                                          </p:spTgt>
                                        </p:tgtEl>
                                      </p:cBhvr>
                                    </p:animEffect>
                                    <p:anim calcmode="lin" valueType="num">
                                      <p:cBhvr>
                                        <p:cTn id="26"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2">
                                            <p:txEl>
                                              <p:pRg st="0" end="0"/>
                                            </p:txEl>
                                          </p:spTgt>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2000"/>
                                        <p:tgtEl>
                                          <p:spTgt spid="2">
                                            <p:txEl>
                                              <p:pRg st="1" end="1"/>
                                            </p:txEl>
                                          </p:spTgt>
                                        </p:tgtEl>
                                      </p:cBhvr>
                                    </p:animEffect>
                                    <p:anim calcmode="lin" valueType="num">
                                      <p:cBhvr>
                                        <p:cTn id="31"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32" dur="2000" fill="hold"/>
                                        <p:tgtEl>
                                          <p:spTgt spid="2">
                                            <p:txEl>
                                              <p:pRg st="1" end="1"/>
                                            </p:txEl>
                                          </p:spTgt>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2000"/>
                                        <p:tgtEl>
                                          <p:spTgt spid="2">
                                            <p:txEl>
                                              <p:pRg st="2" end="2"/>
                                            </p:txEl>
                                          </p:spTgt>
                                        </p:tgtEl>
                                      </p:cBhvr>
                                    </p:animEffect>
                                    <p:anim calcmode="lin" valueType="num">
                                      <p:cBhvr>
                                        <p:cTn id="36"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37"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02B9AB-2D68-9C1E-CFB5-764D73A926E2}"/>
              </a:ext>
            </a:extLst>
          </p:cNvPr>
          <p:cNvSpPr txBox="1"/>
          <p:nvPr/>
        </p:nvSpPr>
        <p:spPr>
          <a:xfrm>
            <a:off x="167786" y="896183"/>
            <a:ext cx="5568706" cy="3970318"/>
          </a:xfrm>
          <a:prstGeom prst="rect">
            <a:avLst/>
          </a:prstGeom>
          <a:noFill/>
        </p:spPr>
        <p:txBody>
          <a:bodyPr wrap="square">
            <a:spAutoFit/>
          </a:bodyPr>
          <a:lstStyle/>
          <a:p>
            <a:r>
              <a:rPr lang="el-GR" sz="1800" dirty="0">
                <a:latin typeface="Bahnschrift Condensed" panose="020B0502040204020203" pitchFamily="34" charset="0"/>
              </a:rPr>
              <a:t>Υπάρχουν δύο δρόμοι στην ζωή ενός ανθρώπου που θέλει να συνδεθεί με τον θεό.</a:t>
            </a:r>
          </a:p>
          <a:p>
            <a:r>
              <a:rPr lang="el-GR" sz="1800" dirty="0">
                <a:latin typeface="Bahnschrift Condensed" panose="020B0502040204020203" pitchFamily="34" charset="0"/>
              </a:rPr>
              <a:t>Ο ένας είναι ο μοναχισμός. Αυτός είναι ο δύσκολος δρόμος. Ο δρόμος της παρθενίας, της αγνής ζωής, της τελείας παράδοσης στο θέλημά Του. Ζωή με ταπείνωση, νηστεία, προσευχή και αγάπη για όλο τον κόσμο, απεριόριστη εμπιστοσύνη στον Κύριο, υπακοή στον Πνευματικό. Είναι δύσκολος ο μοναχισμός. Είναι χάρισμα. Για τον λόγο αυτό ο ίδιος ο Κύριος αναφέρει  «ο δυνάμενος </a:t>
            </a:r>
            <a:r>
              <a:rPr lang="el-GR" sz="1800" dirty="0" err="1">
                <a:latin typeface="Bahnschrift Condensed" panose="020B0502040204020203" pitchFamily="34" charset="0"/>
              </a:rPr>
              <a:t>χωρείν</a:t>
            </a:r>
            <a:r>
              <a:rPr lang="el-GR" sz="1800" dirty="0">
                <a:latin typeface="Bahnschrift Condensed" panose="020B0502040204020203" pitchFamily="34" charset="0"/>
              </a:rPr>
              <a:t>, </a:t>
            </a:r>
            <a:r>
              <a:rPr lang="el-GR" sz="1800" dirty="0" err="1">
                <a:latin typeface="Bahnschrift Condensed" panose="020B0502040204020203" pitchFamily="34" charset="0"/>
              </a:rPr>
              <a:t>χωρείτω</a:t>
            </a:r>
            <a:r>
              <a:rPr lang="el-GR" sz="1800" dirty="0">
                <a:latin typeface="Bahnschrift Condensed" panose="020B0502040204020203" pitchFamily="34" charset="0"/>
              </a:rPr>
              <a:t>» ( </a:t>
            </a:r>
            <a:r>
              <a:rPr lang="el-GR" sz="1800" dirty="0" err="1">
                <a:latin typeface="Bahnschrift Condensed" panose="020B0502040204020203" pitchFamily="34" charset="0"/>
              </a:rPr>
              <a:t>Ματθ</a:t>
            </a:r>
            <a:r>
              <a:rPr lang="el-GR" sz="1800" dirty="0">
                <a:latin typeface="Bahnschrift Condensed" panose="020B0502040204020203" pitchFamily="34" charset="0"/>
              </a:rPr>
              <a:t>. 19,12).  Στην προκειμένη περίπτωση η έλξη αυτή της αγάπης εκφράζεται με ολοκληρωτική αφιέρωση στο Θεό και έμπονη αγάπη για κάθε άνθρωπο. Σε </a:t>
            </a:r>
            <a:r>
              <a:rPr lang="el-GR" sz="1800" dirty="0" err="1">
                <a:latin typeface="Bahnschrift Condensed" panose="020B0502040204020203" pitchFamily="34" charset="0"/>
              </a:rPr>
              <a:t>καμια</a:t>
            </a:r>
            <a:r>
              <a:rPr lang="el-GR" sz="1800" dirty="0">
                <a:latin typeface="Bahnschrift Condensed" panose="020B0502040204020203" pitchFamily="34" charset="0"/>
              </a:rPr>
              <a:t> περίπτωση δεν κάνει ανέραστο τον χριστιανό, αλλά φανερώνει τις διαστάσεις του υπέρτατου έρωτα, του θείου έρωτα.</a:t>
            </a:r>
          </a:p>
          <a:p>
            <a:r>
              <a:rPr lang="el-GR" sz="1800" dirty="0">
                <a:latin typeface="Bahnschrift Condensed" panose="020B0502040204020203" pitchFamily="34" charset="0"/>
              </a:rPr>
              <a:t>Ο δεύτερος είναι ο γάμος, κάτι που θα στερηθεί κάποιος αν επιλέξει τον δρόμο του μοναχισμού.</a:t>
            </a:r>
          </a:p>
        </p:txBody>
      </p:sp>
      <p:sp>
        <p:nvSpPr>
          <p:cNvPr id="4" name="TextBox 3">
            <a:extLst>
              <a:ext uri="{FF2B5EF4-FFF2-40B4-BE49-F238E27FC236}">
                <a16:creationId xmlns:a16="http://schemas.microsoft.com/office/drawing/2014/main" id="{932D8C54-8281-7AEC-2FF5-7D56A82F53A8}"/>
              </a:ext>
            </a:extLst>
          </p:cNvPr>
          <p:cNvSpPr txBox="1"/>
          <p:nvPr/>
        </p:nvSpPr>
        <p:spPr>
          <a:xfrm>
            <a:off x="562707" y="226646"/>
            <a:ext cx="7502769" cy="584775"/>
          </a:xfrm>
          <a:prstGeom prst="rect">
            <a:avLst/>
          </a:prstGeom>
          <a:noFill/>
        </p:spPr>
        <p:txBody>
          <a:bodyPr wrap="square" rtlCol="0">
            <a:spAutoFit/>
          </a:bodyPr>
          <a:lstStyle/>
          <a:p>
            <a:pPr algn="ctr"/>
            <a:r>
              <a:rPr lang="el-GR" sz="3200" b="1" i="1" u="sng" dirty="0">
                <a:latin typeface="Bahnschrift Condensed" panose="020B0502040204020203" pitchFamily="34" charset="0"/>
              </a:rPr>
              <a:t>Γάμος ή μοναχισμός</a:t>
            </a:r>
            <a:r>
              <a:rPr lang="en-US" sz="3200" b="1" i="1" u="sng" dirty="0">
                <a:latin typeface="Bahnschrift Condensed" panose="020B0502040204020203" pitchFamily="34" charset="0"/>
              </a:rPr>
              <a:t>;</a:t>
            </a:r>
            <a:endParaRPr lang="el-GR" sz="3200" b="1" i="1" u="sng" dirty="0">
              <a:latin typeface="Bahnschrift Condensed" panose="020B0502040204020203" pitchFamily="34" charset="0"/>
            </a:endParaRPr>
          </a:p>
        </p:txBody>
      </p:sp>
      <p:pic>
        <p:nvPicPr>
          <p:cNvPr id="5" name="Εικόνα 4">
            <a:extLst>
              <a:ext uri="{FF2B5EF4-FFF2-40B4-BE49-F238E27FC236}">
                <a16:creationId xmlns:a16="http://schemas.microsoft.com/office/drawing/2014/main" id="{FDA9DB7F-5D4C-7CAA-059E-5C983AFB49DA}"/>
              </a:ext>
            </a:extLst>
          </p:cNvPr>
          <p:cNvPicPr>
            <a:picLocks noChangeAspect="1"/>
          </p:cNvPicPr>
          <p:nvPr/>
        </p:nvPicPr>
        <p:blipFill>
          <a:blip r:embed="rId2"/>
          <a:stretch>
            <a:fillRect/>
          </a:stretch>
        </p:blipFill>
        <p:spPr>
          <a:xfrm>
            <a:off x="5814646" y="1510933"/>
            <a:ext cx="3239722" cy="2357683"/>
          </a:xfrm>
          <a:prstGeom prst="rect">
            <a:avLst/>
          </a:prstGeom>
        </p:spPr>
      </p:pic>
    </p:spTree>
    <p:extLst>
      <p:ext uri="{BB962C8B-B14F-4D97-AF65-F5344CB8AC3E}">
        <p14:creationId xmlns:p14="http://schemas.microsoft.com/office/powerpoint/2010/main" val="157975226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C3C51-1D83-6650-7D2C-D7C721D42BEF}"/>
              </a:ext>
            </a:extLst>
          </p:cNvPr>
          <p:cNvSpPr txBox="1"/>
          <p:nvPr/>
        </p:nvSpPr>
        <p:spPr>
          <a:xfrm>
            <a:off x="883138" y="789354"/>
            <a:ext cx="7229231" cy="4031873"/>
          </a:xfrm>
          <a:prstGeom prst="rect">
            <a:avLst/>
          </a:prstGeom>
          <a:noFill/>
        </p:spPr>
        <p:txBody>
          <a:bodyPr wrap="square" rtlCol="0">
            <a:spAutoFit/>
          </a:bodyPr>
          <a:lstStyle/>
          <a:p>
            <a:pPr algn="ctr"/>
            <a:r>
              <a:rPr lang="en-US" sz="2800" b="1" i="1" u="sng" dirty="0">
                <a:latin typeface="Bahnschrift Condensed" panose="020B0502040204020203" pitchFamily="34" charset="0"/>
              </a:rPr>
              <a:t>BI</a:t>
            </a:r>
            <a:r>
              <a:rPr lang="el-GR" sz="2800" b="1" i="1" u="sng" dirty="0">
                <a:latin typeface="Bahnschrift Condensed" panose="020B0502040204020203" pitchFamily="34" charset="0"/>
              </a:rPr>
              <a:t>ΒΛΙΟΓΡΑΦΙΑ</a:t>
            </a:r>
          </a:p>
          <a:p>
            <a:pPr algn="ctr"/>
            <a:endParaRPr lang="el-GR" sz="3600" b="1" i="1" u="sng" dirty="0">
              <a:latin typeface="Bahnschrift Condensed" panose="020B0502040204020203" pitchFamily="34" charset="0"/>
            </a:endParaRPr>
          </a:p>
          <a:p>
            <a:pPr algn="ctr"/>
            <a:r>
              <a:rPr lang="en-US" sz="1800" b="1" i="1" u="sng" dirty="0">
                <a:latin typeface="Bahnschrift Condensed" panose="020B0502040204020203" pitchFamily="34" charset="0"/>
                <a:hlinkClick r:id="rId2"/>
              </a:rPr>
              <a:t>https://bigorski.org.mk/el/monastiki-kathimerinotita/</a:t>
            </a:r>
            <a:endParaRPr lang="el-GR" sz="1800" b="1" i="1" u="sng" dirty="0">
              <a:latin typeface="Bahnschrift Condensed" panose="020B0502040204020203" pitchFamily="34" charset="0"/>
            </a:endParaRPr>
          </a:p>
          <a:p>
            <a:pPr algn="ctr"/>
            <a:r>
              <a:rPr lang="en-US" sz="1800" b="1" i="1" u="sng" dirty="0">
                <a:latin typeface="Bahnschrift Condensed" panose="020B0502040204020203" pitchFamily="34" charset="0"/>
                <a:hlinkClick r:id="rId3"/>
              </a:rPr>
              <a:t>https://www.thepressroom.gr/ekklisia/martinos-se-skites-kai-kelia-problima-sto-agio-oros</a:t>
            </a:r>
            <a:endParaRPr lang="el-GR" sz="1800" b="1" i="1" u="sng" dirty="0">
              <a:latin typeface="Bahnschrift Condensed" panose="020B0502040204020203" pitchFamily="34" charset="0"/>
            </a:endParaRPr>
          </a:p>
          <a:p>
            <a:pPr algn="ctr"/>
            <a:r>
              <a:rPr lang="en-US" sz="1800" b="1" i="1" u="sng" dirty="0">
                <a:latin typeface="Bahnschrift Condensed" panose="020B0502040204020203" pitchFamily="34" charset="0"/>
                <a:hlinkClick r:id="rId4"/>
              </a:rPr>
              <a:t>https://efkozani.gr/%CF%84%CE%B9-%CF%80%CF%81%CE%BF%CF%83%CF%86%CE%AD%CF%81%CE%B5%CE%B9-%CE%BF-%CE%BC%CE%BF%CE%BD%CE%B1%CF%87%CE%B9%CF%83%CE%BC%CF%8C%CF%82-%CF%83%CF%84%CE%B7%CE%BD-%CE%BA%CE%BF%CE%B9%CE%BD%CF%89%CE%BD/</a:t>
            </a:r>
            <a:endParaRPr lang="el-GR" sz="1800" b="1" i="1" u="sng" dirty="0">
              <a:latin typeface="Bahnschrift Condensed" panose="020B0502040204020203" pitchFamily="34" charset="0"/>
            </a:endParaRPr>
          </a:p>
          <a:p>
            <a:pPr algn="ctr"/>
            <a:r>
              <a:rPr lang="en-US" sz="1800" b="1" i="1" u="sng" dirty="0">
                <a:latin typeface="Bahnschrift Condensed" panose="020B0502040204020203" pitchFamily="34" charset="0"/>
              </a:rPr>
              <a:t>https://www.pemptousia.gr/2020/03/monachismos-ke-gamos-i-dio-dromi-pros-ti-theosi/</a:t>
            </a:r>
            <a:endParaRPr lang="el-GR" sz="1800" b="1" i="1" u="sng" dirty="0">
              <a:latin typeface="Bahnschrift Condensed" panose="020B0502040204020203" pitchFamily="34" charset="0"/>
            </a:endParaRPr>
          </a:p>
          <a:p>
            <a:pPr algn="ctr"/>
            <a:endParaRPr lang="el-GR" sz="2000" b="1" i="1" u="sng" dirty="0">
              <a:latin typeface="Bahnschrift Condensed" panose="020B0502040204020203" pitchFamily="34" charset="0"/>
            </a:endParaRPr>
          </a:p>
          <a:p>
            <a:pPr algn="ctr"/>
            <a:endParaRPr lang="el-GR" sz="2800" b="1" i="1" u="sng" dirty="0">
              <a:latin typeface="Bahnschrift Condensed" panose="020B0502040204020203" pitchFamily="34" charset="0"/>
            </a:endParaRPr>
          </a:p>
        </p:txBody>
      </p:sp>
    </p:spTree>
    <p:extLst>
      <p:ext uri="{BB962C8B-B14F-4D97-AF65-F5344CB8AC3E}">
        <p14:creationId xmlns:p14="http://schemas.microsoft.com/office/powerpoint/2010/main" val="2710591362"/>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γιορείτες μοναχοί που ζουν στην άκρη του γκρεμού -Οδοιπορικό στο Άγιο Όρος  (φωτο) | BriefingNews">
            <a:extLst>
              <a:ext uri="{FF2B5EF4-FFF2-40B4-BE49-F238E27FC236}">
                <a16:creationId xmlns:a16="http://schemas.microsoft.com/office/drawing/2014/main" id="{C9F232D3-CF0F-8623-55D1-3E722BD8B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332" y="1871376"/>
            <a:ext cx="5347335" cy="27239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EE66EF-7D23-6EC4-2FF2-E342E71D7A7D}"/>
              </a:ext>
            </a:extLst>
          </p:cNvPr>
          <p:cNvSpPr txBox="1"/>
          <p:nvPr/>
        </p:nvSpPr>
        <p:spPr>
          <a:xfrm>
            <a:off x="508195" y="704867"/>
            <a:ext cx="7807570" cy="646331"/>
          </a:xfrm>
          <a:prstGeom prst="rect">
            <a:avLst/>
          </a:prstGeom>
          <a:noFill/>
        </p:spPr>
        <p:txBody>
          <a:bodyPr wrap="square" rtlCol="0">
            <a:spAutoFit/>
          </a:bodyPr>
          <a:lstStyle/>
          <a:p>
            <a:pPr algn="ctr"/>
            <a:r>
              <a:rPr lang="en-US" sz="3600" dirty="0"/>
              <a:t>“</a:t>
            </a:r>
            <a:r>
              <a:rPr lang="el-GR" sz="3600" dirty="0">
                <a:latin typeface="Bahnschrift Condensed" panose="020B0502040204020203" pitchFamily="34" charset="0"/>
              </a:rPr>
              <a:t>Μοναχός ή μόνος</a:t>
            </a:r>
            <a:r>
              <a:rPr lang="en-US" sz="3600" dirty="0">
                <a:latin typeface="Bahnschrift Condensed" panose="020B0502040204020203" pitchFamily="34" charset="0"/>
              </a:rPr>
              <a:t>; </a:t>
            </a:r>
            <a:r>
              <a:rPr lang="el-GR" sz="3600" dirty="0">
                <a:latin typeface="Bahnschrift Condensed" panose="020B0502040204020203" pitchFamily="34" charset="0"/>
              </a:rPr>
              <a:t>Εντός ή εκτός του κόσμου</a:t>
            </a:r>
            <a:r>
              <a:rPr lang="en-US" sz="3600" dirty="0">
                <a:latin typeface="Bahnschrift Condensed" panose="020B0502040204020203" pitchFamily="34" charset="0"/>
              </a:rPr>
              <a:t>”</a:t>
            </a:r>
            <a:endParaRPr lang="el-GR" sz="3600" dirty="0">
              <a:latin typeface="Bahnschrift Condensed" panose="020B0502040204020203" pitchFamily="34" charset="0"/>
            </a:endParaRPr>
          </a:p>
        </p:txBody>
      </p:sp>
    </p:spTree>
    <p:extLst>
      <p:ext uri="{BB962C8B-B14F-4D97-AF65-F5344CB8AC3E}">
        <p14:creationId xmlns:p14="http://schemas.microsoft.com/office/powerpoint/2010/main" val="36584186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anim calcmode="lin" valueType="num">
                                      <p:cBhvr>
                                        <p:cTn id="13" dur="2000" fill="hold"/>
                                        <p:tgtEl>
                                          <p:spTgt spid="1026"/>
                                        </p:tgtEl>
                                        <p:attrNameLst>
                                          <p:attrName>ppt_w</p:attrName>
                                        </p:attrNameLst>
                                      </p:cBhvr>
                                      <p:tavLst>
                                        <p:tav tm="0" fmla="#ppt_w*sin(2.5*pi*$)">
                                          <p:val>
                                            <p:fltVal val="0"/>
                                          </p:val>
                                        </p:tav>
                                        <p:tav tm="100000">
                                          <p:val>
                                            <p:fltVal val="1"/>
                                          </p:val>
                                        </p:tav>
                                      </p:tavLst>
                                    </p:anim>
                                    <p:anim calcmode="lin" valueType="num">
                                      <p:cBhvr>
                                        <p:cTn id="14"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hlinkClick r:id="rId2" action="ppaction://hlinksldjump"/>
            <a:extLst>
              <a:ext uri="{FF2B5EF4-FFF2-40B4-BE49-F238E27FC236}">
                <a16:creationId xmlns:a16="http://schemas.microsoft.com/office/drawing/2014/main" id="{0153D9FC-058B-BD22-BFF0-23807D93F9B8}"/>
              </a:ext>
            </a:extLst>
          </p:cNvPr>
          <p:cNvSpPr/>
          <p:nvPr/>
        </p:nvSpPr>
        <p:spPr>
          <a:xfrm>
            <a:off x="886777" y="461010"/>
            <a:ext cx="2072640" cy="4221480"/>
          </a:xfrm>
          <a:prstGeom prst="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1"/>
              </a:solidFill>
            </a:endParaRPr>
          </a:p>
        </p:txBody>
      </p:sp>
      <p:sp>
        <p:nvSpPr>
          <p:cNvPr id="3" name="Ορθογώνιο 2">
            <a:hlinkClick r:id="rId3" action="ppaction://hlinksldjump"/>
            <a:extLst>
              <a:ext uri="{FF2B5EF4-FFF2-40B4-BE49-F238E27FC236}">
                <a16:creationId xmlns:a16="http://schemas.microsoft.com/office/drawing/2014/main" id="{39C01FEF-BDA0-39CB-F6BF-D4A09486CD37}"/>
              </a:ext>
            </a:extLst>
          </p:cNvPr>
          <p:cNvSpPr/>
          <p:nvPr/>
        </p:nvSpPr>
        <p:spPr>
          <a:xfrm>
            <a:off x="5753100" y="461010"/>
            <a:ext cx="2111022" cy="42214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Ορθογώνιο 3">
            <a:hlinkClick r:id="rId4" action="ppaction://hlinksldjump"/>
            <a:extLst>
              <a:ext uri="{FF2B5EF4-FFF2-40B4-BE49-F238E27FC236}">
                <a16:creationId xmlns:a16="http://schemas.microsoft.com/office/drawing/2014/main" id="{A89CF764-EAD8-3767-9DFA-82F17BE13D78}"/>
              </a:ext>
            </a:extLst>
          </p:cNvPr>
          <p:cNvSpPr/>
          <p:nvPr/>
        </p:nvSpPr>
        <p:spPr>
          <a:xfrm>
            <a:off x="3299460" y="461010"/>
            <a:ext cx="2072640" cy="4221480"/>
          </a:xfrm>
          <a:prstGeom prst="rect">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Εικόνα 4">
            <a:extLst>
              <a:ext uri="{FF2B5EF4-FFF2-40B4-BE49-F238E27FC236}">
                <a16:creationId xmlns:a16="http://schemas.microsoft.com/office/drawing/2014/main" id="{D94AFF20-668B-5186-7E13-446AE76842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51535" y="1401127"/>
            <a:ext cx="2143125" cy="2143125"/>
          </a:xfrm>
          <a:prstGeom prst="rect">
            <a:avLst/>
          </a:prstGeom>
        </p:spPr>
      </p:pic>
      <p:pic>
        <p:nvPicPr>
          <p:cNvPr id="6" name="Εικόνα 5">
            <a:extLst>
              <a:ext uri="{FF2B5EF4-FFF2-40B4-BE49-F238E27FC236}">
                <a16:creationId xmlns:a16="http://schemas.microsoft.com/office/drawing/2014/main" id="{6F0E1C6E-4C65-A6E0-2B19-28CA729E48B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3396996" y="1299209"/>
            <a:ext cx="1877568" cy="2346960"/>
          </a:xfrm>
          <a:prstGeom prst="rect">
            <a:avLst/>
          </a:prstGeom>
        </p:spPr>
      </p:pic>
      <p:pic>
        <p:nvPicPr>
          <p:cNvPr id="2050" name="Picture 2" descr="Βαπτιστικά Καπέλα Ψάθινο Κόκκινο | NSTNastasia">
            <a:extLst>
              <a:ext uri="{FF2B5EF4-FFF2-40B4-BE49-F238E27FC236}">
                <a16:creationId xmlns:a16="http://schemas.microsoft.com/office/drawing/2014/main" id="{72498B75-B632-3270-9F14-54DDD61A4900}"/>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635131" y="1299209"/>
            <a:ext cx="2346960" cy="234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567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866E52-42AB-EDE8-8A26-00886F95A359}"/>
              </a:ext>
            </a:extLst>
          </p:cNvPr>
          <p:cNvSpPr txBox="1"/>
          <p:nvPr/>
        </p:nvSpPr>
        <p:spPr>
          <a:xfrm>
            <a:off x="251460" y="1181100"/>
            <a:ext cx="8641080" cy="3170099"/>
          </a:xfrm>
          <a:prstGeom prst="rect">
            <a:avLst/>
          </a:prstGeom>
          <a:noFill/>
        </p:spPr>
        <p:txBody>
          <a:bodyPr wrap="square" rtlCol="0">
            <a:spAutoFit/>
          </a:bodyPr>
          <a:lstStyle/>
          <a:p>
            <a:pPr algn="l" fontAlgn="base"/>
            <a:r>
              <a:rPr lang="el-GR" sz="1800" b="0" i="0" dirty="0">
                <a:solidFill>
                  <a:srgbClr val="333333"/>
                </a:solidFill>
                <a:effectLst/>
                <a:latin typeface="Verdana" panose="020B0604030504040204" pitchFamily="34" charset="0"/>
              </a:rPr>
              <a:t>	</a:t>
            </a:r>
            <a:r>
              <a:rPr lang="el-GR" sz="2000" b="0" i="0" dirty="0">
                <a:solidFill>
                  <a:srgbClr val="333333"/>
                </a:solidFill>
                <a:effectLst/>
                <a:latin typeface="Bahnschrift Condensed" panose="020B0502040204020203" pitchFamily="34" charset="0"/>
              </a:rPr>
              <a:t>Ο μοναχός όμως επειδή μετέχει στα του Θεού που ο Θεός είναι το άπειρο, καθημερινά γεμίζει και με κάτι καινούριο, καθημερινά ναι μεν μπορεί να έχει το ίδιο πρόγραμμα, όμως ο Θεός καθημερινά αποκαλύπτεται στον μοναχό και έτσι δεν υπάρχει πλήξη.</a:t>
            </a:r>
          </a:p>
          <a:p>
            <a:pPr algn="l" fontAlgn="base"/>
            <a:r>
              <a:rPr lang="el-GR" sz="2000" b="0" i="0" dirty="0">
                <a:solidFill>
                  <a:srgbClr val="333333"/>
                </a:solidFill>
                <a:effectLst/>
                <a:latin typeface="Bahnschrift Condensed" panose="020B0502040204020203" pitchFamily="34" charset="0"/>
              </a:rPr>
              <a:t>	Σημαντικό ρόλο παίζει η διάθεση του ανθρώπου απέναντι στον μοναχισμό. Για παράδειγμα υπάρχουν άνθρωποι που σκέφτονται να γίνουν μοναχοί και επισκέπτονται μοναστήρια, φιλοξενούνται σε μοναστήρια, αλλά απόφαση τελικά δεν παίρνουν, δεν βλέπουν ότι ο Θεός τους καλεί.</a:t>
            </a:r>
          </a:p>
          <a:p>
            <a:pPr algn="l" fontAlgn="base"/>
            <a:r>
              <a:rPr lang="el-GR" sz="2000" b="0" i="0" dirty="0">
                <a:solidFill>
                  <a:srgbClr val="333333"/>
                </a:solidFill>
                <a:effectLst/>
                <a:latin typeface="Bahnschrift Condensed" panose="020B0502040204020203" pitchFamily="34" charset="0"/>
              </a:rPr>
              <a:t>	Υπάρχουν και άνθρωποι που μπορεί να μην επισκέπτονται μοναστήρια και μέσα από μια ομιλία, από ένα κήρυγμα, διαβάζοντας ένα βιβλίο να τους μιλήσει ο Θεός και να πάρουν την απόφαση. Αυτοί οι άνθρωποι έχουν θετική διάθεση και όχι αρνητική.</a:t>
            </a:r>
          </a:p>
        </p:txBody>
      </p:sp>
      <p:sp>
        <p:nvSpPr>
          <p:cNvPr id="3" name="TextBox 2">
            <a:extLst>
              <a:ext uri="{FF2B5EF4-FFF2-40B4-BE49-F238E27FC236}">
                <a16:creationId xmlns:a16="http://schemas.microsoft.com/office/drawing/2014/main" id="{A83C65D3-500C-BCF8-CBA0-1085547036FC}"/>
              </a:ext>
            </a:extLst>
          </p:cNvPr>
          <p:cNvSpPr txBox="1"/>
          <p:nvPr/>
        </p:nvSpPr>
        <p:spPr>
          <a:xfrm>
            <a:off x="403860" y="444341"/>
            <a:ext cx="8336280" cy="461665"/>
          </a:xfrm>
          <a:prstGeom prst="rect">
            <a:avLst/>
          </a:prstGeom>
          <a:noFill/>
        </p:spPr>
        <p:txBody>
          <a:bodyPr wrap="square" rtlCol="0">
            <a:spAutoFit/>
          </a:bodyPr>
          <a:lstStyle/>
          <a:p>
            <a:pPr algn="ctr"/>
            <a:r>
              <a:rPr lang="el-GR" sz="2400" b="1" i="1" u="sng" dirty="0"/>
              <a:t>Τα κίνητρα που ωθούν κάποιον να γίνει μοναχός</a:t>
            </a:r>
          </a:p>
        </p:txBody>
      </p:sp>
    </p:spTree>
    <p:extLst>
      <p:ext uri="{BB962C8B-B14F-4D97-AF65-F5344CB8AC3E}">
        <p14:creationId xmlns:p14="http://schemas.microsoft.com/office/powerpoint/2010/main" val="2786106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1000"/>
                                        <p:tgtEl>
                                          <p:spTgt spid="2">
                                            <p:txEl>
                                              <p:pRg st="2" end="2"/>
                                            </p:txEl>
                                          </p:spTgt>
                                        </p:tgtEl>
                                      </p:cBhvr>
                                    </p:animEffect>
                                    <p:anim calcmode="lin" valueType="num">
                                      <p:cBhvr>
                                        <p:cTn id="3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C963AD-D4FB-EE15-8B87-3176168F10DF}"/>
              </a:ext>
            </a:extLst>
          </p:cNvPr>
          <p:cNvSpPr txBox="1"/>
          <p:nvPr/>
        </p:nvSpPr>
        <p:spPr>
          <a:xfrm>
            <a:off x="60960" y="891540"/>
            <a:ext cx="8084820" cy="3785652"/>
          </a:xfrm>
          <a:prstGeom prst="rect">
            <a:avLst/>
          </a:prstGeom>
          <a:noFill/>
        </p:spPr>
        <p:txBody>
          <a:bodyPr wrap="square" rtlCol="0">
            <a:spAutoFit/>
          </a:bodyPr>
          <a:lstStyle/>
          <a:p>
            <a:r>
              <a:rPr lang="el-GR" dirty="0"/>
              <a:t> </a:t>
            </a:r>
            <a:r>
              <a:rPr lang="en-US" sz="2000" dirty="0">
                <a:latin typeface="Bahnschrift Condensed" panose="020B0502040204020203" pitchFamily="34" charset="0"/>
              </a:rPr>
              <a:t>O </a:t>
            </a:r>
            <a:r>
              <a:rPr lang="el-GR" sz="2000" dirty="0">
                <a:latin typeface="Bahnschrift Condensed" panose="020B0502040204020203" pitchFamily="34" charset="0"/>
              </a:rPr>
              <a:t>χαρακτήρας του μοναχισμού είναι πολυδιάστατος. Ο τελικός όμως σκοπός είναι ένας. Η σωτηρία της ψυχής. Για τον λόγο αυτό ο μοναχός παλεύει ώστε να αποκτήσει τη </a:t>
            </a:r>
            <a:r>
              <a:rPr lang="el-GR" sz="2000" dirty="0" err="1">
                <a:latin typeface="Bahnschrift Condensed" panose="020B0502040204020203" pitchFamily="34" charset="0"/>
              </a:rPr>
              <a:t>νήψη</a:t>
            </a:r>
            <a:r>
              <a:rPr lang="el-GR" sz="2000" dirty="0">
                <a:latin typeface="Bahnschrift Condensed" panose="020B0502040204020203" pitchFamily="34" charset="0"/>
              </a:rPr>
              <a:t> και την ειρήνη</a:t>
            </a:r>
            <a:endParaRPr lang="en-US" sz="2000" dirty="0">
              <a:latin typeface="Bahnschrift Condensed" panose="020B0502040204020203" pitchFamily="34" charset="0"/>
            </a:endParaRPr>
          </a:p>
          <a:p>
            <a:endParaRPr lang="en-US" sz="2000" dirty="0">
              <a:latin typeface="Bahnschrift Condensed" panose="020B0502040204020203" pitchFamily="34" charset="0"/>
            </a:endParaRPr>
          </a:p>
          <a:p>
            <a:r>
              <a:rPr lang="el-GR" sz="2000" dirty="0">
                <a:latin typeface="Bahnschrift Condensed" panose="020B0502040204020203" pitchFamily="34" charset="0"/>
              </a:rPr>
              <a:t>Η ειρήνη αυτή μπορεί να μεταλαμπαδευτεί και στους προσκυνητές που διδάσκονται από το παράδειγμα των μοναχών και θέλουν να αποκτήσουν αυτήν την εσωτερική ειρήνη η οποία για τα κοσμικά δεδομένα είναι ορατή δια γυμνού οφθαλμού. Σύμφωνα και με τον Όσιο Σεραφείμ του </a:t>
            </a:r>
            <a:r>
              <a:rPr lang="el-GR" sz="2000" dirty="0" err="1">
                <a:latin typeface="Bahnschrift Condensed" panose="020B0502040204020203" pitchFamily="34" charset="0"/>
              </a:rPr>
              <a:t>Σαρώφ</a:t>
            </a:r>
            <a:r>
              <a:rPr lang="el-GR" sz="2000" dirty="0">
                <a:latin typeface="Bahnschrift Condensed" panose="020B0502040204020203" pitchFamily="34" charset="0"/>
              </a:rPr>
              <a:t>, η αληθινή ειρήνη, βρίσκεται μόνο στον Χριστό και όταν ένας άνθρωπος την αποκτήσει όλοι οι γύρω του θα οδηγηθούν στον Χριστό. Αυτό λοιπόν επιζητούν οι προσκυνητές του Αγίου Όρους. Την ένωση με τον Χριστό δια του παραδείγματος των μοναχών γεγονός το οποίο από μόνο του αποτελεί μέγιστη ποιμαντική προσφορά έστω και αν συντελείται ακουσίως.</a:t>
            </a:r>
          </a:p>
        </p:txBody>
      </p:sp>
      <p:sp>
        <p:nvSpPr>
          <p:cNvPr id="3" name="TextBox 2">
            <a:extLst>
              <a:ext uri="{FF2B5EF4-FFF2-40B4-BE49-F238E27FC236}">
                <a16:creationId xmlns:a16="http://schemas.microsoft.com/office/drawing/2014/main" id="{E5A2A51E-9B64-AC57-4D04-222772B60CC8}"/>
              </a:ext>
            </a:extLst>
          </p:cNvPr>
          <p:cNvSpPr txBox="1"/>
          <p:nvPr/>
        </p:nvSpPr>
        <p:spPr>
          <a:xfrm>
            <a:off x="152400" y="457200"/>
            <a:ext cx="8435340" cy="461665"/>
          </a:xfrm>
          <a:prstGeom prst="rect">
            <a:avLst/>
          </a:prstGeom>
          <a:noFill/>
        </p:spPr>
        <p:txBody>
          <a:bodyPr wrap="square" rtlCol="0">
            <a:spAutoFit/>
          </a:bodyPr>
          <a:lstStyle/>
          <a:p>
            <a:pPr algn="ctr"/>
            <a:r>
              <a:rPr lang="el-GR" sz="2400" b="1" i="1" u="sng" dirty="0"/>
              <a:t>Τελικά ο μοναχός είναι και μόνος</a:t>
            </a:r>
            <a:r>
              <a:rPr lang="en-US" sz="2400" b="1" i="1" u="sng" dirty="0"/>
              <a:t>;</a:t>
            </a:r>
            <a:endParaRPr lang="el-GR" sz="2400" b="1" i="1" u="sng" dirty="0"/>
          </a:p>
        </p:txBody>
      </p:sp>
    </p:spTree>
    <p:extLst>
      <p:ext uri="{BB962C8B-B14F-4D97-AF65-F5344CB8AC3E}">
        <p14:creationId xmlns:p14="http://schemas.microsoft.com/office/powerpoint/2010/main" val="12493284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5DE07C-BB40-7019-10BF-BD803EADFD7D}"/>
              </a:ext>
            </a:extLst>
          </p:cNvPr>
          <p:cNvSpPr txBox="1"/>
          <p:nvPr/>
        </p:nvSpPr>
        <p:spPr>
          <a:xfrm>
            <a:off x="342900" y="1469142"/>
            <a:ext cx="7574280" cy="2523768"/>
          </a:xfrm>
          <a:prstGeom prst="rect">
            <a:avLst/>
          </a:prstGeom>
          <a:noFill/>
        </p:spPr>
        <p:txBody>
          <a:bodyPr wrap="square">
            <a:spAutoFit/>
          </a:bodyPr>
          <a:lstStyle/>
          <a:p>
            <a:r>
              <a:rPr lang="el-GR" sz="1800" dirty="0">
                <a:latin typeface="Bahnschrift Condensed" panose="020B0502040204020203" pitchFamily="34" charset="0"/>
              </a:rPr>
              <a:t>	Η ζωή στο κοινόβιο αποτελεί εικόνα της αγγελικής πολιτείας στον ουρανό. Οι μοναχοί διψούν για την ζωή αυτή και ονομάζονται </a:t>
            </a:r>
            <a:r>
              <a:rPr lang="el-GR" sz="1800" dirty="0" err="1">
                <a:latin typeface="Bahnschrift Condensed" panose="020B0502040204020203" pitchFamily="34" charset="0"/>
              </a:rPr>
              <a:t>διακονητές</a:t>
            </a:r>
            <a:r>
              <a:rPr lang="el-GR" sz="1800" dirty="0">
                <a:latin typeface="Bahnschrift Condensed" panose="020B0502040204020203" pitchFamily="34" charset="0"/>
              </a:rPr>
              <a:t> της θείας οικονομίας, εξαιτίας της καθαρότητας με την οποία υπηρετούν τον Τριαδικό Θεό. Ο κάθε μοναχός εργάζεται, κοπιάζει, αγωνίζεται με το σώμα και με την ψυχή και για αντάλλαγμα παραλαμβάνει ταπείνωση της καρδιάς. Ο μοναχός με μεγάλη αγάπη λειτουργεί, προσεύχεται, ψάλλει, ακούει τα </a:t>
            </a:r>
            <a:r>
              <a:rPr lang="el-GR" sz="1800" dirty="0" err="1">
                <a:latin typeface="Bahnschrift Condensed" panose="020B0502040204020203" pitchFamily="34" charset="0"/>
              </a:rPr>
              <a:t>ζωοποιά</a:t>
            </a:r>
            <a:r>
              <a:rPr lang="el-GR" sz="1800" dirty="0">
                <a:latin typeface="Bahnschrift Condensed" panose="020B0502040204020203" pitchFamily="34" charset="0"/>
              </a:rPr>
              <a:t> λόγια των ψαλμών και τρέφεται με την Θεία Ευχαριστία, με το άχραντο Σώμα και το τίμιο Αίμα του ενσαρκωμένου Λόγου του Θεού.</a:t>
            </a:r>
          </a:p>
          <a:p>
            <a:r>
              <a:rPr lang="el-GR" sz="1800" dirty="0">
                <a:latin typeface="Bahnschrift Condensed" panose="020B0502040204020203" pitchFamily="34" charset="0"/>
              </a:rPr>
              <a:t>Άρα δεν αδιαφορεί για τον κόσμο αντίθετα έρχεται πιο κοντά με τον θεό</a:t>
            </a:r>
          </a:p>
          <a:p>
            <a:endParaRPr lang="el-GR" dirty="0"/>
          </a:p>
        </p:txBody>
      </p:sp>
      <p:sp>
        <p:nvSpPr>
          <p:cNvPr id="4" name="TextBox 3">
            <a:extLst>
              <a:ext uri="{FF2B5EF4-FFF2-40B4-BE49-F238E27FC236}">
                <a16:creationId xmlns:a16="http://schemas.microsoft.com/office/drawing/2014/main" id="{2892051B-4C0B-BB4F-3807-89EA571F12F4}"/>
              </a:ext>
            </a:extLst>
          </p:cNvPr>
          <p:cNvSpPr txBox="1"/>
          <p:nvPr/>
        </p:nvSpPr>
        <p:spPr>
          <a:xfrm>
            <a:off x="594360" y="541020"/>
            <a:ext cx="7597140" cy="523220"/>
          </a:xfrm>
          <a:prstGeom prst="rect">
            <a:avLst/>
          </a:prstGeom>
          <a:noFill/>
        </p:spPr>
        <p:txBody>
          <a:bodyPr wrap="square" rtlCol="0">
            <a:spAutoFit/>
          </a:bodyPr>
          <a:lstStyle/>
          <a:p>
            <a:pPr algn="ctr"/>
            <a:r>
              <a:rPr lang="el-GR" sz="2800" b="1" i="1" u="sng" dirty="0">
                <a:latin typeface="Bahnschrift Condensed" panose="020B0502040204020203" pitchFamily="34" charset="0"/>
              </a:rPr>
              <a:t>Ο μοναχός απομακρύνεται από τον κόσμο</a:t>
            </a:r>
            <a:r>
              <a:rPr lang="en-US" sz="2800" b="1" i="1" u="sng" dirty="0">
                <a:latin typeface="Bahnschrift Condensed" panose="020B0502040204020203" pitchFamily="34" charset="0"/>
              </a:rPr>
              <a:t>;</a:t>
            </a:r>
            <a:endParaRPr lang="el-GR" sz="2800" b="1" i="1" u="sng" dirty="0">
              <a:latin typeface="Bahnschrift Condensed" panose="020B0502040204020203" pitchFamily="34" charset="0"/>
            </a:endParaRPr>
          </a:p>
        </p:txBody>
      </p:sp>
      <p:sp>
        <p:nvSpPr>
          <p:cNvPr id="5" name="Κουμπί ενέργειας: Επιστροφή 4">
            <a:hlinkClick r:id="rId2" action="ppaction://hlinksldjump" highlightClick="1"/>
            <a:extLst>
              <a:ext uri="{FF2B5EF4-FFF2-40B4-BE49-F238E27FC236}">
                <a16:creationId xmlns:a16="http://schemas.microsoft.com/office/drawing/2014/main" id="{395B4779-BA54-9C6A-DCE5-853FC81EF27A}"/>
              </a:ext>
            </a:extLst>
          </p:cNvPr>
          <p:cNvSpPr/>
          <p:nvPr/>
        </p:nvSpPr>
        <p:spPr>
          <a:xfrm>
            <a:off x="8088923" y="4228123"/>
            <a:ext cx="593969" cy="593969"/>
          </a:xfrm>
          <a:prstGeom prst="actionButtonReturn">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4434540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3ACCD9-ACDD-10CB-DAA4-734F94D56522}"/>
              </a:ext>
            </a:extLst>
          </p:cNvPr>
          <p:cNvSpPr txBox="1"/>
          <p:nvPr/>
        </p:nvSpPr>
        <p:spPr>
          <a:xfrm>
            <a:off x="579315" y="464234"/>
            <a:ext cx="7406640" cy="923330"/>
          </a:xfrm>
          <a:prstGeom prst="rect">
            <a:avLst/>
          </a:prstGeom>
          <a:noFill/>
        </p:spPr>
        <p:txBody>
          <a:bodyPr wrap="square" rtlCol="0">
            <a:spAutoFit/>
          </a:bodyPr>
          <a:lstStyle/>
          <a:p>
            <a:r>
              <a:rPr lang="el-GR" sz="1800" dirty="0">
                <a:latin typeface="Bahnschrift Condensed" panose="020B0502040204020203" pitchFamily="34" charset="0"/>
              </a:rPr>
              <a:t>Με βάση τις πληροφορίες του άσπρου καπέλου, καταλάβαμε πως ο μοναχισμός είναι μια απόφαση, που παίρνει κάποιος θέλοντας να έρθει πιο κοντά στον θεό. Βέβαια πρέπει να εξετάσουμε και τις παρακάτω προοπτικές. </a:t>
            </a:r>
          </a:p>
        </p:txBody>
      </p:sp>
      <p:pic>
        <p:nvPicPr>
          <p:cNvPr id="3" name="Εικόνα 2">
            <a:extLst>
              <a:ext uri="{FF2B5EF4-FFF2-40B4-BE49-F238E27FC236}">
                <a16:creationId xmlns:a16="http://schemas.microsoft.com/office/drawing/2014/main" id="{477BA966-04C1-3C30-76A4-F9646649CD1A}"/>
              </a:ext>
            </a:extLst>
          </p:cNvPr>
          <p:cNvPicPr>
            <a:picLocks noChangeAspect="1"/>
          </p:cNvPicPr>
          <p:nvPr/>
        </p:nvPicPr>
        <p:blipFill>
          <a:blip r:embed="rId2"/>
          <a:stretch>
            <a:fillRect/>
          </a:stretch>
        </p:blipFill>
        <p:spPr>
          <a:xfrm>
            <a:off x="2010251" y="1775460"/>
            <a:ext cx="5123497" cy="3105149"/>
          </a:xfrm>
          <a:prstGeom prst="rect">
            <a:avLst/>
          </a:prstGeom>
        </p:spPr>
      </p:pic>
      <p:sp>
        <p:nvSpPr>
          <p:cNvPr id="4" name="Κουμπί ενέργειας: Επιστροφή 3">
            <a:hlinkClick r:id="rId3" action="ppaction://hlinksldjump" highlightClick="1"/>
            <a:extLst>
              <a:ext uri="{FF2B5EF4-FFF2-40B4-BE49-F238E27FC236}">
                <a16:creationId xmlns:a16="http://schemas.microsoft.com/office/drawing/2014/main" id="{B42C620D-246B-2F17-85D1-A4E07648F7A8}"/>
              </a:ext>
            </a:extLst>
          </p:cNvPr>
          <p:cNvSpPr/>
          <p:nvPr/>
        </p:nvSpPr>
        <p:spPr>
          <a:xfrm>
            <a:off x="8245231" y="4181231"/>
            <a:ext cx="609600" cy="562708"/>
          </a:xfrm>
          <a:prstGeom prst="actionButtonReturn">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5654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3"/>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01CEF9-490D-342B-38E3-79AAA032DC86}"/>
              </a:ext>
            </a:extLst>
          </p:cNvPr>
          <p:cNvSpPr txBox="1"/>
          <p:nvPr/>
        </p:nvSpPr>
        <p:spPr>
          <a:xfrm>
            <a:off x="629284" y="1442532"/>
            <a:ext cx="7275195" cy="3139321"/>
          </a:xfrm>
          <a:prstGeom prst="rect">
            <a:avLst/>
          </a:prstGeom>
          <a:noFill/>
        </p:spPr>
        <p:txBody>
          <a:bodyPr wrap="square">
            <a:spAutoFit/>
          </a:bodyPr>
          <a:lstStyle/>
          <a:p>
            <a:r>
              <a:rPr lang="el-GR" sz="1800" dirty="0">
                <a:latin typeface="Bahnschrift Condensed" panose="020B0502040204020203" pitchFamily="34" charset="0"/>
              </a:rPr>
              <a:t>ο διοικητής του Αγίου Όρους </a:t>
            </a:r>
            <a:r>
              <a:rPr lang="el-GR" sz="1800" dirty="0" err="1">
                <a:latin typeface="Bahnschrift Condensed" panose="020B0502040204020203" pitchFamily="34" charset="0"/>
              </a:rPr>
              <a:t>κ.Θανάσης</a:t>
            </a:r>
            <a:r>
              <a:rPr lang="el-GR" sz="1800" dirty="0">
                <a:latin typeface="Bahnschrift Condensed" panose="020B0502040204020203" pitchFamily="34" charset="0"/>
              </a:rPr>
              <a:t> Μαρτίνος  </a:t>
            </a:r>
            <a:r>
              <a:rPr lang="el-GR" sz="1800" dirty="0" err="1">
                <a:latin typeface="Bahnschrift Condensed" panose="020B0502040204020203" pitchFamily="34" charset="0"/>
              </a:rPr>
              <a:t>λεει</a:t>
            </a:r>
            <a:r>
              <a:rPr lang="el-GR" sz="1800" dirty="0">
                <a:latin typeface="Bahnschrift Condensed" panose="020B0502040204020203" pitchFamily="34" charset="0"/>
              </a:rPr>
              <a:t> πως η εικόνα για το Άγιο Όρος δεν είναι δύσκολη.</a:t>
            </a:r>
          </a:p>
          <a:p>
            <a:r>
              <a:rPr lang="el-GR" sz="1800" dirty="0">
                <a:latin typeface="Bahnschrift Condensed" panose="020B0502040204020203" pitchFamily="34" charset="0"/>
              </a:rPr>
              <a:t> </a:t>
            </a:r>
            <a:r>
              <a:rPr lang="el-GR" sz="1800" dirty="0" err="1">
                <a:latin typeface="Bahnschrift Condensed" panose="020B0502040204020203" pitchFamily="34" charset="0"/>
              </a:rPr>
              <a:t>Eκεί</a:t>
            </a:r>
            <a:r>
              <a:rPr lang="el-GR" sz="1800" dirty="0">
                <a:latin typeface="Bahnschrift Condensed" panose="020B0502040204020203" pitchFamily="34" charset="0"/>
              </a:rPr>
              <a:t> που υπάρχει το πρόβλημα είναι σε σκήτες και σε κελιά στο νότιο Άγιο Όρος, όπου ζουν μόνοι τους οι μοναχοί ή σε ομάδες έως 3-5 μοναχών και όπου δεν υπάρχει ιατρική φροντίδα, καθώς στα μοναστήρια συμβαίνει κάποιος μοναχός να είναι και γιατρός», είπε ο κ. Μαρτίνος, προσθέτοντας «πώς κολλούν αυτοί; Είτε πηγαίνοντας για προμήθειες εκτός Αγίου ‘Όρους ή πηγαίνοντας να επισκεφθούν την οικογένεια τους». Όπως είπε «αυτοί οι «</a:t>
            </a:r>
            <a:r>
              <a:rPr lang="el-GR" sz="1800" dirty="0" err="1">
                <a:latin typeface="Bahnschrift Condensed" panose="020B0502040204020203" pitchFamily="34" charset="0"/>
              </a:rPr>
              <a:t>κελιώτες</a:t>
            </a:r>
            <a:r>
              <a:rPr lang="el-GR" sz="1800" dirty="0">
                <a:latin typeface="Bahnschrift Condensed" panose="020B0502040204020203" pitchFamily="34" charset="0"/>
              </a:rPr>
              <a:t>» οι λεγόμενοι, διάγουν ασκητικό βίο, ζουν μόνοι τους μέσα στην φύση, κάνουν νηστεία και είναι λίγο οξύμωρο να κάνουν το εμβόλιο, λόγω της βαθιάς πίστης που έχουν στον Θεό, αλλά δεν μπορούμε να λέμε ότι προπαγανδίζουν υπέρ του </a:t>
            </a:r>
            <a:r>
              <a:rPr lang="el-GR" sz="1800" dirty="0" err="1">
                <a:latin typeface="Bahnschrift Condensed" panose="020B0502040204020203" pitchFamily="34" charset="0"/>
              </a:rPr>
              <a:t>αντιεμβολιασμού</a:t>
            </a:r>
            <a:r>
              <a:rPr lang="el-GR" sz="1800" dirty="0">
                <a:latin typeface="Bahnschrift Condensed" panose="020B0502040204020203" pitchFamily="34" charset="0"/>
              </a:rPr>
              <a:t>».</a:t>
            </a:r>
          </a:p>
          <a:p>
            <a:endParaRPr lang="el-GR" sz="1800" dirty="0">
              <a:latin typeface="Bahnschrift Condensed" panose="020B0502040204020203" pitchFamily="34" charset="0"/>
            </a:endParaRPr>
          </a:p>
        </p:txBody>
      </p:sp>
      <p:sp>
        <p:nvSpPr>
          <p:cNvPr id="4" name="TextBox 3">
            <a:extLst>
              <a:ext uri="{FF2B5EF4-FFF2-40B4-BE49-F238E27FC236}">
                <a16:creationId xmlns:a16="http://schemas.microsoft.com/office/drawing/2014/main" id="{2B431B74-00CE-E663-7A9D-4A8016BE0A3B}"/>
              </a:ext>
            </a:extLst>
          </p:cNvPr>
          <p:cNvSpPr txBox="1"/>
          <p:nvPr/>
        </p:nvSpPr>
        <p:spPr>
          <a:xfrm>
            <a:off x="962024" y="561647"/>
            <a:ext cx="6193156" cy="461665"/>
          </a:xfrm>
          <a:prstGeom prst="rect">
            <a:avLst/>
          </a:prstGeom>
          <a:noFill/>
        </p:spPr>
        <p:txBody>
          <a:bodyPr wrap="square" rtlCol="0">
            <a:spAutoFit/>
          </a:bodyPr>
          <a:lstStyle/>
          <a:p>
            <a:r>
              <a:rPr lang="el-GR" sz="2400" b="1" i="1" u="sng" dirty="0">
                <a:latin typeface="Bahnschrift Condensed" panose="020B0502040204020203" pitchFamily="34" charset="0"/>
              </a:rPr>
              <a:t>ΠΡΟΒΛΗΜΑΤΑ ΠΟΥ ΑΝΤΙΜΕΤΩΠΙΖΟΥΝ ΟΙ ΣΗΜΕΡΙΝΟΙ ΜΟΝΑΧΟΙ</a:t>
            </a:r>
          </a:p>
        </p:txBody>
      </p:sp>
    </p:spTree>
    <p:extLst>
      <p:ext uri="{BB962C8B-B14F-4D97-AF65-F5344CB8AC3E}">
        <p14:creationId xmlns:p14="http://schemas.microsoft.com/office/powerpoint/2010/main" val="24837989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hlinkClick r:id="rId2" action="ppaction://hlinksldjump"/>
            <a:extLst>
              <a:ext uri="{FF2B5EF4-FFF2-40B4-BE49-F238E27FC236}">
                <a16:creationId xmlns:a16="http://schemas.microsoft.com/office/drawing/2014/main" id="{2A5D7511-ECD0-DDEA-B215-E2C86C102740}"/>
              </a:ext>
            </a:extLst>
          </p:cNvPr>
          <p:cNvSpPr/>
          <p:nvPr/>
        </p:nvSpPr>
        <p:spPr>
          <a:xfrm>
            <a:off x="997389" y="465502"/>
            <a:ext cx="2000739" cy="42124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hlinkClick r:id="rId3" action="ppaction://hlinksldjump"/>
            <a:extLst>
              <a:ext uri="{FF2B5EF4-FFF2-40B4-BE49-F238E27FC236}">
                <a16:creationId xmlns:a16="http://schemas.microsoft.com/office/drawing/2014/main" id="{E07BBAE4-6B70-6B02-F71B-4ED880F0A718}"/>
              </a:ext>
            </a:extLst>
          </p:cNvPr>
          <p:cNvSpPr/>
          <p:nvPr/>
        </p:nvSpPr>
        <p:spPr>
          <a:xfrm>
            <a:off x="3345912" y="465502"/>
            <a:ext cx="2000739" cy="4212492"/>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hlinkClick r:id="rId4" action="ppaction://hlinksldjump"/>
            <a:extLst>
              <a:ext uri="{FF2B5EF4-FFF2-40B4-BE49-F238E27FC236}">
                <a16:creationId xmlns:a16="http://schemas.microsoft.com/office/drawing/2014/main" id="{8E87AB7E-DB59-F5C0-84AD-157A7AA140E4}"/>
              </a:ext>
            </a:extLst>
          </p:cNvPr>
          <p:cNvSpPr/>
          <p:nvPr/>
        </p:nvSpPr>
        <p:spPr>
          <a:xfrm>
            <a:off x="5694435" y="465502"/>
            <a:ext cx="2000739" cy="4212492"/>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Εικόνα 6">
            <a:extLst>
              <a:ext uri="{FF2B5EF4-FFF2-40B4-BE49-F238E27FC236}">
                <a16:creationId xmlns:a16="http://schemas.microsoft.com/office/drawing/2014/main" id="{44AE41AF-D548-81BA-37AD-DFF9BE19516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600270" y="1074858"/>
            <a:ext cx="2571750" cy="2571750"/>
          </a:xfrm>
          <a:prstGeom prst="rect">
            <a:avLst/>
          </a:prstGeom>
        </p:spPr>
      </p:pic>
      <p:pic>
        <p:nvPicPr>
          <p:cNvPr id="8" name="Εικόνα 7">
            <a:hlinkClick r:id="rId7" action="ppaction://hlinksldjump"/>
            <a:extLst>
              <a:ext uri="{FF2B5EF4-FFF2-40B4-BE49-F238E27FC236}">
                <a16:creationId xmlns:a16="http://schemas.microsoft.com/office/drawing/2014/main" id="{411DC062-7E8C-CB6C-0D91-F05B9B27509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208654" y="1223106"/>
            <a:ext cx="2275254" cy="2275254"/>
          </a:xfrm>
          <a:prstGeom prst="rect">
            <a:avLst/>
          </a:prstGeom>
        </p:spPr>
      </p:pic>
      <p:pic>
        <p:nvPicPr>
          <p:cNvPr id="9" name="Εικόνα 8">
            <a:extLst>
              <a:ext uri="{FF2B5EF4-FFF2-40B4-BE49-F238E27FC236}">
                <a16:creationId xmlns:a16="http://schemas.microsoft.com/office/drawing/2014/main" id="{F2404FAF-D3F8-1EAC-9D2D-E94B81019A50}"/>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5520542" y="1262426"/>
            <a:ext cx="2384669" cy="2384669"/>
          </a:xfrm>
          <a:prstGeom prst="rect">
            <a:avLst/>
          </a:prstGeom>
        </p:spPr>
      </p:pic>
    </p:spTree>
    <p:extLst>
      <p:ext uri="{BB962C8B-B14F-4D97-AF65-F5344CB8AC3E}">
        <p14:creationId xmlns:p14="http://schemas.microsoft.com/office/powerpoint/2010/main" val="104630076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theme/theme1.xml><?xml version="1.0" encoding="utf-8"?>
<a:theme xmlns:a="http://schemas.openxmlformats.org/drawingml/2006/main" name="Minimalist Business Slides XL by Slidesgo">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1205</Words>
  <Application>Microsoft Office PowerPoint</Application>
  <PresentationFormat>Προβολή στην οθόνη (16:9)</PresentationFormat>
  <Paragraphs>36</Paragraphs>
  <Slides>13</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Bahnschrift Condensed</vt:lpstr>
      <vt:lpstr>Montserrat</vt:lpstr>
      <vt:lpstr>Arial</vt:lpstr>
      <vt:lpstr>Vidaloka</vt:lpstr>
      <vt:lpstr>Verdana</vt:lpstr>
      <vt:lpstr>Minimalist Business Slides XL by Slidesgo</vt:lpstr>
      <vt:lpstr>ΕΡΓΑΣΙΑ ΘΡΗΣΚΕΥΤΙΚΩΝ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ΕΡΓΑΣΙΑ ΘΡΗΣΚΕΥΤΙΚΩΝ</dc:title>
  <dc:creator>xrysa vasia kostaridi</dc:creator>
  <cp:lastModifiedBy>xrysa vasia kostaridi</cp:lastModifiedBy>
  <cp:revision>3</cp:revision>
  <dcterms:modified xsi:type="dcterms:W3CDTF">2023-04-21T18:13:08Z</dcterms:modified>
</cp:coreProperties>
</file>