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24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830"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EFFA3B7B-C570-4070-B66B-109A7551A46F}"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11" name="Slide Number Placeholder 10"/>
          <p:cNvSpPr>
            <a:spLocks noGrp="1"/>
          </p:cNvSpPr>
          <p:nvPr>
            <p:ph type="sldNum" sz="quarter" idx="12"/>
          </p:nvPr>
        </p:nvSpPr>
        <p:spPr/>
        <p:txBody>
          <a:bodyPr/>
          <a:lstStyle/>
          <a:p>
            <a:fld id="{AF2B5FD9-3D55-4AE4-8415-472B71899473}"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FA3B7B-C570-4070-B66B-109A7551A46F}"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F2B5FD9-3D55-4AE4-8415-472B71899473}"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FA3B7B-C570-4070-B66B-109A7551A46F}"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F2B5FD9-3D55-4AE4-8415-472B71899473}"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FA3B7B-C570-4070-B66B-109A7551A46F}"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F2B5FD9-3D55-4AE4-8415-472B71899473}"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830"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EFFA3B7B-C570-4070-B66B-109A7551A46F}"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F2B5FD9-3D55-4AE4-8415-472B71899473}"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FA3B7B-C570-4070-B66B-109A7551A46F}"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F2B5FD9-3D55-4AE4-8415-472B71899473}"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FA3B7B-C570-4070-B66B-109A7551A46F}"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F2B5FD9-3D55-4AE4-8415-472B71899473}"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FA3B7B-C570-4070-B66B-109A7551A46F}"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F2B5FD9-3D55-4AE4-8415-472B71899473}"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EFFA3B7B-C570-4070-B66B-109A7551A46F}"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F2B5FD9-3D55-4AE4-8415-472B71899473}"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415" marR="18415"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FA3B7B-C570-4070-B66B-109A7551A46F}"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F2B5FD9-3D55-4AE4-8415-472B71899473}"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FA3B7B-C570-4070-B66B-109A7551A46F}"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F2B5FD9-3D55-4AE4-8415-472B71899473}" type="slidenum">
              <a:rPr lang="el-GR" smtClean="0"/>
            </a:fld>
            <a:endParaRPr lang="el-G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EFFA3B7B-C570-4070-B66B-109A7551A46F}" type="datetimeFigureOut">
              <a:rPr lang="el-GR" smtClean="0"/>
            </a:fld>
            <a:endParaRPr lang="el-G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endParaRPr lang="el-G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AF2B5FD9-3D55-4AE4-8415-472B71899473}"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430" indent="-265430" algn="l" rtl="0" eaLnBrk="1" latinLnBrk="0" hangingPunct="1">
        <a:spcBef>
          <a:spcPts val="250"/>
        </a:spcBef>
        <a:buClr>
          <a:schemeClr val="accent1"/>
        </a:buClr>
        <a:buSzPct val="80000"/>
        <a:buFont typeface="Wingdings 2" panose="05020102010507070707"/>
        <a:buChar char=""/>
        <a:defRPr kumimoji="0" sz="2800" kern="1200">
          <a:solidFill>
            <a:schemeClr val="tx1"/>
          </a:solidFill>
          <a:effectLst/>
          <a:latin typeface="+mn-lt"/>
          <a:ea typeface="+mn-ea"/>
          <a:cs typeface="+mn-cs"/>
        </a:defRPr>
      </a:lvl1pPr>
      <a:lvl2pPr marL="548640" indent="-201295" algn="l" rtl="0" eaLnBrk="1" latinLnBrk="0" hangingPunct="1">
        <a:spcBef>
          <a:spcPts val="250"/>
        </a:spcBef>
        <a:buClr>
          <a:schemeClr val="accent1"/>
        </a:buClr>
        <a:buSzPct val="100000"/>
        <a:buFont typeface="Verdana" panose="020B0604030504040204"/>
        <a:buChar char="◦"/>
        <a:defRPr kumimoji="0" sz="2400" kern="1200">
          <a:solidFill>
            <a:schemeClr val="tx1"/>
          </a:solidFill>
          <a:latin typeface="+mn-lt"/>
          <a:ea typeface="+mn-ea"/>
          <a:cs typeface="+mn-cs"/>
        </a:defRPr>
      </a:lvl2pPr>
      <a:lvl3pPr marL="786130" indent="-182880" algn="l" rtl="0" eaLnBrk="1" latinLnBrk="0" hangingPunct="1">
        <a:spcBef>
          <a:spcPts val="250"/>
        </a:spcBef>
        <a:buClr>
          <a:schemeClr val="accent2">
            <a:tint val="85000"/>
            <a:satMod val="285000"/>
          </a:schemeClr>
        </a:buClr>
        <a:buSzPct val="100000"/>
        <a:buFont typeface="Wingdings 2" panose="05020102010507070707"/>
        <a:buChar char=""/>
        <a:defRPr kumimoji="0" sz="2200" kern="1200">
          <a:solidFill>
            <a:schemeClr val="tx1"/>
          </a:solidFill>
          <a:latin typeface="+mn-lt"/>
          <a:ea typeface="+mn-ea"/>
          <a:cs typeface="+mn-cs"/>
        </a:defRPr>
      </a:lvl3pPr>
      <a:lvl4pPr marL="1024255" indent="-182880" algn="l" rtl="0" eaLnBrk="1" latinLnBrk="0" hangingPunct="1">
        <a:spcBef>
          <a:spcPts val="230"/>
        </a:spcBef>
        <a:buClr>
          <a:schemeClr val="accent2">
            <a:tint val="85000"/>
            <a:satMod val="285000"/>
          </a:schemeClr>
        </a:buClr>
        <a:buSzPct val="112000"/>
        <a:buFont typeface="Verdana" panose="020B0604030504040204"/>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panose="05020102010507070707"/>
        <a:buChar char=""/>
        <a:defRPr kumimoji="0" sz="1800" kern="1200">
          <a:solidFill>
            <a:schemeClr val="tx1"/>
          </a:solidFill>
          <a:latin typeface="+mn-lt"/>
          <a:ea typeface="+mn-ea"/>
          <a:cs typeface="+mn-cs"/>
        </a:defRPr>
      </a:lvl5pPr>
      <a:lvl6pPr marL="1490345" indent="-182880" algn="l" rtl="0" eaLnBrk="1" latinLnBrk="0" hangingPunct="1">
        <a:spcBef>
          <a:spcPts val="250"/>
        </a:spcBef>
        <a:buClr>
          <a:schemeClr val="accent3">
            <a:tint val="85000"/>
            <a:satMod val="275000"/>
          </a:schemeClr>
        </a:buClr>
        <a:buSzPct val="100000"/>
        <a:buFont typeface="Verdana" panose="020B0604030504040204"/>
        <a:buChar char="◦"/>
        <a:defRPr kumimoji="0" sz="1700" kern="1200" baseline="0">
          <a:solidFill>
            <a:schemeClr val="tx1"/>
          </a:solidFill>
          <a:latin typeface="+mn-lt"/>
          <a:ea typeface="+mn-ea"/>
          <a:cs typeface="+mn-cs"/>
        </a:defRPr>
      </a:lvl6pPr>
      <a:lvl7pPr marL="1700530" indent="-182880" algn="l" rtl="0" eaLnBrk="1" latinLnBrk="0" hangingPunct="1">
        <a:spcBef>
          <a:spcPts val="255"/>
        </a:spcBef>
        <a:buClr>
          <a:schemeClr val="accent3">
            <a:tint val="85000"/>
            <a:satMod val="275000"/>
          </a:schemeClr>
        </a:buClr>
        <a:buSzPct val="100000"/>
        <a:buFont typeface="Wingdings 2" panose="05020102010507070707"/>
        <a:buChar char=""/>
        <a:defRPr kumimoji="0" sz="1500" kern="1200">
          <a:solidFill>
            <a:schemeClr val="tx1"/>
          </a:solidFill>
          <a:latin typeface="+mn-lt"/>
          <a:ea typeface="+mn-ea"/>
          <a:cs typeface="+mn-cs"/>
        </a:defRPr>
      </a:lvl7pPr>
      <a:lvl8pPr marL="1920240" indent="-182880" algn="l" rtl="0" eaLnBrk="1" latinLnBrk="0" hangingPunct="1">
        <a:spcBef>
          <a:spcPts val="255"/>
        </a:spcBef>
        <a:buClr>
          <a:schemeClr val="accent3">
            <a:tint val="85000"/>
            <a:satMod val="275000"/>
          </a:schemeClr>
        </a:buClr>
        <a:buSzPct val="100000"/>
        <a:buFont typeface="Verdana" panose="020B0604030504040204"/>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panose="05020102010507070707"/>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el.wikipedia.org/wiki/%CE%91%CF%80%CF%8C%CF%83%CF%84%CE%BF%CE%BB%CE%BF%CF%82_%CE%A0%CE%B1%CF%8D%CE%BB%CE%BF%CF%8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A</a:t>
            </a:r>
            <a:r>
              <a:rPr lang="el-GR" sz="2400" dirty="0" smtClean="0"/>
              <a:t>ΓΓΕΛΙΚΗ ΚΟΥΤΣΟΥΚΟΥ</a:t>
            </a:r>
            <a:br>
              <a:rPr lang="el-GR" sz="2400" dirty="0" smtClean="0"/>
            </a:br>
            <a:r>
              <a:rPr lang="el-GR" sz="2400" dirty="0" smtClean="0"/>
              <a:t>Β’2</a:t>
            </a:r>
            <a:br>
              <a:rPr lang="el-GR" sz="2400" dirty="0" smtClean="0"/>
            </a:br>
            <a:r>
              <a:rPr lang="el-GR" sz="2400" dirty="0" smtClean="0"/>
              <a:t>ΕΡΓΑΣΙΑ ΤΕΤΡΑΜΗΝΟΥ ΓΙΑ ΤΟΝ ΑΠΟΣΤΟΛΟ ΠΑΥΛΟ</a:t>
            </a:r>
            <a:endParaRPr lang="el-GR" sz="2400" dirty="0"/>
          </a:p>
        </p:txBody>
      </p:sp>
      <p:sp>
        <p:nvSpPr>
          <p:cNvPr id="3" name="Subtitle 2"/>
          <p:cNvSpPr>
            <a:spLocks noGrp="1"/>
          </p:cNvSpPr>
          <p:nvPr>
            <p:ph type="subTitle" idx="1"/>
          </p:nvPr>
        </p:nvSpPr>
        <p:spPr/>
        <p:txBody>
          <a:bodyPr/>
          <a:lstStyle/>
          <a:p>
            <a:endParaRPr lang="el-GR" dirty="0"/>
          </a:p>
        </p:txBody>
      </p:sp>
      <p:pic>
        <p:nvPicPr>
          <p:cNvPr id="23554" name="Picture 2" descr="https://encrypted-tbn0.gstatic.com/images?q=tbn:ANd9GcQIysLiptxqg2K0d84HSv5UeoJLVKxxERoawezpoNBfcCI0Jb8PwVgJVaDYzPg&amp;s"/>
          <p:cNvPicPr>
            <a:picLocks noChangeAspect="1" noChangeArrowheads="1"/>
          </p:cNvPicPr>
          <p:nvPr/>
        </p:nvPicPr>
        <p:blipFill>
          <a:blip r:embed="rId1" cstate="print"/>
          <a:srcRect/>
          <a:stretch>
            <a:fillRect/>
          </a:stretch>
        </p:blipFill>
        <p:spPr bwMode="auto">
          <a:xfrm>
            <a:off x="3275856" y="3573016"/>
            <a:ext cx="2902881" cy="273630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539552" y="476672"/>
            <a:ext cx="8147248" cy="5418928"/>
          </a:xfrm>
        </p:spPr>
        <p:txBody>
          <a:bodyPr>
            <a:noAutofit/>
          </a:bodyPr>
          <a:lstStyle/>
          <a:p>
            <a:pPr algn="ctr"/>
            <a:r>
              <a:rPr lang="el-GR" sz="2400" dirty="0" smtClean="0">
                <a:solidFill>
                  <a:srgbClr val="C00000"/>
                </a:solidFill>
              </a:rPr>
              <a:t>ΕΠΙΣΤΟΛΗ ΠΡΟΣ ΚΟΡΙΝΘΙΟΥΣ Β’ 6,19</a:t>
            </a:r>
            <a:endParaRPr lang="el-GR" sz="2400" dirty="0" smtClean="0">
              <a:solidFill>
                <a:srgbClr val="C00000"/>
              </a:solidFill>
            </a:endParaRPr>
          </a:p>
          <a:p>
            <a:r>
              <a:rPr lang="el-GR" sz="2200" dirty="0" smtClean="0"/>
              <a:t>Μην </a:t>
            </a:r>
            <a:r>
              <a:rPr lang="el-GR" sz="2200" dirty="0" smtClean="0"/>
              <a:t>κάνετε αταίριαστους δεσμούς με απίστους. Γιατί ποια σχέση μπορεί να έχει η δικαιοσύνη με την ανομία; ή τι κοινό υπάρχει ανάμεσα στο φως και στο σκοτάδι; </a:t>
            </a:r>
            <a:r>
              <a:rPr lang="el-GR" sz="2200" baseline="30000" dirty="0" smtClean="0"/>
              <a:t>15</a:t>
            </a:r>
            <a:r>
              <a:rPr lang="el-GR" sz="2200" dirty="0" smtClean="0"/>
              <a:t>Ποια συμφωνία μπορεί να γίνει ανάμεσα στο Χριστό και στο διάβολο; ή τι έχει να μοιράσει ο πιστός με τον άπιστο; </a:t>
            </a:r>
            <a:r>
              <a:rPr lang="el-GR" sz="2200" baseline="30000" dirty="0" smtClean="0"/>
              <a:t>16</a:t>
            </a:r>
            <a:r>
              <a:rPr lang="el-GR" sz="2200" dirty="0" smtClean="0"/>
              <a:t>Μπορεί να υπάρχουν στον ίδιο τόπο ο ναός του Θεού και ο ναός των ειδώλων; Εσείς είστε ναός του αληθινού Θεού, όπως ο ίδιος είπε: Θα κατοικήσω ανάμεσά τους και θα πορεύομαι μαζί τους. Θα είμαι Θεός τους, κι αυτοί θα είναι λαός μου. </a:t>
            </a:r>
            <a:r>
              <a:rPr lang="el-GR" sz="2200" baseline="30000" dirty="0" smtClean="0"/>
              <a:t>17</a:t>
            </a:r>
            <a:r>
              <a:rPr lang="el-GR" sz="2200" dirty="0" smtClean="0"/>
              <a:t>Γι’ αυτό λέει ο Κύριος: Φύγετε μακριά απ’ αυτούς και ξεχωρίστε. Μην αγγίζετε ακάθαρτο πράγμα, κι εγώ θα σας δεχτώ. </a:t>
            </a:r>
            <a:r>
              <a:rPr lang="el-GR" sz="2200" baseline="30000" dirty="0" smtClean="0"/>
              <a:t>18</a:t>
            </a:r>
            <a:r>
              <a:rPr lang="el-GR" sz="2200" dirty="0" smtClean="0"/>
              <a:t>Θα είμαι για σας ο Πατέρας, κι εσείς θα είστε γιοι και θυγατέρες μου, λέει ακόμα ο παντοκράτορας Κύριος.</a:t>
            </a:r>
            <a:endParaRPr lang="el-GR"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395536" y="530352"/>
            <a:ext cx="8291264" cy="5418928"/>
          </a:xfrm>
        </p:spPr>
        <p:txBody>
          <a:bodyPr>
            <a:normAutofit/>
          </a:bodyPr>
          <a:lstStyle/>
          <a:p>
            <a:pPr algn="ctr"/>
            <a:r>
              <a:rPr lang="el-GR" dirty="0" smtClean="0">
                <a:solidFill>
                  <a:srgbClr val="C00000"/>
                </a:solidFill>
              </a:rPr>
              <a:t>ΕΠΙΣΤΟΛΗ ΠΡΟΣ ΚΟΡΙΝΘΙΟΥΣ Α’ 13,1</a:t>
            </a:r>
            <a:endParaRPr lang="el-GR" dirty="0" smtClean="0">
              <a:solidFill>
                <a:srgbClr val="C00000"/>
              </a:solidFill>
            </a:endParaRPr>
          </a:p>
          <a:p>
            <a:r>
              <a:rPr lang="el-GR" sz="2200" dirty="0" smtClean="0"/>
              <a:t>Αν μπορώ να λαλώ όλες τις γλώσσες των ανθρώπων, ακόμα και των αγγέλων, αλλά δεν έχω αγάπη για τους άλλους, οι λόγοι μου ακούγονται σαν ήχος χάλκινης καμπάνας ή σαν κυμβάλου αλαλαγμός. </a:t>
            </a:r>
            <a:r>
              <a:rPr lang="el-GR" sz="2200" baseline="30000" dirty="0" smtClean="0"/>
              <a:t>2</a:t>
            </a:r>
            <a:r>
              <a:rPr lang="el-GR" sz="2200" dirty="0" smtClean="0"/>
              <a:t>Κι αν έχω της προφητείας το χάρισμα κι όλα κατέχω τα μυστήρια κι όλη τη γνώση, κι αν έχω ακόμα όλη την πίστη, έτσι που να μετακινώ βουνά, αλλά δεν έχω αγάπη, είμαι ένα τίποτα. </a:t>
            </a:r>
            <a:r>
              <a:rPr lang="el-GR" sz="2200" baseline="30000" dirty="0" smtClean="0"/>
              <a:t>3</a:t>
            </a:r>
            <a:r>
              <a:rPr lang="el-GR" sz="2200" dirty="0" smtClean="0"/>
              <a:t>Κι αν ακόμα μοιράσω στους φτωχούς όλα μου τα υπάρχοντα, κι αν παραδώσω στη φωτιά το σώμα μου για να καεί, αλλά δεν έχω αγάπη, σε τίποτα δε μ’ ωφελεί.</a:t>
            </a:r>
            <a:endParaRPr lang="el-GR"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pic>
        <p:nvPicPr>
          <p:cNvPr id="26626" name="Picture 2" descr="C:\Users\ολγα\Downloads\jsMind(1).png"/>
          <p:cNvPicPr>
            <a:picLocks noGrp="1" noChangeAspect="1" noChangeArrowheads="1"/>
          </p:cNvPicPr>
          <p:nvPr>
            <p:ph idx="1"/>
          </p:nvPr>
        </p:nvPicPr>
        <p:blipFill>
          <a:blip r:embed="rId1" cstate="print"/>
          <a:srcRect/>
          <a:stretch>
            <a:fillRect/>
          </a:stretch>
        </p:blipFill>
        <p:spPr bwMode="auto">
          <a:xfrm>
            <a:off x="899592" y="548680"/>
            <a:ext cx="7532319" cy="41878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ctr"/>
            <a:r>
              <a:rPr lang="el-GR" dirty="0" smtClean="0">
                <a:solidFill>
                  <a:srgbClr val="C00000"/>
                </a:solidFill>
              </a:rPr>
              <a:t>ΠΗΓΕΣ</a:t>
            </a:r>
            <a:endParaRPr lang="el-GR" dirty="0" smtClean="0">
              <a:solidFill>
                <a:srgbClr val="C00000"/>
              </a:solidFill>
            </a:endParaRPr>
          </a:p>
          <a:p>
            <a:r>
              <a:rPr lang="en-US" sz="2000" dirty="0" smtClean="0">
                <a:hlinkClick r:id="rId1"/>
              </a:rPr>
              <a:t>https://el.wikipedia.org/wiki/%CE%91%CF%80%CF%8C%CF%83%CF%84%CE%BF%CE%BB%CE%BF%CF%82_%</a:t>
            </a:r>
            <a:r>
              <a:rPr lang="en-US" sz="2000" dirty="0" smtClean="0">
                <a:hlinkClick r:id="rId1"/>
              </a:rPr>
              <a:t>CE%A0%CE%B1%CF%8D%CE%BB%CE%BF%CF%82</a:t>
            </a:r>
            <a:endParaRPr lang="en-US" sz="2000" dirty="0" smtClean="0"/>
          </a:p>
          <a:p>
            <a:r>
              <a:rPr lang="en-US" sz="2000" dirty="0" smtClean="0"/>
              <a:t>https://www.sansimera.gr/biographies/856</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40000" lnSpcReduction="20000"/>
          </a:bodyPr>
          <a:lstStyle/>
          <a:p>
            <a:pPr algn="ctr">
              <a:buNone/>
            </a:pPr>
            <a:r>
              <a:rPr lang="el-GR" sz="7400" dirty="0" smtClean="0">
                <a:solidFill>
                  <a:srgbClr val="C00000"/>
                </a:solidFill>
              </a:rPr>
              <a:t>ΒΙΟΓΡΑΦΙΚΑ ΣΤΟΙΧΕΙΑ</a:t>
            </a:r>
            <a:endParaRPr lang="el-GR" sz="7400" dirty="0" smtClean="0">
              <a:solidFill>
                <a:srgbClr val="C00000"/>
              </a:solidFill>
            </a:endParaRPr>
          </a:p>
          <a:p>
            <a:pPr>
              <a:buNone/>
            </a:pPr>
            <a:endParaRPr lang="el-GR" dirty="0" smtClean="0">
              <a:solidFill>
                <a:srgbClr val="C00000"/>
              </a:solidFill>
            </a:endParaRPr>
          </a:p>
          <a:p>
            <a:pPr>
              <a:buNone/>
            </a:pPr>
            <a:r>
              <a:rPr lang="el-GR" sz="6000" dirty="0" smtClean="0"/>
              <a:t>Ο ιουδαϊκού θρησκεύματος Παύλος γεννήθηκε στην Ταρσό της Κιλικίας το 5 και προτού γίνει χριστιανός ονομαζόταν Σαούλ ή Σαύλος στα ελληνικά. Επειδή, όμως, απέκτησε την ιδιότητα του ρωμαίου πολίτη είχε και δεύτερο όνομα, το ρωμαϊκό Πάουλους (Παύλος στα ελληνικά). Στην πατρίδα του έμαθε την ελληνική γλώσσα και στα Ιεροσόλυμα σπούδασε εβραϊκή θεολογία κοντά στον σοφό Γαμαλιήλ. Επίσης, σύμφωνα με τις συνήθειες της εποχής έμαθε και μία τέχνη, αυτή του σκηνοποιού</a:t>
            </a:r>
            <a:r>
              <a:rPr lang="el-GR" sz="6000" dirty="0" smtClean="0"/>
              <a:t>.</a:t>
            </a:r>
            <a:endParaRPr lang="el-GR" sz="6000" dirty="0" smtClean="0"/>
          </a:p>
          <a:p>
            <a:pPr>
              <a:buNone/>
            </a:pPr>
            <a:endParaRPr lang="el-GR" sz="6000" dirty="0" smtClean="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pPr algn="ctr"/>
            <a:r>
              <a:rPr lang="el-GR" dirty="0" smtClean="0">
                <a:solidFill>
                  <a:srgbClr val="C00000"/>
                </a:solidFill>
              </a:rPr>
              <a:t>ΑΝΤΙΛΗΕΙΣ</a:t>
            </a:r>
            <a:endParaRPr lang="el-GR" dirty="0" smtClean="0">
              <a:solidFill>
                <a:srgbClr val="C00000"/>
              </a:solidFill>
            </a:endParaRPr>
          </a:p>
          <a:p>
            <a:pPr>
              <a:buNone/>
            </a:pPr>
            <a:r>
              <a:rPr lang="el-GR" dirty="0" smtClean="0"/>
              <a:t>Ο Σαουλ ηταν εναντια στον χριστιανισμο καταδιωκε τους </a:t>
            </a:r>
            <a:r>
              <a:rPr lang="el-GR" dirty="0" smtClean="0"/>
              <a:t>χριστιανους τους κυνηγουσε.Έλαβε </a:t>
            </a:r>
            <a:r>
              <a:rPr lang="el-GR" dirty="0" smtClean="0"/>
              <a:t>μέρος στον λιθοβολισμό του </a:t>
            </a:r>
            <a:r>
              <a:rPr lang="el-GR" dirty="0" smtClean="0"/>
              <a:t>Στέφανου.Οταν μαλιστα εμαθε οτι ζουσαν στην δαμασκο χριστιανοι ετρεξε στον βασιλεια και ζητησε τα ονοματα τους ωστε να τους βρει και να τους φερει δεμενους </a:t>
            </a:r>
            <a:endParaRPr 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lnSpcReduction="10000"/>
          </a:bodyPr>
          <a:lstStyle/>
          <a:p>
            <a:pPr algn="ctr"/>
            <a:r>
              <a:rPr lang="el-GR" dirty="0" smtClean="0">
                <a:solidFill>
                  <a:srgbClr val="C00000"/>
                </a:solidFill>
              </a:rPr>
              <a:t>ΜΕΤΑΣΤΡΟΦΗ</a:t>
            </a:r>
            <a:endParaRPr lang="el-GR" dirty="0" smtClean="0">
              <a:solidFill>
                <a:srgbClr val="C00000"/>
              </a:solidFill>
            </a:endParaRPr>
          </a:p>
          <a:p>
            <a:r>
              <a:rPr lang="el-GR" sz="2200" dirty="0" smtClean="0"/>
              <a:t>Στο ταξιδι του προς την δαμασκο συνεβη κατι </a:t>
            </a:r>
            <a:r>
              <a:rPr lang="el-GR" sz="2200" dirty="0" smtClean="0"/>
              <a:t>περιεργο μια τρομερη λαμψη τον τυφλωσε και επεσε κατω τοτε ειδε ενα οραμα το οραμα του χριστου να του λεει Σαούλ, Σαούλ γιατί με καταδιώκεις;» </a:t>
            </a:r>
            <a:br>
              <a:rPr lang="el-GR" sz="2200" dirty="0" smtClean="0"/>
            </a:br>
            <a:r>
              <a:rPr lang="el-GR" sz="2200" dirty="0" smtClean="0"/>
              <a:t>Κατατρομαγμένος ο Σαούλ απάντησε: «Ποιος είσαι, Κύριε;»</a:t>
            </a:r>
            <a:br>
              <a:rPr lang="el-GR" sz="2200" dirty="0" smtClean="0"/>
            </a:br>
            <a:r>
              <a:rPr lang="el-GR" sz="2200" dirty="0" smtClean="0"/>
              <a:t>– «Εγώ είμαι ο Ιησούς, που συ καταδιώκεις. Είναι σκληρό για σένα να λακτίζεις πάνω στα καρφιά», απάντησε η φωνή.</a:t>
            </a:r>
            <a:br>
              <a:rPr lang="el-GR" sz="2200" dirty="0" smtClean="0"/>
            </a:br>
            <a:r>
              <a:rPr lang="el-GR" sz="2200" dirty="0" smtClean="0"/>
              <a:t>Τότε ο Σαούλ είδε ολοζώντανο τον Ιησού να του λέει:</a:t>
            </a:r>
            <a:br>
              <a:rPr lang="el-GR" sz="2200" dirty="0" smtClean="0"/>
            </a:br>
            <a:r>
              <a:rPr lang="el-GR" sz="2200" dirty="0" smtClean="0"/>
              <a:t>– «Σήκω επάνω Σαούλ και πήγαινε στη Δαμασκό. Εκεί θα μάθεις τι πρέπει να κάμεις</a:t>
            </a:r>
            <a:r>
              <a:rPr lang="el-GR" sz="2200" dirty="0" smtClean="0"/>
              <a:t>».</a:t>
            </a:r>
            <a:endParaRPr lang="el-GR" sz="2200" dirty="0" smtClean="0"/>
          </a:p>
          <a:p>
            <a:endParaRPr lang="el-GR" sz="2400" dirty="0"/>
          </a:p>
        </p:txBody>
      </p:sp>
      <p:pic>
        <p:nvPicPr>
          <p:cNvPr id="7" name="Picture 6" descr="εικονα αποστολου παυλου.jpg"/>
          <p:cNvPicPr>
            <a:picLocks noChangeAspect="1"/>
          </p:cNvPicPr>
          <p:nvPr/>
        </p:nvPicPr>
        <p:blipFill>
          <a:blip r:embed="rId1" cstate="print"/>
          <a:stretch>
            <a:fillRect/>
          </a:stretch>
        </p:blipFill>
        <p:spPr>
          <a:xfrm>
            <a:off x="5724128" y="4437112"/>
            <a:ext cx="2592288" cy="161337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395536" y="620688"/>
            <a:ext cx="8219256" cy="5904656"/>
          </a:xfrm>
        </p:spPr>
        <p:txBody>
          <a:bodyPr>
            <a:noAutofit/>
          </a:bodyPr>
          <a:lstStyle/>
          <a:p>
            <a:pPr algn="ctr">
              <a:buNone/>
            </a:pPr>
            <a:r>
              <a:rPr lang="el-GR" sz="2400" dirty="0" smtClean="0">
                <a:solidFill>
                  <a:srgbClr val="C00000"/>
                </a:solidFill>
              </a:rPr>
              <a:t>ΜΕΤΑΣΤΡΟΦΗ</a:t>
            </a:r>
            <a:endParaRPr lang="el-GR" sz="2400" dirty="0" smtClean="0">
              <a:solidFill>
                <a:srgbClr val="C00000"/>
              </a:solidFill>
            </a:endParaRPr>
          </a:p>
          <a:p>
            <a:r>
              <a:rPr lang="el-GR" sz="2000" dirty="0" smtClean="0"/>
              <a:t>Σαούλ σηκώθηκε, μα δεν έβλεπε. Ήταν τυφλός. Οι συνοδοί του καταφοβισμένοι τον πήραν από το χέρι και τον έφεραν στην πόλη, στο σπίτι του Ιούδα. Εκεί έμεινε τρεις ημέρες νηστικός, τυφλός, χωρίς να μπορεί να διακρίνει τίποτα μπροστά του. Την τρίτη ημέρα κατά διαταγή του Χριστού πήγε και τον βρήκε ο Ανανίας και του είπε:</a:t>
            </a:r>
            <a:br>
              <a:rPr lang="el-GR" sz="2000" dirty="0" smtClean="0"/>
            </a:br>
            <a:r>
              <a:rPr lang="el-GR" sz="2000" dirty="0" smtClean="0"/>
              <a:t>– «Σαούλ αδελφέ μου, παρουσιάσθηκε σε μένα ο Χριστός και με διέταξε να έλθω να σε γιατρέψω.</a:t>
            </a:r>
            <a:br>
              <a:rPr lang="el-GR" sz="2000" dirty="0" smtClean="0"/>
            </a:br>
            <a:r>
              <a:rPr lang="el-GR" sz="2000" dirty="0" smtClean="0"/>
              <a:t>Πράγματι, ο Ανανίας έβαλε στο κεφάλι του Σαούλ και αμέσως μετά άνοιξαν τα μάτια του, φωτίστηκε με Άγιο Πνεύμα, πίστεψε στον Χριστό και από τρομερός διώκτης του χριστιανισμού έγινε ο θερμότερος κήρυκας του Ευαγγελίου</a:t>
            </a:r>
            <a:r>
              <a:rPr lang="el-GR" sz="2000" dirty="0" smtClean="0"/>
              <a:t>.</a:t>
            </a:r>
            <a:endParaRPr lang="el-GR" sz="2000" dirty="0" smtClean="0"/>
          </a:p>
          <a:p>
            <a:endParaRPr lang="el-GR" dirty="0"/>
          </a:p>
        </p:txBody>
      </p:sp>
      <p:pic>
        <p:nvPicPr>
          <p:cNvPr id="4" name="Picture 3" descr="images2.jpg"/>
          <p:cNvPicPr>
            <a:picLocks noChangeAspect="1"/>
          </p:cNvPicPr>
          <p:nvPr/>
        </p:nvPicPr>
        <p:blipFill>
          <a:blip r:embed="rId1" cstate="print"/>
          <a:stretch>
            <a:fillRect/>
          </a:stretch>
        </p:blipFill>
        <p:spPr>
          <a:xfrm>
            <a:off x="6588224" y="4941168"/>
            <a:ext cx="1311399" cy="13335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502920" y="530352"/>
            <a:ext cx="8183880" cy="5562944"/>
          </a:xfrm>
        </p:spPr>
        <p:txBody>
          <a:bodyPr>
            <a:normAutofit fontScale="92500" lnSpcReduction="10000"/>
          </a:bodyPr>
          <a:lstStyle/>
          <a:p>
            <a:pPr algn="ctr"/>
            <a:r>
              <a:rPr lang="el-GR" sz="2400" dirty="0" smtClean="0">
                <a:solidFill>
                  <a:srgbClr val="C00000"/>
                </a:solidFill>
              </a:rPr>
              <a:t>14 ΕΠΙΣΤΟΛΕΣ  ΤΟΥ Απ. Παυλου</a:t>
            </a:r>
            <a:endParaRPr lang="el-GR" sz="2400" dirty="0" smtClean="0">
              <a:solidFill>
                <a:srgbClr val="C00000"/>
              </a:solidFill>
            </a:endParaRPr>
          </a:p>
          <a:p>
            <a:r>
              <a:rPr lang="el-GR" sz="2400" dirty="0" smtClean="0"/>
              <a:t>Προς Ρωμαιους</a:t>
            </a:r>
            <a:endParaRPr lang="el-GR" sz="2400" dirty="0" smtClean="0"/>
          </a:p>
          <a:p>
            <a:r>
              <a:rPr lang="el-GR" sz="2400" dirty="0" smtClean="0"/>
              <a:t>Προς Κορινθιους Α’</a:t>
            </a:r>
            <a:endParaRPr lang="el-GR" sz="2400" dirty="0" smtClean="0"/>
          </a:p>
          <a:p>
            <a:r>
              <a:rPr lang="el-GR" sz="2400" dirty="0" smtClean="0"/>
              <a:t>Προς Κορινθιους Β’</a:t>
            </a:r>
            <a:endParaRPr lang="el-GR" sz="2400" dirty="0" smtClean="0"/>
          </a:p>
          <a:p>
            <a:r>
              <a:rPr lang="el-GR" sz="2400" dirty="0" smtClean="0"/>
              <a:t>Προς Γαλατας</a:t>
            </a:r>
            <a:endParaRPr lang="el-GR" sz="2400" dirty="0" smtClean="0"/>
          </a:p>
          <a:p>
            <a:r>
              <a:rPr lang="el-GR" sz="2400" dirty="0" smtClean="0"/>
              <a:t>Προς Εφεσιους</a:t>
            </a:r>
            <a:endParaRPr lang="el-GR" sz="2400" dirty="0" smtClean="0"/>
          </a:p>
          <a:p>
            <a:r>
              <a:rPr lang="el-GR" sz="2400" dirty="0" smtClean="0"/>
              <a:t>Προς Φιλιππησιους</a:t>
            </a:r>
            <a:endParaRPr lang="el-GR" sz="2400" dirty="0" smtClean="0"/>
          </a:p>
          <a:p>
            <a:r>
              <a:rPr lang="el-GR" sz="2400" dirty="0" smtClean="0"/>
              <a:t>Προς Κολοσσαεις</a:t>
            </a:r>
            <a:endParaRPr lang="el-GR" sz="2400" dirty="0" smtClean="0"/>
          </a:p>
          <a:p>
            <a:r>
              <a:rPr lang="el-GR" sz="2400" dirty="0" smtClean="0"/>
              <a:t>Προς Θεσσαλονικεις Α’</a:t>
            </a:r>
            <a:endParaRPr lang="el-GR" sz="2400" dirty="0" smtClean="0"/>
          </a:p>
          <a:p>
            <a:r>
              <a:rPr lang="el-GR" sz="2400" dirty="0" smtClean="0"/>
              <a:t>Προς Θεσσαλονικεις Β’</a:t>
            </a:r>
            <a:endParaRPr lang="el-GR" sz="2400" dirty="0" smtClean="0"/>
          </a:p>
          <a:p>
            <a:r>
              <a:rPr lang="el-GR" sz="2400" dirty="0" smtClean="0"/>
              <a:t>Προς Τιμοθεον Α’</a:t>
            </a:r>
            <a:endParaRPr lang="el-GR" sz="2400" dirty="0" smtClean="0"/>
          </a:p>
          <a:p>
            <a:r>
              <a:rPr lang="el-GR" sz="2400" dirty="0" smtClean="0"/>
              <a:t>Προς Τιμοθεον Β’</a:t>
            </a:r>
            <a:endParaRPr lang="el-GR" sz="2400" dirty="0" smtClean="0"/>
          </a:p>
          <a:p>
            <a:r>
              <a:rPr lang="el-GR" sz="2400" dirty="0" smtClean="0"/>
              <a:t>Προς  Τιτον</a:t>
            </a:r>
            <a:endParaRPr lang="el-GR" sz="2400" dirty="0" smtClean="0"/>
          </a:p>
          <a:p>
            <a:r>
              <a:rPr lang="el-GR" sz="2400" dirty="0" smtClean="0"/>
              <a:t>Προς Φιλημονα</a:t>
            </a:r>
            <a:endParaRPr lang="el-GR" sz="2400" dirty="0" smtClean="0"/>
          </a:p>
          <a:p>
            <a:r>
              <a:rPr lang="el-GR" sz="2400" dirty="0" smtClean="0"/>
              <a:t>Προς Εβραιους</a:t>
            </a:r>
            <a:endParaRPr lang="el-GR" sz="2400" dirty="0"/>
          </a:p>
        </p:txBody>
      </p:sp>
      <p:pic>
        <p:nvPicPr>
          <p:cNvPr id="4" name="Picture 3" descr="APOSTOLOS-PAVLOS-600-523543264574674367.jpg"/>
          <p:cNvPicPr>
            <a:picLocks noChangeAspect="1"/>
          </p:cNvPicPr>
          <p:nvPr/>
        </p:nvPicPr>
        <p:blipFill>
          <a:blip r:embed="rId1" cstate="print"/>
          <a:stretch>
            <a:fillRect/>
          </a:stretch>
        </p:blipFill>
        <p:spPr>
          <a:xfrm>
            <a:off x="4441560" y="1196752"/>
            <a:ext cx="3658832" cy="428693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395536" y="530352"/>
            <a:ext cx="8291264" cy="5778968"/>
          </a:xfrm>
        </p:spPr>
        <p:txBody>
          <a:bodyPr>
            <a:normAutofit/>
          </a:bodyPr>
          <a:lstStyle/>
          <a:p>
            <a:pPr algn="ctr"/>
            <a:r>
              <a:rPr lang="el-GR" sz="2400" dirty="0" smtClean="0">
                <a:solidFill>
                  <a:srgbClr val="C00000"/>
                </a:solidFill>
              </a:rPr>
              <a:t>ΟΜΙΛΕΙΑ ΣΤΟΝ ΑΡΕΙΟ ΠΑΓΟ</a:t>
            </a:r>
            <a:endParaRPr lang="el-GR" sz="2400" dirty="0" smtClean="0">
              <a:solidFill>
                <a:srgbClr val="C00000"/>
              </a:solidFill>
            </a:endParaRPr>
          </a:p>
          <a:p>
            <a:r>
              <a:rPr lang="el-GR" sz="2200" dirty="0" smtClean="0"/>
              <a:t>Απ.Παυλος μετα απο προσκληση των αθηναιων φτανει στην Αθηνα.Οι αθηναιοι των ειχαν καλεσει επειδη ηταν περιεργοι και ηθελαν να μαθουν τι κηρυτει ετσι λοιπον ο Παυλος σταθηκε στην μεση του Αρειου παγου και ειπε[Αθηναιοι σας βλεπω ευλαβεστατους απο καθε αποψη.Πραγματι ενω περιδιαβαζα την πολη σας και εβλεπα τους ιερους σας τοπους, βρηκα αναμεσα σ’αυτους κι ενα βωμο με την επιγραφη στον Αγνωστο θεο.Αυτον λοιπον, που εσεις λατρευετε χωρις να γνωριζετε, αυτον εγω σας κανω γνωστο.Δημιουργησε αποι εναν ανθρωπο ολα τα εθνη των ανθρωπων και τους εγκατεστησε πανω σε ολη την γη.  </a:t>
            </a:r>
            <a:endParaRPr lang="el-GR"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467544" y="548680"/>
            <a:ext cx="8183880" cy="5544616"/>
          </a:xfrm>
        </p:spPr>
        <p:txBody>
          <a:bodyPr/>
          <a:lstStyle/>
          <a:p>
            <a:pPr algn="ctr"/>
            <a:r>
              <a:rPr lang="el-GR" dirty="0" smtClean="0">
                <a:solidFill>
                  <a:srgbClr val="C00000"/>
                </a:solidFill>
              </a:rPr>
              <a:t>Ομιλεια στον αρειο παγο</a:t>
            </a:r>
            <a:endParaRPr lang="el-GR" dirty="0" smtClean="0">
              <a:solidFill>
                <a:srgbClr val="C00000"/>
              </a:solidFill>
            </a:endParaRPr>
          </a:p>
          <a:p>
            <a:pPr>
              <a:buNone/>
            </a:pPr>
            <a:endParaRPr lang="el-GR" dirty="0" smtClean="0"/>
          </a:p>
          <a:p>
            <a:r>
              <a:rPr lang="el-GR" sz="2200" dirty="0" smtClean="0"/>
              <a:t>Κι εδωσε βεβαιη αποδειξη σε ολους, οτι αυτος θα ειναι ο κριτης, ανασταινοντας τον απο τους νεκρους. Οταν οι αθηναιοι ακουσαν για ανασταση νεκρων αρχισαν να χλευαζουν και να κοροιδευουν ετσι ο παυλος εφυγε απ’αναμεσα τους. Μερικοι ομως αντρες προσκολληθηκαν σ’αυτον και πιστεψαν αναμεσα τους και ο Διονυσιος ο Αρεπαγιτης και μια γυναικα που λεγοταν Δαμαρις. </a:t>
            </a:r>
            <a:endParaRPr lang="el-GR" sz="2200" dirty="0"/>
          </a:p>
        </p:txBody>
      </p:sp>
      <p:pic>
        <p:nvPicPr>
          <p:cNvPr id="4" name="Picture 3" descr="images.jpg"/>
          <p:cNvPicPr>
            <a:picLocks noChangeAspect="1"/>
          </p:cNvPicPr>
          <p:nvPr/>
        </p:nvPicPr>
        <p:blipFill>
          <a:blip r:embed="rId1" cstate="print"/>
          <a:stretch>
            <a:fillRect/>
          </a:stretch>
        </p:blipFill>
        <p:spPr>
          <a:xfrm>
            <a:off x="5724128" y="4005064"/>
            <a:ext cx="2047106" cy="1756467"/>
          </a:xfrm>
          <a:prstGeom prst="rect">
            <a:avLst/>
          </a:prstGeom>
        </p:spPr>
      </p:pic>
      <p:pic>
        <p:nvPicPr>
          <p:cNvPr id="5" name="Picture 4" descr="mage 3.jpg"/>
          <p:cNvPicPr>
            <a:picLocks noChangeAspect="1"/>
          </p:cNvPicPr>
          <p:nvPr/>
        </p:nvPicPr>
        <p:blipFill>
          <a:blip r:embed="rId2" cstate="print"/>
          <a:stretch>
            <a:fillRect/>
          </a:stretch>
        </p:blipFill>
        <p:spPr>
          <a:xfrm>
            <a:off x="1835696" y="4365104"/>
            <a:ext cx="2520280" cy="152360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ctr"/>
            <a:r>
              <a:rPr lang="el-GR" sz="2400" dirty="0" smtClean="0">
                <a:solidFill>
                  <a:srgbClr val="C00000"/>
                </a:solidFill>
              </a:rPr>
              <a:t>ΕΠΙΣΤΟΛΗ </a:t>
            </a:r>
            <a:r>
              <a:rPr lang="el-GR" sz="2400" dirty="0" smtClean="0">
                <a:solidFill>
                  <a:srgbClr val="C00000"/>
                </a:solidFill>
              </a:rPr>
              <a:t>ΠΡΟΣ </a:t>
            </a:r>
            <a:r>
              <a:rPr lang="el-GR" sz="2400" dirty="0" smtClean="0">
                <a:solidFill>
                  <a:srgbClr val="C00000"/>
                </a:solidFill>
              </a:rPr>
              <a:t>ΓΑΛΑΤΑΣ 5,1</a:t>
            </a:r>
            <a:endParaRPr lang="el-GR" sz="2400" dirty="0" smtClean="0">
              <a:solidFill>
                <a:srgbClr val="C00000"/>
              </a:solidFill>
            </a:endParaRPr>
          </a:p>
          <a:p>
            <a:r>
              <a:rPr lang="el-GR" sz="2400" dirty="0" smtClean="0"/>
              <a:t> </a:t>
            </a:r>
            <a:r>
              <a:rPr lang="el-GR" sz="2400" dirty="0" smtClean="0"/>
              <a:t>Ο Χριστός μάς απελευθέρωσε για να είμαστε ελεύθεροι. Παραμένετε, λοιπόν, σταθεροί στην ελευθερία και μην ξαναμπαίνετε κάτω από ζυγό δουλείας.</a:t>
            </a:r>
            <a:endParaRPr lang="el-GR" sz="2400" dirty="0" smtClean="0"/>
          </a:p>
          <a:p>
            <a:r>
              <a:rPr lang="el-GR" sz="2400" baseline="30000" dirty="0" smtClean="0"/>
              <a:t>2</a:t>
            </a:r>
            <a:r>
              <a:rPr lang="el-GR" sz="2400" dirty="0" smtClean="0"/>
              <a:t>Ακούστε με, εγώ ο Παύλος σας το λέω: Αν περιτέμνεστε, ο Χριστός δε θα σας ωφελήσει σε τίποτε. </a:t>
            </a:r>
            <a:r>
              <a:rPr lang="el-GR" sz="2400" baseline="30000" dirty="0" smtClean="0"/>
              <a:t>3</a:t>
            </a:r>
            <a:r>
              <a:rPr lang="el-GR" sz="2400" dirty="0" smtClean="0"/>
              <a:t>Επίσης θυμίζω σ’ όποιον θέλει να περιτμηθεί, πως έχει υποχρέωση να τηρεί όλον το νόμο</a:t>
            </a:r>
            <a:endParaRPr lang="el-GR" sz="2400" dirty="0" smtClean="0"/>
          </a:p>
          <a:p>
            <a:pPr>
              <a:buNone/>
            </a:pPr>
            <a:endParaRPr lang="el-GR"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0</TotalTime>
  <Words>4999</Words>
  <Application>WPS Presentation</Application>
  <PresentationFormat>On-screen Show (4:3)</PresentationFormat>
  <Paragraphs>56</Paragraphs>
  <Slides>13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Wingdings 2</vt:lpstr>
      <vt:lpstr>Verdana</vt:lpstr>
      <vt:lpstr>Microsoft YaHei</vt:lpstr>
      <vt:lpstr>Arial Unicode MS</vt:lpstr>
      <vt:lpstr>Calibri</vt:lpstr>
      <vt:lpstr>Aspect</vt:lpstr>
      <vt:lpstr>AΓΓΕΛΙΚΗ ΚΟΥΤΣΟΥΚΟΥ Β’2 ΕΡΓΑΣΙΑ ΤΕΤΡΑΜΗΝΟΥ ΓΙΑ ΤΟΝ ΑΠΟΣΤΟΛΟ ΠΑΥΛΟ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AΓΓΕΛΙΚΗ ΚΟΥΤΣΟΥΚΟΥ Β’2 ΕΡΓΑΣΙΑ ΤΕΤΡΑΜΗΝΟΥ ΓΙΑ ΤΟΝ ΑΠΟΣΤΟΛΟ ΠΑΥΛΟ</dc:title>
  <dc:creator>Angelina</dc:creator>
  <cp:lastModifiedBy>Paris</cp:lastModifiedBy>
  <cp:revision>16</cp:revision>
  <dcterms:created xsi:type="dcterms:W3CDTF">2023-01-15T14:53:00Z</dcterms:created>
  <dcterms:modified xsi:type="dcterms:W3CDTF">2023-05-18T13:37:11Z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A29D13FBE5B14AE282961C2F1889D28D</vt:lpwstr>
  </property>
  <property fmtid="{D5CDD505-2E9C-101B-9397-08002B2CF9AE}" pid="3" name="KSOProductBuildVer">
    <vt:lpwstr>1033-11.2.0.11537</vt:lpwstr>
  </property>
</Properties>
</file>