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5" r:id="rId8"/>
    <p:sldId id="262" r:id="rId9"/>
    <p:sldId id="263" r:id="rId10"/>
    <p:sldId id="266" r:id="rId11"/>
    <p:sldId id="261"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29F7D4F-B864-403B-8CD3-FEF5AC6BBE23}" type="slidenum">
              <a:rPr lang="el-GR" smtClean="0"/>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93C8F775-2401-4F0A-B75A-994D168A764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93C8F775-2401-4F0A-B75A-994D168A764B}"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9F7D4F-B864-403B-8CD3-FEF5AC6BBE23}" type="slidenum">
              <a:rPr lang="el-GR" smtClean="0"/>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C8F775-2401-4F0A-B75A-994D168A764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3C8F775-2401-4F0A-B75A-994D168A764B}"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29F7D4F-B864-403B-8CD3-FEF5AC6BBE23}" type="slidenum">
              <a:rPr lang="el-GR" smtClean="0"/>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C8F775-2401-4F0A-B75A-994D168A764B}"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29F7D4F-B864-403B-8CD3-FEF5AC6BBE23}" type="slidenum">
              <a:rPr lang="el-GR" smtClean="0"/>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8F775-2401-4F0A-B75A-994D168A764B}"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93C8F775-2401-4F0A-B75A-994D168A764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9F7D4F-B864-403B-8CD3-FEF5AC6BBE23}" type="slidenum">
              <a:rPr lang="el-GR" smtClean="0"/>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93C8F775-2401-4F0A-B75A-994D168A764B}"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9F7D4F-B864-403B-8CD3-FEF5AC6BBE23}"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C8F775-2401-4F0A-B75A-994D168A764B}" type="datetimeFigureOut">
              <a:rPr lang="el-GR" smtClean="0"/>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9F7D4F-B864-403B-8CD3-FEF5AC6BBE23}"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el.wikipedia.org/wiki/%CE%9A%CE%B9%CE%BB%CE%B9%CE%BA%CE%AF%CE%B1" TargetMode="External"/><Relationship Id="rId1" Type="http://schemas.openxmlformats.org/officeDocument/2006/relationships/hyperlink" Target="https://el.wikipedia.org/wiki/%CE%A4%CE%B1%CF%81%CF%83%CF%8C%CF%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398" y="1526795"/>
            <a:ext cx="6815669" cy="1859869"/>
          </a:xfrm>
        </p:spPr>
        <p:txBody>
          <a:bodyPr/>
          <a:lstStyle/>
          <a:p>
            <a:br>
              <a:rPr lang="el-GR" dirty="0"/>
            </a:br>
            <a:r>
              <a:rPr lang="el-GR" dirty="0"/>
              <a:t>ΑΠΟΣΤΟΛΟΣ ΠΑΥΛΟΣ</a:t>
            </a:r>
            <a:br>
              <a:rPr lang="el-GR" dirty="0"/>
            </a:br>
            <a:endParaRPr lang="el-GR" dirty="0"/>
          </a:p>
        </p:txBody>
      </p:sp>
      <p:sp>
        <p:nvSpPr>
          <p:cNvPr id="3" name="Υπότιτλος 2"/>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ΦΥΛΛΑ ΕΡΓΑΣΙΑΣ </a:t>
            </a:r>
            <a:endParaRPr lang="el-GR" dirty="0"/>
          </a:p>
        </p:txBody>
      </p:sp>
      <p:pic>
        <p:nvPicPr>
          <p:cNvPr id="14" name="Θέση περιεχομένου 1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01998" y="2557993"/>
            <a:ext cx="4287498" cy="3317875"/>
          </a:xfrm>
        </p:spPr>
      </p:pic>
      <p:pic>
        <p:nvPicPr>
          <p:cNvPr id="18" name="Εικόνα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100" y="2625105"/>
            <a:ext cx="4287498" cy="30542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95402" y="2624574"/>
            <a:ext cx="4287498" cy="3317875"/>
          </a:xfrm>
        </p:spPr>
      </p:pic>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557993"/>
            <a:ext cx="4287498" cy="3317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ΒΙΟΓΡΟΦΙΚΑ ΣΤΟΙΧΕΙΑ</a:t>
            </a:r>
            <a:endParaRPr lang="el-GR" dirty="0"/>
          </a:p>
        </p:txBody>
      </p:sp>
      <p:sp>
        <p:nvSpPr>
          <p:cNvPr id="3" name="Θέση περιεχομένου 2"/>
          <p:cNvSpPr>
            <a:spLocks noGrp="1"/>
          </p:cNvSpPr>
          <p:nvPr>
            <p:ph idx="1"/>
          </p:nvPr>
        </p:nvSpPr>
        <p:spPr/>
        <p:txBody>
          <a:bodyPr>
            <a:normAutofit/>
          </a:bodyPr>
          <a:lstStyle/>
          <a:p>
            <a:r>
              <a:rPr lang="el-GR" dirty="0"/>
              <a:t>Τόπος και χρόνος γέννησης</a:t>
            </a:r>
            <a:r>
              <a:rPr lang="en-US" dirty="0"/>
              <a:t>:</a:t>
            </a:r>
            <a:r>
              <a:rPr lang="el-GR" sz="1200" b="0" i="0" dirty="0">
                <a:solidFill>
                  <a:srgbClr val="202122"/>
                </a:solidFill>
                <a:effectLst/>
                <a:latin typeface="Arial" panose="020B0604020202020204" pitchFamily="34" charset="0"/>
              </a:rPr>
              <a:t>Ο </a:t>
            </a:r>
            <a:r>
              <a:rPr lang="el-GR" sz="1200" b="1" i="0" dirty="0">
                <a:solidFill>
                  <a:srgbClr val="202122"/>
                </a:solidFill>
                <a:effectLst/>
                <a:latin typeface="Arial" panose="020B0604020202020204" pitchFamily="34" charset="0"/>
              </a:rPr>
              <a:t>Απόστολος Παύλος</a:t>
            </a:r>
            <a:r>
              <a:rPr lang="el-GR" sz="1200" b="0" i="0" dirty="0">
                <a:solidFill>
                  <a:srgbClr val="202122"/>
                </a:solidFill>
                <a:effectLst/>
                <a:latin typeface="Arial" panose="020B0604020202020204" pitchFamily="34" charset="0"/>
              </a:rPr>
              <a:t>, γνωστός στον δυτικό κόσμο και ως </a:t>
            </a:r>
            <a:r>
              <a:rPr lang="el-GR" sz="1200" b="1" i="0" dirty="0">
                <a:solidFill>
                  <a:srgbClr val="202122"/>
                </a:solidFill>
                <a:effectLst/>
                <a:latin typeface="Arial" panose="020B0604020202020204" pitchFamily="34" charset="0"/>
              </a:rPr>
              <a:t>Άγιος Παύλος</a:t>
            </a:r>
            <a:r>
              <a:rPr lang="el-GR" sz="1200" b="0" i="0" dirty="0">
                <a:solidFill>
                  <a:srgbClr val="202122"/>
                </a:solidFill>
                <a:effectLst/>
                <a:latin typeface="Arial" panose="020B0604020202020204" pitchFamily="34" charset="0"/>
              </a:rPr>
              <a:t> γεννηθείς ως </a:t>
            </a:r>
            <a:r>
              <a:rPr lang="el-GR" sz="1200" b="1" i="0" dirty="0">
                <a:solidFill>
                  <a:srgbClr val="202122"/>
                </a:solidFill>
                <a:effectLst/>
                <a:latin typeface="Arial" panose="020B0604020202020204" pitchFamily="34" charset="0"/>
              </a:rPr>
              <a:t>Σαούλ</a:t>
            </a:r>
            <a:r>
              <a:rPr lang="el-GR" sz="1200" b="0" i="0" dirty="0">
                <a:solidFill>
                  <a:srgbClr val="202122"/>
                </a:solidFill>
                <a:effectLst/>
                <a:latin typeface="Arial" panose="020B0604020202020204" pitchFamily="34" charset="0"/>
              </a:rPr>
              <a:t> (</a:t>
            </a:r>
            <a:r>
              <a:rPr lang="el-GR" sz="1200" b="0" i="1" dirty="0" err="1">
                <a:solidFill>
                  <a:srgbClr val="202122"/>
                </a:solidFill>
                <a:effectLst/>
                <a:latin typeface="Arial" panose="020B0604020202020204" pitchFamily="34" charset="0"/>
              </a:rPr>
              <a:t>Σαύλος</a:t>
            </a:r>
            <a:r>
              <a:rPr lang="el-GR" sz="1200" b="0" i="0" dirty="0">
                <a:solidFill>
                  <a:srgbClr val="202122"/>
                </a:solidFill>
                <a:effectLst/>
                <a:latin typeface="Arial" panose="020B0604020202020204" pitchFamily="34" charset="0"/>
              </a:rPr>
              <a:t>, βλ. </a:t>
            </a:r>
            <a:r>
              <a:rPr lang="el-GR" sz="1200" b="0" i="1" dirty="0" err="1">
                <a:solidFill>
                  <a:srgbClr val="202122"/>
                </a:solidFill>
                <a:effectLst/>
                <a:latin typeface="Arial" panose="020B0604020202020204" pitchFamily="34" charset="0"/>
              </a:rPr>
              <a:t>Πράξ</a:t>
            </a:r>
            <a:r>
              <a:rPr lang="el-GR" sz="1200" b="0" i="1" dirty="0">
                <a:solidFill>
                  <a:srgbClr val="202122"/>
                </a:solidFill>
                <a:effectLst/>
                <a:latin typeface="Arial" panose="020B0604020202020204" pitchFamily="34" charset="0"/>
              </a:rPr>
              <a:t>. 7:58</a:t>
            </a:r>
            <a:r>
              <a:rPr lang="el-GR" sz="1200" b="0" i="0" dirty="0">
                <a:solidFill>
                  <a:srgbClr val="202122"/>
                </a:solidFill>
                <a:effectLst/>
                <a:latin typeface="Arial" panose="020B0604020202020204" pitchFamily="34" charset="0"/>
              </a:rPr>
              <a:t>, </a:t>
            </a:r>
            <a:r>
              <a:rPr lang="el-GR" sz="1200" b="0" i="1" dirty="0">
                <a:solidFill>
                  <a:srgbClr val="202122"/>
                </a:solidFill>
                <a:effectLst/>
                <a:latin typeface="Arial" panose="020B0604020202020204" pitchFamily="34" charset="0"/>
              </a:rPr>
              <a:t>8:3</a:t>
            </a:r>
            <a:r>
              <a:rPr lang="el-GR" sz="1200" b="0" i="0" dirty="0">
                <a:solidFill>
                  <a:srgbClr val="202122"/>
                </a:solidFill>
                <a:effectLst/>
                <a:latin typeface="Arial" panose="020B0604020202020204" pitchFamily="34" charset="0"/>
              </a:rPr>
              <a:t> κ.ά.), (</a:t>
            </a:r>
            <a:r>
              <a:rPr lang="el-GR" sz="1200" b="0" i="0" u="none" strike="noStrike" dirty="0">
                <a:solidFill>
                  <a:srgbClr val="3366CC"/>
                </a:solidFill>
                <a:effectLst/>
                <a:latin typeface="Arial" panose="020B0604020202020204" pitchFamily="34" charset="0"/>
                <a:hlinkClick r:id="rId1" tooltip="Ταρσός"/>
              </a:rPr>
              <a:t>Ταρσός</a:t>
            </a:r>
            <a:r>
              <a:rPr lang="el-GR" sz="1200" b="0" i="0" dirty="0">
                <a:solidFill>
                  <a:srgbClr val="202122"/>
                </a:solidFill>
                <a:effectLst/>
                <a:latin typeface="Arial" panose="020B0604020202020204" pitchFamily="34" charset="0"/>
              </a:rPr>
              <a:t>, </a:t>
            </a:r>
            <a:r>
              <a:rPr lang="el-GR" sz="1200" b="0" i="0" u="none" strike="noStrike" dirty="0">
                <a:solidFill>
                  <a:srgbClr val="3366CC"/>
                </a:solidFill>
                <a:effectLst/>
                <a:latin typeface="Arial" panose="020B0604020202020204" pitchFamily="34" charset="0"/>
                <a:hlinkClick r:id="rId2" tooltip="Κιλικία"/>
              </a:rPr>
              <a:t>Κιλικία</a:t>
            </a:r>
            <a:r>
              <a:rPr lang="el-GR" sz="1200" b="0" i="0" dirty="0">
                <a:solidFill>
                  <a:srgbClr val="202122"/>
                </a:solidFill>
                <a:effectLst/>
                <a:latin typeface="Arial" panose="020B0604020202020204" pitchFamily="34" charset="0"/>
              </a:rPr>
              <a:t> αρχές 1ου αι. (5-15 μ.Χ.).</a:t>
            </a:r>
            <a:endParaRPr lang="el-GR" sz="1200" b="0" i="0" dirty="0">
              <a:solidFill>
                <a:srgbClr val="202122"/>
              </a:solidFill>
              <a:effectLst/>
              <a:latin typeface="Arial" panose="020B0604020202020204" pitchFamily="34" charset="0"/>
            </a:endParaRPr>
          </a:p>
          <a:p>
            <a:r>
              <a:rPr lang="el-GR" dirty="0" err="1">
                <a:solidFill>
                  <a:srgbClr val="202122"/>
                </a:solidFill>
                <a:latin typeface="Arial" panose="020B0604020202020204" pitchFamily="34" charset="0"/>
              </a:rPr>
              <a:t>Καταγωγη</a:t>
            </a:r>
            <a:r>
              <a:rPr lang="en-US" dirty="0">
                <a:solidFill>
                  <a:srgbClr val="202122"/>
                </a:solidFill>
                <a:latin typeface="Arial" panose="020B0604020202020204" pitchFamily="34" charset="0"/>
              </a:rPr>
              <a:t>:</a:t>
            </a:r>
            <a:r>
              <a:rPr lang="el-GR" sz="1200" dirty="0">
                <a:solidFill>
                  <a:srgbClr val="202122"/>
                </a:solidFill>
                <a:latin typeface="Arial" panose="020B0604020202020204" pitchFamily="34" charset="0"/>
              </a:rPr>
              <a:t> </a:t>
            </a:r>
            <a:r>
              <a:rPr lang="el-GR" sz="1200" dirty="0" err="1">
                <a:solidFill>
                  <a:srgbClr val="3366CC"/>
                </a:solidFill>
                <a:latin typeface="Arial" panose="020B0604020202020204" pitchFamily="34" charset="0"/>
              </a:rPr>
              <a:t>Ταρσό</a:t>
            </a:r>
            <a:r>
              <a:rPr lang="el-GR" sz="1200" dirty="0" err="1">
                <a:solidFill>
                  <a:srgbClr val="202122"/>
                </a:solidFill>
                <a:latin typeface="Arial" panose="020B0604020202020204" pitchFamily="34" charset="0"/>
              </a:rPr>
              <a:t>,Ρωμη</a:t>
            </a:r>
            <a:endParaRPr lang="el-GR" sz="1200" dirty="0">
              <a:solidFill>
                <a:srgbClr val="202122"/>
              </a:solidFill>
              <a:latin typeface="Arial" panose="020B0604020202020204" pitchFamily="34" charset="0"/>
            </a:endParaRPr>
          </a:p>
          <a:p>
            <a:r>
              <a:rPr lang="el-GR" dirty="0" err="1">
                <a:solidFill>
                  <a:srgbClr val="202122"/>
                </a:solidFill>
                <a:latin typeface="Arial" panose="020B0604020202020204" pitchFamily="34" charset="0"/>
              </a:rPr>
              <a:t>Ανατρωφη</a:t>
            </a:r>
            <a:r>
              <a:rPr lang="el-GR" dirty="0">
                <a:solidFill>
                  <a:srgbClr val="202122"/>
                </a:solidFill>
                <a:latin typeface="Arial" panose="020B0604020202020204" pitchFamily="34" charset="0"/>
              </a:rPr>
              <a:t> </a:t>
            </a:r>
            <a:r>
              <a:rPr lang="en-US" dirty="0">
                <a:solidFill>
                  <a:srgbClr val="202122"/>
                </a:solidFill>
                <a:latin typeface="Arial" panose="020B0604020202020204" pitchFamily="34" charset="0"/>
              </a:rPr>
              <a:t>:</a:t>
            </a:r>
            <a:r>
              <a:rPr lang="el-GR" sz="1200" i="0" dirty="0">
                <a:solidFill>
                  <a:srgbClr val="000000"/>
                </a:solidFill>
                <a:effectLst/>
                <a:latin typeface="Tahoma" panose="020B0604030504040204" pitchFamily="34" charset="0"/>
              </a:rPr>
              <a:t>Στην Ταρσό όπου πέρασε τα παιδικά του χρόνια, οι γονείς του φρόντισαν να αποκτήσει την καλύτερη και αρτιότερη ελληνική και ιουδαϊκή μόρφωση.</a:t>
            </a:r>
            <a:endParaRPr lang="el-GR" sz="1200" i="0" dirty="0">
              <a:solidFill>
                <a:srgbClr val="000000"/>
              </a:solidFill>
              <a:effectLst/>
              <a:latin typeface="Tahoma" panose="020B0604030504040204" pitchFamily="34" charset="0"/>
            </a:endParaRPr>
          </a:p>
          <a:p>
            <a:r>
              <a:rPr lang="el-GR" dirty="0" err="1">
                <a:solidFill>
                  <a:srgbClr val="000000"/>
                </a:solidFill>
                <a:latin typeface="Tahoma" panose="020B0604030504040204" pitchFamily="34" charset="0"/>
              </a:rPr>
              <a:t>Σπουδες</a:t>
            </a:r>
            <a:r>
              <a:rPr lang="en-US" dirty="0">
                <a:solidFill>
                  <a:srgbClr val="000000"/>
                </a:solidFill>
                <a:latin typeface="Tahoma" panose="020B0604030504040204" pitchFamily="34" charset="0"/>
              </a:rPr>
              <a:t>:</a:t>
            </a:r>
            <a:r>
              <a:rPr lang="el-GR" sz="1300" i="0" dirty="0">
                <a:solidFill>
                  <a:srgbClr val="000000"/>
                </a:solidFill>
                <a:effectLst/>
                <a:latin typeface="Tahoma" panose="020B0604030504040204" pitchFamily="34" charset="0"/>
              </a:rPr>
              <a:t> . Ο Παύλος δεν αρκέστηκε στην μόρφωση που απέκτησε στη γενέτειρά του και πήγε στα Ιεροσόλυμα, όπου  έμενε και η αδερφή του, για να τη συμπληρώσει με την εκπαίδευσή του στο Μωσαϊκό Νόμο. Έγινε μαθητής του σοφού νομοδιδάσκαλου Γαμαλιήλ και από αυτόν διδάχθηκε, όσο λίγοι, την ιουδαϊκή νομικό-θεολογική σκέψη του ραβινισμού.</a:t>
            </a:r>
            <a:endParaRPr lang="el-GR"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ΒΙΟΓΡΑΦΙΚΑ ΣΤΟΙΧΕΙΑ</a:t>
            </a:r>
            <a:endParaRPr lang="el-GR" dirty="0"/>
          </a:p>
        </p:txBody>
      </p:sp>
      <p:sp>
        <p:nvSpPr>
          <p:cNvPr id="3" name="Θέση περιεχομένου 2"/>
          <p:cNvSpPr>
            <a:spLocks noGrp="1"/>
          </p:cNvSpPr>
          <p:nvPr>
            <p:ph idx="1"/>
          </p:nvPr>
        </p:nvSpPr>
        <p:spPr/>
        <p:txBody>
          <a:bodyPr/>
          <a:lstStyle/>
          <a:p>
            <a:r>
              <a:rPr lang="el-GR" dirty="0"/>
              <a:t>ΑΝΤΙΛΗΨΕΙΣ </a:t>
            </a:r>
            <a:r>
              <a:rPr lang="el-GR" dirty="0" err="1"/>
              <a:t>π.Χ</a:t>
            </a:r>
            <a:r>
              <a:rPr lang="en-US" dirty="0"/>
              <a:t>:</a:t>
            </a:r>
            <a:endParaRPr lang="el-GR" dirty="0"/>
          </a:p>
          <a:p>
            <a:r>
              <a:rPr lang="el-GR" sz="1200" dirty="0">
                <a:latin typeface="Arial" panose="020B0604020202020204" pitchFamily="34" charset="0"/>
                <a:cs typeface="Arial" panose="020B0604020202020204" pitchFamily="34" charset="0"/>
              </a:rPr>
              <a:t>Δεν </a:t>
            </a:r>
            <a:r>
              <a:rPr lang="el-GR" sz="1200" dirty="0" err="1">
                <a:latin typeface="Arial" panose="020B0604020202020204" pitchFamily="34" charset="0"/>
                <a:cs typeface="Arial" panose="020B0604020202020204" pitchFamily="34" charset="0"/>
              </a:rPr>
              <a:t>μπορει</a:t>
            </a:r>
            <a:r>
              <a:rPr lang="el-GR" sz="1200" dirty="0">
                <a:latin typeface="Arial" panose="020B0604020202020204" pitchFamily="34" charset="0"/>
                <a:cs typeface="Arial" panose="020B0604020202020204" pitchFamily="34" charset="0"/>
              </a:rPr>
              <a:t> να </a:t>
            </a:r>
            <a:r>
              <a:rPr lang="el-GR" sz="1200" dirty="0" err="1">
                <a:latin typeface="Arial" panose="020B0604020202020204" pitchFamily="34" charset="0"/>
                <a:cs typeface="Arial" panose="020B0604020202020204" pitchFamily="34" charset="0"/>
              </a:rPr>
              <a:t>καταλαβει</a:t>
            </a:r>
            <a:r>
              <a:rPr lang="el-GR" sz="1200" dirty="0">
                <a:latin typeface="Arial" panose="020B0604020202020204" pitchFamily="34" charset="0"/>
                <a:cs typeface="Arial" panose="020B0604020202020204" pitchFamily="34" charset="0"/>
              </a:rPr>
              <a:t> το </a:t>
            </a:r>
            <a:r>
              <a:rPr lang="el-GR" sz="1200" dirty="0" err="1">
                <a:latin typeface="Arial" panose="020B0604020202020204" pitchFamily="34" charset="0"/>
                <a:cs typeface="Arial" panose="020B0604020202020204" pitchFamily="34" charset="0"/>
              </a:rPr>
              <a:t>κύρηγμα</a:t>
            </a:r>
            <a:r>
              <a:rPr lang="el-GR" sz="1200" dirty="0">
                <a:latin typeface="Arial" panose="020B0604020202020204" pitchFamily="34" charset="0"/>
                <a:cs typeface="Arial" panose="020B0604020202020204" pitchFamily="34" charset="0"/>
              </a:rPr>
              <a:t> του Στεφάνου για τον Μεσσία</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Θέλει να συντρίψει τους Χριστιανούς ως επικίνδυνους για τη θρησκεία και το έθνος του </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Το κέντρο του κόσμου του είναι ο Μωσαϊκός </a:t>
            </a:r>
            <a:r>
              <a:rPr lang="el-GR" sz="1200" dirty="0" err="1">
                <a:latin typeface="Arial" panose="020B0604020202020204" pitchFamily="34" charset="0"/>
                <a:cs typeface="Arial" panose="020B0604020202020204" pitchFamily="34" charset="0"/>
              </a:rPr>
              <a:t>νομοσ</a:t>
            </a:r>
            <a:r>
              <a:rPr lang="el-GR" sz="1200" dirty="0">
                <a:latin typeface="Arial" panose="020B0604020202020204" pitchFamily="34" charset="0"/>
                <a:cs typeface="Arial" panose="020B0604020202020204" pitchFamily="34" charset="0"/>
              </a:rPr>
              <a:t> και το Ιουδαϊκό έθνος </a:t>
            </a:r>
            <a:endParaRPr lang="el-GR" sz="1200"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ΑΝΤΙΛΗΨΕΙΣ </a:t>
            </a:r>
            <a:r>
              <a:rPr lang="el-GR" dirty="0" err="1">
                <a:latin typeface="Arial" panose="020B0604020202020204" pitchFamily="34" charset="0"/>
                <a:cs typeface="Arial" panose="020B0604020202020204" pitchFamily="34" charset="0"/>
              </a:rPr>
              <a:t>Μχ</a:t>
            </a:r>
            <a:endParaRPr lang="el-GR"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Χάνει όλες τις βεβαιότητες που έχει για τον εαυτό του ,τον Νόμο ,τις παραδώσει των πατέρων </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Από διώκτης γίνεται </a:t>
            </a:r>
            <a:r>
              <a:rPr lang="el-GR" sz="1200" dirty="0" err="1">
                <a:latin typeface="Arial" panose="020B0604020202020204" pitchFamily="34" charset="0"/>
                <a:cs typeface="Arial" panose="020B0604020202020204" pitchFamily="34" charset="0"/>
              </a:rPr>
              <a:t>Απόστολοσ</a:t>
            </a:r>
            <a:r>
              <a:rPr lang="el-GR" sz="1200" dirty="0">
                <a:latin typeface="Arial" panose="020B0604020202020204" pitchFamily="34" charset="0"/>
                <a:cs typeface="Arial" panose="020B0604020202020204" pitchFamily="34" charset="0"/>
              </a:rPr>
              <a:t> των εθνών </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Δικαιώνει μέσα του τον Στέφανο , ο Χριστός είναι ο Μεσσίας</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Το κέντρο του κόσμου του είναι τώρα η αγάπη του Χριστού και η οικουμένη </a:t>
            </a:r>
            <a:endParaRPr lang="el-GR" sz="1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ΠΕΡΙΟΔΙΕΣ</a:t>
            </a:r>
            <a:endParaRPr lang="el-GR" dirty="0"/>
          </a:p>
        </p:txBody>
      </p:sp>
      <p:sp>
        <p:nvSpPr>
          <p:cNvPr id="3" name="Θέση περιεχομένου 2"/>
          <p:cNvSpPr>
            <a:spLocks noGrp="1"/>
          </p:cNvSpPr>
          <p:nvPr>
            <p:ph idx="1"/>
          </p:nvPr>
        </p:nvSpPr>
        <p:spPr/>
        <p:txBody>
          <a:bodyPr/>
          <a:lstStyle/>
          <a:p>
            <a:r>
              <a:rPr lang="el-GR" sz="3200" b="1" i="1" u="sng" dirty="0"/>
              <a:t>Α</a:t>
            </a:r>
            <a:endParaRPr lang="el-GR" sz="3200" b="1" i="1" u="sng" dirty="0"/>
          </a:p>
          <a:p>
            <a:r>
              <a:rPr lang="el-GR" sz="1050" b="0" i="0" dirty="0">
                <a:solidFill>
                  <a:srgbClr val="080808"/>
                </a:solidFill>
                <a:effectLst/>
                <a:latin typeface="fira sans" panose="020B0604020202020204" pitchFamily="34" charset="0"/>
              </a:rPr>
              <a:t>Το 45 ο Παύλος μαζί με τον Βαρνάβα και τον </a:t>
            </a:r>
            <a:r>
              <a:rPr lang="el-GR" sz="1050" dirty="0">
                <a:solidFill>
                  <a:srgbClr val="000000"/>
                </a:solidFill>
                <a:latin typeface="fira sans" panose="020B0604020202020204" pitchFamily="34" charset="0"/>
              </a:rPr>
              <a:t>ευαγγελιστή Μάρκο</a:t>
            </a:r>
            <a:r>
              <a:rPr lang="el-GR" sz="1050" b="0" i="0" dirty="0">
                <a:solidFill>
                  <a:srgbClr val="080808"/>
                </a:solidFill>
                <a:effectLst/>
                <a:latin typeface="fira sans" panose="020B0604020202020204" pitchFamily="34" charset="0"/>
              </a:rPr>
              <a:t> ξεκίνησαν από την Αντιόχεια για τη Σελεύκεια, όπου κήρυξαν. Κατόπιν με πλοίο πήγαν στην Κύπρο, όπου ίδρυσαν χριστιανικές εκκλησίες. Στην Πάφο ο πρώτος που πίστεψε ήταν ο Ρωμαίος διοικητής Σέργιος Παύλος. Από την Κύπρο με πλοίο επισκέφθηκαν την </a:t>
            </a:r>
            <a:r>
              <a:rPr lang="el-GR" sz="1050" b="0" i="0" dirty="0" err="1">
                <a:solidFill>
                  <a:srgbClr val="080808"/>
                </a:solidFill>
                <a:effectLst/>
                <a:latin typeface="fira sans" panose="020B0604020202020204" pitchFamily="34" charset="0"/>
              </a:rPr>
              <a:t>Πέργη</a:t>
            </a:r>
            <a:r>
              <a:rPr lang="el-GR" sz="1050" b="0" i="0" dirty="0">
                <a:solidFill>
                  <a:srgbClr val="080808"/>
                </a:solidFill>
                <a:effectLst/>
                <a:latin typeface="fira sans" panose="020B0604020202020204" pitchFamily="34" charset="0"/>
              </a:rPr>
              <a:t> της Μικράς Ασίας, το Ικόνιο, τα </a:t>
            </a:r>
            <a:r>
              <a:rPr lang="el-GR" sz="1050" b="0" i="0" dirty="0" err="1">
                <a:solidFill>
                  <a:srgbClr val="080808"/>
                </a:solidFill>
                <a:effectLst/>
                <a:latin typeface="fira sans" panose="020B0604020202020204" pitchFamily="34" charset="0"/>
              </a:rPr>
              <a:t>Λύστρα</a:t>
            </a:r>
            <a:r>
              <a:rPr lang="el-GR" sz="1050" b="0" i="0" dirty="0">
                <a:solidFill>
                  <a:srgbClr val="080808"/>
                </a:solidFill>
                <a:effectLst/>
                <a:latin typeface="fira sans" panose="020B0604020202020204" pitchFamily="34" charset="0"/>
              </a:rPr>
              <a:t> και τη </a:t>
            </a:r>
            <a:r>
              <a:rPr lang="el-GR" sz="1050" b="0" i="0" dirty="0" err="1">
                <a:solidFill>
                  <a:srgbClr val="080808"/>
                </a:solidFill>
                <a:effectLst/>
                <a:latin typeface="fira sans" panose="020B0604020202020204" pitchFamily="34" charset="0"/>
              </a:rPr>
              <a:t>Δέρβη</a:t>
            </a:r>
            <a:r>
              <a:rPr lang="el-GR" sz="1050" b="0" i="0" dirty="0">
                <a:solidFill>
                  <a:srgbClr val="080808"/>
                </a:solidFill>
                <a:effectLst/>
                <a:latin typeface="fira sans" panose="020B0604020202020204" pitchFamily="34" charset="0"/>
              </a:rPr>
              <a:t>, όπου πίστεψε ο Τιμόθεος. Το 48 ο Παύλος πήγε στα Ιεροσόλυμα και πήρε μέρος στην Αποστολική Σύνοδο.</a:t>
            </a:r>
            <a:br>
              <a:rPr lang="el-GR" sz="1050" dirty="0"/>
            </a:br>
            <a:r>
              <a:rPr lang="el-GR" sz="3200" b="1" i="1" u="sng" dirty="0">
                <a:latin typeface="Arial" panose="020B0604020202020204" pitchFamily="34" charset="0"/>
                <a:cs typeface="Arial" panose="020B0604020202020204" pitchFamily="34" charset="0"/>
              </a:rPr>
              <a:t>Β</a:t>
            </a:r>
            <a:endParaRPr lang="el-GR" sz="3200" b="1" i="1" u="sng" dirty="0">
              <a:latin typeface="Arial" panose="020B0604020202020204" pitchFamily="34" charset="0"/>
              <a:cs typeface="Arial" panose="020B0604020202020204" pitchFamily="34" charset="0"/>
            </a:endParaRPr>
          </a:p>
          <a:p>
            <a:r>
              <a:rPr lang="el-GR" sz="900" b="0" i="0" dirty="0">
                <a:solidFill>
                  <a:srgbClr val="080808"/>
                </a:solidFill>
                <a:effectLst/>
                <a:latin typeface="fira sans" panose="020B0604020202020204" pitchFamily="34" charset="0"/>
              </a:rPr>
              <a:t>Το 52, ξεκινώντας από την Αντιόχεια, επισκέφθηκε πόλεις της Μικράς Ασίας κι έφθασε ως την Τροία. Στην αποστολή συμμετείχαν ο Τιμόθεος, ο </a:t>
            </a:r>
            <a:r>
              <a:rPr lang="el-GR" sz="900" dirty="0">
                <a:solidFill>
                  <a:srgbClr val="000000"/>
                </a:solidFill>
                <a:latin typeface="fira sans" panose="020B0604020202020204" pitchFamily="34" charset="0"/>
              </a:rPr>
              <a:t>Σίλας</a:t>
            </a:r>
            <a:r>
              <a:rPr lang="el-GR" sz="900" dirty="0">
                <a:solidFill>
                  <a:srgbClr val="080808"/>
                </a:solidFill>
                <a:latin typeface="fira sans" panose="020B0604020202020204" pitchFamily="34" charset="0"/>
              </a:rPr>
              <a:t> </a:t>
            </a:r>
            <a:r>
              <a:rPr lang="el-GR" sz="900" b="0" i="0" dirty="0">
                <a:solidFill>
                  <a:srgbClr val="080808"/>
                </a:solidFill>
                <a:effectLst/>
                <a:latin typeface="fira sans" panose="020B0604020202020204" pitchFamily="34" charset="0"/>
              </a:rPr>
              <a:t>και ο </a:t>
            </a:r>
            <a:r>
              <a:rPr lang="el-GR" sz="900" dirty="0">
                <a:solidFill>
                  <a:srgbClr val="000000"/>
                </a:solidFill>
                <a:latin typeface="fira sans" panose="020B0604020202020204" pitchFamily="34" charset="0"/>
              </a:rPr>
              <a:t>ευαγγελιστής Λουκάς</a:t>
            </a:r>
            <a:r>
              <a:rPr lang="el-GR" sz="900" dirty="0">
                <a:solidFill>
                  <a:srgbClr val="080808"/>
                </a:solidFill>
                <a:latin typeface="fira sans" panose="020B0604020202020204" pitchFamily="34" charset="0"/>
              </a:rPr>
              <a:t>.</a:t>
            </a:r>
            <a:r>
              <a:rPr lang="el-GR" sz="900" b="0" i="0" dirty="0">
                <a:solidFill>
                  <a:srgbClr val="080808"/>
                </a:solidFill>
                <a:effectLst/>
                <a:latin typeface="fira sans" panose="020B0604020202020204" pitchFamily="34" charset="0"/>
              </a:rPr>
              <a:t> Από την Τροία με πλοίο πήγε στην Καβάλα κι από εκεί στους Φιλίππους, όπου ίδρυσε εκκλησία. Η πρώτη που πίστεψε ήταν η Λυδία με την οικογένειά της. Ακολουθώντας την Εγνατία οδό έφθασε στη Θεσσαλονίκη και στη Βέροια. Κατόπιν πήγε στην Αθήνα, όπου κήρυξε στον Άρειο Πάγο τον αληθινό θεό. Στην Αθήνα πίστεψε ο </a:t>
            </a:r>
            <a:r>
              <a:rPr lang="el-GR" sz="900" dirty="0">
                <a:solidFill>
                  <a:srgbClr val="000000"/>
                </a:solidFill>
                <a:latin typeface="fira sans" panose="020B0604020202020204" pitchFamily="34" charset="0"/>
              </a:rPr>
              <a:t>Διονύσιος ο Αρεοπαγίτης</a:t>
            </a:r>
            <a:r>
              <a:rPr lang="el-GR" sz="900" b="0" i="0" dirty="0">
                <a:solidFill>
                  <a:srgbClr val="080808"/>
                </a:solidFill>
                <a:effectLst/>
                <a:latin typeface="fira sans" panose="020B0604020202020204" pitchFamily="34" charset="0"/>
              </a:rPr>
              <a:t> και η γυναίκα του </a:t>
            </a:r>
            <a:r>
              <a:rPr lang="el-GR" sz="900" dirty="0" err="1">
                <a:solidFill>
                  <a:srgbClr val="000000"/>
                </a:solidFill>
                <a:latin typeface="fira sans" panose="020B0604020202020204" pitchFamily="34" charset="0"/>
              </a:rPr>
              <a:t>Δάμαρις</a:t>
            </a:r>
            <a:r>
              <a:rPr lang="el-GR" sz="900" dirty="0">
                <a:solidFill>
                  <a:srgbClr val="080808"/>
                </a:solidFill>
                <a:latin typeface="fira sans" panose="020B0604020202020204" pitchFamily="34" charset="0"/>
              </a:rPr>
              <a:t>.</a:t>
            </a:r>
            <a:r>
              <a:rPr lang="el-GR" sz="900" b="0" i="0" dirty="0">
                <a:solidFill>
                  <a:srgbClr val="080808"/>
                </a:solidFill>
                <a:effectLst/>
                <a:latin typeface="fira sans" panose="020B0604020202020204" pitchFamily="34" charset="0"/>
              </a:rPr>
              <a:t> Κατόπιν, πήγε στην Κόρινθο και κατέληξε στην Έφεσο.</a:t>
            </a:r>
            <a:br>
              <a:rPr lang="el-GR" sz="900" dirty="0"/>
            </a:br>
            <a:br>
              <a:rPr lang="el-GR" sz="900" dirty="0"/>
            </a:br>
            <a:br>
              <a:rPr lang="el-GR" sz="1050" dirty="0"/>
            </a:br>
            <a:br>
              <a:rPr lang="el-GR" sz="1050" dirty="0"/>
            </a:br>
            <a:endParaRPr lang="el-GR" sz="1200" b="1" i="1" u="sng" dirty="0"/>
          </a:p>
          <a:p>
            <a:endParaRPr lang="el-GR" b="1" i="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ΠΕΡΙΟΔΙΕΣ</a:t>
            </a:r>
            <a:endParaRPr lang="el-GR" dirty="0"/>
          </a:p>
        </p:txBody>
      </p:sp>
      <p:sp>
        <p:nvSpPr>
          <p:cNvPr id="3" name="Θέση περιεχομένου 2"/>
          <p:cNvSpPr>
            <a:spLocks noGrp="1"/>
          </p:cNvSpPr>
          <p:nvPr>
            <p:ph idx="1"/>
          </p:nvPr>
        </p:nvSpPr>
        <p:spPr/>
        <p:txBody>
          <a:bodyPr>
            <a:normAutofit/>
          </a:bodyPr>
          <a:lstStyle/>
          <a:p>
            <a:r>
              <a:rPr lang="el-GR" sz="3200" b="1" i="1" u="sng" dirty="0">
                <a:latin typeface="Arial" panose="020B0604020202020204" pitchFamily="34" charset="0"/>
                <a:cs typeface="Arial" panose="020B0604020202020204" pitchFamily="34" charset="0"/>
              </a:rPr>
              <a:t>Γ</a:t>
            </a:r>
            <a:endParaRPr lang="el-GR" sz="3200" b="1" i="1" u="sng" dirty="0">
              <a:latin typeface="Arial" panose="020B0604020202020204" pitchFamily="34" charset="0"/>
              <a:cs typeface="Arial" panose="020B0604020202020204" pitchFamily="34" charset="0"/>
            </a:endParaRPr>
          </a:p>
          <a:p>
            <a:pPr marL="0" indent="0">
              <a:buNone/>
            </a:pPr>
            <a:r>
              <a:rPr lang="el-GR" sz="1050" b="0" i="0" dirty="0">
                <a:solidFill>
                  <a:srgbClr val="080808"/>
                </a:solidFill>
                <a:effectLst/>
                <a:latin typeface="fira sans" panose="020B0604020202020204" pitchFamily="34" charset="0"/>
              </a:rPr>
              <a:t>Το 56 επισκέφθηκε μέρη της Μικράς Ασίας, της Ελλάδας (Κόρινθο και Μακεδονία) και κατόπιν τα Ιεροσόλυμα. Εκεί τον έπιασαν οι Ιουδαίοι, αλλά ο Ρωμαίος διοικητής τον έστειλε στην Καισάρεια της Παλαιστίνης, όπου έμεινε φυλακισμένος για δύο έτη. Τότε, επικαλέστηκε την ιδιότητα του Ρωμαίου πολίτη και τον έστειλαν συνοδεία στη Ρώμη για να δικασθεί. Στη Ρώμη, αφού έμεινε δύο χρόνια στη φυλακή, τελικά δικάσθηκε και αθωώθηκε.</a:t>
            </a:r>
            <a:endParaRPr lang="el-GR" sz="1050" b="0" i="0" dirty="0">
              <a:solidFill>
                <a:srgbClr val="080808"/>
              </a:solidFill>
              <a:effectLst/>
              <a:latin typeface="fira sans" panose="020B0604020202020204" pitchFamily="34" charset="0"/>
            </a:endParaRPr>
          </a:p>
          <a:p>
            <a:r>
              <a:rPr lang="el-GR" sz="3200" b="1" i="1" u="sng" dirty="0">
                <a:latin typeface="Arial" panose="020B0604020202020204" pitchFamily="34" charset="0"/>
                <a:cs typeface="Arial" panose="020B0604020202020204" pitchFamily="34" charset="0"/>
              </a:rPr>
              <a:t>Δ</a:t>
            </a:r>
            <a:endParaRPr lang="el-GR" sz="3200" b="1" i="1" u="sng" dirty="0">
              <a:latin typeface="Arial" panose="020B0604020202020204" pitchFamily="34" charset="0"/>
              <a:cs typeface="Arial" panose="020B0604020202020204" pitchFamily="34" charset="0"/>
            </a:endParaRPr>
          </a:p>
          <a:p>
            <a:pPr marL="0" indent="0" algn="l">
              <a:buNone/>
            </a:pPr>
            <a:r>
              <a:rPr lang="el-GR" sz="1050" b="0" i="0" dirty="0">
                <a:solidFill>
                  <a:srgbClr val="080808"/>
                </a:solidFill>
                <a:effectLst/>
                <a:latin typeface="fira sans" panose="020B0604020202020204" pitchFamily="34" charset="0"/>
              </a:rPr>
              <a:t>Αφού απελευθερώθηκε, επισκέφθηκε πόλεις της Μικράς Ασίας, της Κρήτης και της Ηπείρου. Το 67 πήγε στη Ρώμη και σύμφωνα με ορισμένες πηγές συναντήθηκε με τον </a:t>
            </a:r>
            <a:r>
              <a:rPr lang="el-GR" sz="1050" dirty="0">
                <a:solidFill>
                  <a:srgbClr val="000000"/>
                </a:solidFill>
                <a:latin typeface="fira sans" panose="020B0604020202020204" pitchFamily="34" charset="0"/>
              </a:rPr>
              <a:t>Απόστολο Πέτρο</a:t>
            </a:r>
            <a:r>
              <a:rPr lang="el-GR" sz="1050" dirty="0">
                <a:solidFill>
                  <a:srgbClr val="080808"/>
                </a:solidFill>
                <a:latin typeface="fira sans" panose="020B0604020202020204" pitchFamily="34" charset="0"/>
              </a:rPr>
              <a:t>. </a:t>
            </a:r>
            <a:r>
              <a:rPr lang="el-GR" sz="1050" b="0" i="0" dirty="0">
                <a:solidFill>
                  <a:srgbClr val="080808"/>
                </a:solidFill>
                <a:effectLst/>
                <a:latin typeface="fira sans" panose="020B0604020202020204" pitchFamily="34" charset="0"/>
              </a:rPr>
              <a:t> Τότε, όμως, τον συνέλαβε ο </a:t>
            </a:r>
            <a:r>
              <a:rPr lang="el-GR" sz="1050" b="0" i="0" dirty="0" err="1">
                <a:solidFill>
                  <a:srgbClr val="080808"/>
                </a:solidFill>
                <a:effectLst/>
                <a:latin typeface="fira sans" panose="020B0604020202020204" pitchFamily="34" charset="0"/>
              </a:rPr>
              <a:t>Νέρων</a:t>
            </a:r>
            <a:r>
              <a:rPr lang="el-GR" sz="1050" b="0" i="0" dirty="0">
                <a:solidFill>
                  <a:srgbClr val="080808"/>
                </a:solidFill>
                <a:effectLst/>
                <a:latin typeface="fira sans" panose="020B0604020202020204" pitchFamily="34" charset="0"/>
              </a:rPr>
              <a:t> και τον θανάτωσε στις </a:t>
            </a:r>
            <a:r>
              <a:rPr lang="el-GR" sz="1050" dirty="0">
                <a:solidFill>
                  <a:srgbClr val="000000"/>
                </a:solidFill>
                <a:latin typeface="fira sans" panose="020B0604020202020204" pitchFamily="34" charset="0"/>
              </a:rPr>
              <a:t>29 Ιουνίου</a:t>
            </a:r>
            <a:r>
              <a:rPr lang="el-GR" sz="1050" dirty="0">
                <a:solidFill>
                  <a:srgbClr val="080808"/>
                </a:solidFill>
                <a:latin typeface="fira sans" panose="020B0604020202020204" pitchFamily="34" charset="0"/>
              </a:rPr>
              <a:t>, </a:t>
            </a:r>
            <a:r>
              <a:rPr lang="el-GR" sz="1050" b="0" i="0" dirty="0">
                <a:solidFill>
                  <a:srgbClr val="080808"/>
                </a:solidFill>
                <a:effectLst/>
                <a:latin typeface="fira sans" panose="020B0604020202020204" pitchFamily="34" charset="0"/>
              </a:rPr>
              <a:t> οπότε γιορτάζεται η μνήμη του.</a:t>
            </a:r>
            <a:endParaRPr lang="el-GR" sz="1050" b="0" i="0" dirty="0">
              <a:solidFill>
                <a:srgbClr val="080808"/>
              </a:solidFill>
              <a:effectLst/>
              <a:latin typeface="fira sans" panose="020B0604020202020204" pitchFamily="34" charset="0"/>
            </a:endParaRPr>
          </a:p>
          <a:p>
            <a:pPr marL="0" indent="0" algn="l">
              <a:buNone/>
            </a:pPr>
            <a:r>
              <a:rPr lang="el-GR" sz="1050" b="0" i="0" dirty="0">
                <a:solidFill>
                  <a:srgbClr val="080808"/>
                </a:solidFill>
                <a:effectLst/>
                <a:latin typeface="fira sans" panose="020B0604020202020204" pitchFamily="34" charset="0"/>
              </a:rPr>
              <a:t>Εκτός από το κήρυγμα 30 περίπου ετών, ο Παύλος συνέγραψε και 14 επιστολές, στις οποίες διδάσκει ποια πρέπει να είναι η συμπεριφορά των χριστιανών, σύμφωνα με το Ευαγγέλιο.</a:t>
            </a:r>
            <a:endParaRPr lang="el-GR" sz="1050" b="0" i="0" dirty="0">
              <a:solidFill>
                <a:srgbClr val="080808"/>
              </a:solidFill>
              <a:effectLst/>
              <a:latin typeface="fira sans" panose="020B0604020202020204" pitchFamily="34" charset="0"/>
            </a:endParaRPr>
          </a:p>
          <a:p>
            <a:pPr marL="0" indent="0">
              <a:buNone/>
            </a:pPr>
            <a:br>
              <a:rPr lang="el-GR" sz="1050" dirty="0"/>
            </a:br>
            <a:endParaRPr lang="el-GR" sz="1200" b="1" i="1" u="sng"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ΕΝΟΙΟΛΟΓΙΚΟΣ ΧΑΡΤΗΣ</a:t>
            </a:r>
            <a:endParaRPr lang="el-GR" dirty="0"/>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573711" y="2520104"/>
            <a:ext cx="4454554" cy="335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ΕΠΙΣΤΟΛΕΣ</a:t>
            </a:r>
            <a:endParaRPr lang="el-GR" dirty="0"/>
          </a:p>
        </p:txBody>
      </p:sp>
      <p:sp>
        <p:nvSpPr>
          <p:cNvPr id="3" name="Θέση περιεχομένου 2"/>
          <p:cNvSpPr>
            <a:spLocks noGrp="1"/>
          </p:cNvSpPr>
          <p:nvPr>
            <p:ph idx="1"/>
          </p:nvPr>
        </p:nvSpPr>
        <p:spPr/>
        <p:txBody>
          <a:bodyPr/>
          <a:lstStyle/>
          <a:p>
            <a:r>
              <a:rPr lang="el-GR" u="sng" dirty="0">
                <a:solidFill>
                  <a:srgbClr val="3366CC"/>
                </a:solidFill>
                <a:latin typeface="Arial" panose="020B0604020202020204" pitchFamily="34" charset="0"/>
              </a:rPr>
              <a:t>Α΄ Επιστολή προς </a:t>
            </a:r>
            <a:r>
              <a:rPr lang="el-GR" u="sng" dirty="0" err="1">
                <a:solidFill>
                  <a:srgbClr val="3366CC"/>
                </a:solidFill>
                <a:latin typeface="Arial" panose="020B0604020202020204" pitchFamily="34" charset="0"/>
              </a:rPr>
              <a:t>Κορινθίουσ</a:t>
            </a:r>
            <a:endParaRPr lang="el-GR" b="0" i="0" u="sng" dirty="0">
              <a:solidFill>
                <a:srgbClr val="3366CC"/>
              </a:solidFill>
              <a:effectLst/>
              <a:latin typeface="Arial" panose="020B0604020202020204" pitchFamily="34" charset="0"/>
            </a:endParaRPr>
          </a:p>
          <a:p>
            <a:r>
              <a:rPr lang="el-GR" dirty="0" err="1">
                <a:solidFill>
                  <a:srgbClr val="3366CC"/>
                </a:solidFill>
                <a:latin typeface="Arial" panose="020B0604020202020204" pitchFamily="34" charset="0"/>
              </a:rPr>
              <a:t>Βπιστολή</a:t>
            </a:r>
            <a:r>
              <a:rPr lang="el-GR" dirty="0">
                <a:solidFill>
                  <a:srgbClr val="3366CC"/>
                </a:solidFill>
                <a:latin typeface="Arial" panose="020B0604020202020204" pitchFamily="34" charset="0"/>
              </a:rPr>
              <a:t> προς Κορινθίους</a:t>
            </a:r>
            <a:endParaRPr lang="el-GR" b="0" i="0" u="none" strike="noStrike" dirty="0">
              <a:solidFill>
                <a:srgbClr val="3366CC"/>
              </a:solidFill>
              <a:effectLst/>
              <a:latin typeface="Arial" panose="020B0604020202020204" pitchFamily="34" charset="0"/>
            </a:endParaRPr>
          </a:p>
          <a:p>
            <a:r>
              <a:rPr lang="el-GR" dirty="0">
                <a:solidFill>
                  <a:srgbClr val="3366CC"/>
                </a:solidFill>
                <a:latin typeface="Arial" panose="020B0604020202020204" pitchFamily="34" charset="0"/>
              </a:rPr>
              <a:t>Επιστολή προς </a:t>
            </a:r>
            <a:r>
              <a:rPr lang="el-GR" dirty="0" err="1">
                <a:solidFill>
                  <a:srgbClr val="3366CC"/>
                </a:solidFill>
                <a:latin typeface="Arial" panose="020B0604020202020204" pitchFamily="34" charset="0"/>
              </a:rPr>
              <a:t>Γαλάτες</a:t>
            </a:r>
            <a:endParaRPr lang="el-GR" dirty="0">
              <a:solidFill>
                <a:srgbClr val="3366CC"/>
              </a:solidFill>
              <a:latin typeface="Arial" panose="020B0604020202020204" pitchFamily="34" charset="0"/>
            </a:endParaRPr>
          </a:p>
          <a:p>
            <a:r>
              <a:rPr lang="el-GR" dirty="0">
                <a:solidFill>
                  <a:srgbClr val="3366CC"/>
                </a:solidFill>
                <a:latin typeface="Arial" panose="020B0604020202020204" pitchFamily="34" charset="0"/>
              </a:rPr>
              <a:t>Επιστολή προς </a:t>
            </a:r>
            <a:r>
              <a:rPr lang="el-GR" dirty="0" err="1">
                <a:solidFill>
                  <a:srgbClr val="3366CC"/>
                </a:solidFill>
                <a:latin typeface="Arial" panose="020B0604020202020204" pitchFamily="34" charset="0"/>
              </a:rPr>
              <a:t>Εφεσίους</a:t>
            </a:r>
            <a:endParaRPr lang="el-GR" b="0" i="0" u="none" strike="noStrike" dirty="0">
              <a:solidFill>
                <a:srgbClr val="3366CC"/>
              </a:solidFill>
              <a:effectLst/>
              <a:latin typeface="Arial" panose="020B0604020202020204" pitchFamily="34" charset="0"/>
            </a:endParaRPr>
          </a:p>
          <a:p>
            <a:r>
              <a:rPr lang="el-GR" dirty="0">
                <a:solidFill>
                  <a:srgbClr val="3366CC"/>
                </a:solidFill>
                <a:latin typeface="Arial" panose="020B0604020202020204" pitchFamily="34" charset="0"/>
              </a:rPr>
              <a:t>Επιστολή προς </a:t>
            </a:r>
            <a:r>
              <a:rPr lang="el-GR" dirty="0" err="1">
                <a:solidFill>
                  <a:srgbClr val="3366CC"/>
                </a:solidFill>
                <a:latin typeface="Arial" panose="020B0604020202020204" pitchFamily="34" charset="0"/>
              </a:rPr>
              <a:t>Φιλιππησίους</a:t>
            </a:r>
            <a:endParaRPr lang="el-GR" dirty="0">
              <a:solidFill>
                <a:srgbClr val="3366CC"/>
              </a:solidFill>
              <a:latin typeface="Arial" panose="020B0604020202020204" pitchFamily="34" charset="0"/>
            </a:endParaRPr>
          </a:p>
          <a:p>
            <a:r>
              <a:rPr lang="el-GR" dirty="0">
                <a:solidFill>
                  <a:srgbClr val="3366CC"/>
                </a:solidFill>
                <a:latin typeface="Arial" panose="020B0604020202020204" pitchFamily="34" charset="0"/>
              </a:rPr>
              <a:t>Επιστολή προς </a:t>
            </a:r>
            <a:r>
              <a:rPr lang="el-GR" dirty="0" err="1">
                <a:solidFill>
                  <a:srgbClr val="3366CC"/>
                </a:solidFill>
                <a:latin typeface="Arial" panose="020B0604020202020204" pitchFamily="34" charset="0"/>
              </a:rPr>
              <a:t>Κολοσσαείς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ΕΠΙΣΤΟΛΕΣ</a:t>
            </a:r>
            <a:endParaRPr lang="el-GR" dirty="0"/>
          </a:p>
        </p:txBody>
      </p:sp>
      <p:sp>
        <p:nvSpPr>
          <p:cNvPr id="3" name="Θέση περιεχομένου 2"/>
          <p:cNvSpPr>
            <a:spLocks noGrp="1"/>
          </p:cNvSpPr>
          <p:nvPr>
            <p:ph idx="1"/>
          </p:nvPr>
        </p:nvSpPr>
        <p:spPr/>
        <p:txBody>
          <a:bodyPr/>
          <a:lstStyle/>
          <a:p>
            <a:r>
              <a:rPr lang="el-GR" u="sng" dirty="0">
                <a:solidFill>
                  <a:srgbClr val="3366CC"/>
                </a:solidFill>
                <a:latin typeface="Arial" panose="020B0604020202020204" pitchFamily="34" charset="0"/>
              </a:rPr>
              <a:t>Α΄ Επιστολή προς Θεσσαλονικείς   Επιστολή προς Εβραίους</a:t>
            </a:r>
            <a:endParaRPr lang="el-GR" b="0" i="0" u="sng" dirty="0">
              <a:solidFill>
                <a:srgbClr val="3366CC"/>
              </a:solidFill>
              <a:effectLst/>
              <a:latin typeface="Arial" panose="020B0604020202020204" pitchFamily="34" charset="0"/>
            </a:endParaRPr>
          </a:p>
          <a:p>
            <a:r>
              <a:rPr lang="el-GR" b="0" i="0" u="sng" dirty="0">
                <a:solidFill>
                  <a:srgbClr val="3366CC"/>
                </a:solidFill>
                <a:effectLst/>
                <a:latin typeface="Arial" panose="020B0604020202020204" pitchFamily="34" charset="0"/>
              </a:rPr>
              <a:t>Β΄ Επιστολή προς Θεσσαλονικείς         </a:t>
            </a:r>
            <a:endParaRPr lang="el-GR" b="0" i="0" u="sng" dirty="0">
              <a:solidFill>
                <a:srgbClr val="3366CC"/>
              </a:solidFill>
              <a:effectLst/>
              <a:latin typeface="Arial" panose="020B0604020202020204" pitchFamily="34" charset="0"/>
            </a:endParaRPr>
          </a:p>
          <a:p>
            <a:r>
              <a:rPr lang="el-GR" u="sng" dirty="0">
                <a:solidFill>
                  <a:srgbClr val="3366CC"/>
                </a:solidFill>
                <a:latin typeface="Arial" panose="020B0604020202020204" pitchFamily="34" charset="0"/>
              </a:rPr>
              <a:t>Α΄ Επιστολή προς Τιμόθεο</a:t>
            </a:r>
            <a:endParaRPr lang="el-GR" u="sng" dirty="0">
              <a:solidFill>
                <a:srgbClr val="3366CC"/>
              </a:solidFill>
              <a:latin typeface="Arial" panose="020B0604020202020204" pitchFamily="34" charset="0"/>
            </a:endParaRPr>
          </a:p>
          <a:p>
            <a:r>
              <a:rPr lang="el-GR" u="sng" dirty="0">
                <a:solidFill>
                  <a:srgbClr val="3366CC"/>
                </a:solidFill>
                <a:latin typeface="Arial" panose="020B0604020202020204" pitchFamily="34" charset="0"/>
              </a:rPr>
              <a:t>Β΄ Επιστολή προς Τιμόθεο</a:t>
            </a:r>
            <a:endParaRPr lang="el-GR" b="0" i="0" u="sng" dirty="0">
              <a:solidFill>
                <a:srgbClr val="3366CC"/>
              </a:solidFill>
              <a:effectLst/>
              <a:latin typeface="Arial" panose="020B0604020202020204" pitchFamily="34" charset="0"/>
            </a:endParaRPr>
          </a:p>
          <a:p>
            <a:r>
              <a:rPr lang="el-GR" dirty="0">
                <a:solidFill>
                  <a:srgbClr val="3366CC"/>
                </a:solidFill>
                <a:latin typeface="Arial" panose="020B0604020202020204" pitchFamily="34" charset="0"/>
              </a:rPr>
              <a:t>Επιστολή προς Τίτο</a:t>
            </a:r>
            <a:endParaRPr lang="el-GR" u="sng" strike="noStrike" dirty="0">
              <a:solidFill>
                <a:srgbClr val="3366CC"/>
              </a:solidFill>
              <a:latin typeface="Arial" panose="020B0604020202020204" pitchFamily="34" charset="0"/>
            </a:endParaRPr>
          </a:p>
          <a:p>
            <a:r>
              <a:rPr lang="el-GR" dirty="0">
                <a:solidFill>
                  <a:srgbClr val="3366CC"/>
                </a:solidFill>
                <a:latin typeface="Arial" panose="020B0604020202020204" pitchFamily="34" charset="0"/>
              </a:rPr>
              <a:t>Επιστολή προς Φιλήμονα</a:t>
            </a:r>
            <a:endParaRPr lang="el-GR" b="0" i="0" u="sng" dirty="0">
              <a:solidFill>
                <a:srgbClr val="3366CC"/>
              </a:solidFill>
              <a:effectLst/>
              <a:latin typeface="Arial" panose="020B0604020202020204" pitchFamily="34" charset="0"/>
            </a:endParaRPr>
          </a:p>
          <a:p>
            <a:endParaRPr lang="el-GR" b="0" i="0" u="sng" dirty="0">
              <a:solidFill>
                <a:srgbClr val="3366CC"/>
              </a:solidFill>
              <a:effectLst/>
              <a:latin typeface="Arial" panose="020B0604020202020204" pitchFamily="34" charset="0"/>
            </a:endParaRP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ΕΝΝΟΙΟΛΟΓΙΚΟΣ ΧΑΡΤΗΣ</a:t>
            </a:r>
            <a:endParaRPr lang="el-GR" dirty="0"/>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523376" y="2732855"/>
            <a:ext cx="5285064" cy="3047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3579</Words>
  <Application>WPS Presentation</Application>
  <PresentationFormat>Ευρεία οθόνη</PresentationFormat>
  <Paragraphs>63</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Arial</vt:lpstr>
      <vt:lpstr>Tahoma</vt:lpstr>
      <vt:lpstr>fira sans</vt:lpstr>
      <vt:lpstr>Segoe Print</vt:lpstr>
      <vt:lpstr>Garamond</vt:lpstr>
      <vt:lpstr>Microsoft YaHei</vt:lpstr>
      <vt:lpstr>Arial Unicode MS</vt:lpstr>
      <vt:lpstr>Calibri</vt:lpstr>
      <vt:lpstr>Οργανικό</vt:lpstr>
      <vt:lpstr> ΑΠΟΣΤΟΛΟΣ ΠΑΥΛΟΣ </vt:lpstr>
      <vt:lpstr>ΒΙΟΓΡΟΦΙΚΑ ΣΤΟΙΧΕΙΑ</vt:lpstr>
      <vt:lpstr>ΒΙΟΓΡΑΦΙΚΑ ΣΤΟΙΧΕΙΑ</vt:lpstr>
      <vt:lpstr>ΠΕΡΙΟΔΙΕΣ</vt:lpstr>
      <vt:lpstr>ΠΕΡΙΟΔΙΕΣ</vt:lpstr>
      <vt:lpstr>ΕΝΟΙΟΛΟΓΙΚΟΣ ΧΑΡΤΗΣ</vt:lpstr>
      <vt:lpstr>ΕΠΙΣΤΟΛΕΣ</vt:lpstr>
      <vt:lpstr>ΕΠΙΣΤΟΛΕΣ</vt:lpstr>
      <vt:lpstr>ΕΝΝΟΙΟΛΟΓΙΚΟΣ ΧΑΡΤΗΣ</vt:lpstr>
      <vt:lpstr>ΦΥΛΛΑ ΕΡΓΑΣΙΑΣ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ΑΠΟΣΤΟΛΟΣ ΠΑΥΛΟΣ</dc:title>
  <dc:creator>Nio Morfeas</dc:creator>
  <cp:lastModifiedBy>Paris</cp:lastModifiedBy>
  <cp:revision>8</cp:revision>
  <dcterms:created xsi:type="dcterms:W3CDTF">2023-01-11T16:45:00Z</dcterms:created>
  <dcterms:modified xsi:type="dcterms:W3CDTF">2023-05-18T13:34:48Z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6D7CF5D2A6984AC7966ED6F937048371</vt:lpwstr>
  </property>
  <property fmtid="{D5CDD505-2E9C-101B-9397-08002B2CF9AE}" pid="3" name="KSOProductBuildVer">
    <vt:lpwstr>1033-11.2.0.11537</vt:lpwstr>
  </property>
</Properties>
</file>