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4" r:id="rId14"/>
    <p:sldId id="275" r:id="rId15"/>
    <p:sldId id="276" r:id="rId16"/>
    <p:sldId id="27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735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745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54610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 panose="05020102010507070707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177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 panose="05020102010507070707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990" algn="l" rtl="0" eaLnBrk="1" latinLnBrk="0" hangingPunct="1">
        <a:spcBef>
          <a:spcPts val="400"/>
        </a:spcBef>
        <a:buClr>
          <a:schemeClr val="accent4"/>
        </a:buClr>
        <a:buFont typeface="Wingdings 2" panose="05020102010507070707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s://www.pemptousia.gr/2020/09/to-telos-tou-apostolou-pavlou/" TargetMode="External"/><Relationship Id="rId3" Type="http://schemas.openxmlformats.org/officeDocument/2006/relationships/hyperlink" Target="https://el.wikipedia.org/wiki/%CE%91%CF%80%CF%8C%CF%83%CF%84%CE%BF%CE%BB%CE%BF%CF%82_%CE%A0%CE%B1%CF%8D%CE%BB%CE%BF%CF%82" TargetMode="External"/><Relationship Id="rId2" Type="http://schemas.openxmlformats.org/officeDocument/2006/relationships/hyperlink" Target="https://religious.gr/%CE%B2%CE%AF%CE%BF%CF%82-%CE%B1%CF%80%CF%8C%CF%83%CF%84%CE%BF%CE%BB%CE%BF%CF%82-%CF%80%CE%B1%CF%8D%CE%BB%CE%BF%CF%82" TargetMode="External"/><Relationship Id="rId1" Type="http://schemas.openxmlformats.org/officeDocument/2006/relationships/hyperlink" Target="https://www.sansimera.gr/biographies/856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228601"/>
            <a:ext cx="8229600" cy="2057399"/>
          </a:xfrm>
        </p:spPr>
        <p:txBody>
          <a:bodyPr>
            <a:normAutofit/>
          </a:bodyPr>
          <a:lstStyle/>
          <a:p>
            <a:pPr algn="ctr"/>
            <a:r>
              <a:rPr lang="el-GR" sz="5400" dirty="0" smtClean="0"/>
              <a:t>Απόστολος Παύλος</a:t>
            </a:r>
            <a:br>
              <a:rPr lang="el-GR" sz="5400" dirty="0" smtClean="0"/>
            </a:br>
            <a:r>
              <a:rPr lang="el-GR" sz="5400" dirty="0" smtClean="0"/>
              <a:t>Εργασία Τετραμήνου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743200"/>
            <a:ext cx="3664634" cy="1752600"/>
          </a:xfrm>
        </p:spPr>
        <p:txBody>
          <a:bodyPr/>
          <a:lstStyle/>
          <a:p>
            <a:r>
              <a:rPr lang="el-GR" dirty="0" smtClean="0"/>
              <a:t>Όλγα Μανδάνη Β’2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800" dirty="0" smtClean="0"/>
              <a:t>ΕΡΓΟ ΑΠΟΣΤΟΛΟΥ ΠΑΥΛΟΥ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458200" cy="48307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Ο Παύλος, εκτός από το αποστολικό έργο του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που είναι τεράστιας σημασίας, έγραψε </a:t>
            </a:r>
            <a:r>
              <a:rPr lang="el-GR" dirty="0" smtClean="0"/>
              <a:t>και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13 επιστολές: Προς Φιλήμονα, Προς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Γαλάτας, Προς Ρωμαίους, δύο Προς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Κορινθίους, Προς Τίτον, δύο Προς Τιμόθεον,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δύο Προς Θεσσαλονικείς, Προς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Φιλιππησίους, Προς Κολοσσαείς, και προς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Εφεσίους.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400" dirty="0" smtClean="0"/>
              <a:t>Η ΟΜΙΛΙΑ ΤΟΥ ΠΑΥΛΟΥ ΣΤΟΝ ΑΡΕΙΟ ΠΑΓΟ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Χαρακτηριστική λοιπόν ήταν η αναφορά του Παύλου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στον βωμό του «αγνώστου Θεού», που φαίνεται να υπήρχαν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αρκετοί εκείνη την εποχή στην Αθήνα, τον οποίο υποστήριξε ότι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πρεσβεύει. Ως Δημιουργός του κόσμου και Δότης παντός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αγαθού, Αυτός Ο Θεός δεν κατοικεί σε ναούς, δεν έχει ανάγκη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από τις υπηρεσίες των ανθρώπων και είναι ακατάλληλη η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κατασκευή ομοιωμάτων του, λέει ο Παύλος. Αυτή η σκέψη,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αναφέρει ο Παύλος, είναι σύμφωνη με τα λόγια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του Στωικού ποιητή Αράτου.Τέλος, δήλωσε ότι Ο Θεός θα κρίνει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τον κόσμο μέσω ενός άντρα που ανέστησε από τους νεκρούς,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νύξη η οποία προκάλεσε χλευαστικές αντιδράσεις σε μερικούς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ακροατές του. Εντούτοις, η ομιλία του Παύλου έπεισε δύο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ακροατές, τον δικαστή Διονύσιο τον Αρεοπαγίτη και τη Δάμαρι,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οι οποίοι και μετεστράφησαν στον Χριστιανισμό.</a:t>
            </a:r>
            <a:endParaRPr lang="el-GR" sz="2400" dirty="0" smtClean="0"/>
          </a:p>
          <a:p>
            <a:pPr>
              <a:buNone/>
            </a:pPr>
            <a:endParaRPr lang="en-US" sz="8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400" dirty="0" smtClean="0"/>
              <a:t>ΠΡΩΤΗ ΚΑΙ ΔΕΥΤΕΡΗ ΦΥΛΑΚΙΣΗ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800" dirty="0" smtClean="0"/>
              <a:t> Ο Παύλος δικάστηκε πάλι από αυτοκρατορικό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δικαστήριο</a:t>
            </a:r>
            <a:r>
              <a:rPr lang="el-GR" sz="2800" dirty="0" smtClean="0"/>
              <a:t>, επειδή είχε τα δικαιώματα του Ρωμαίου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πολίτη</a:t>
            </a:r>
            <a:r>
              <a:rPr lang="el-GR" sz="2800" dirty="0" smtClean="0"/>
              <a:t>. Στην πρώτη δίκη απολογήθηκε περίφημα. Το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δικαστήριο </a:t>
            </a:r>
            <a:r>
              <a:rPr lang="el-GR" sz="2800" dirty="0" smtClean="0"/>
              <a:t>δεν μπόρεσε να τον καταδικάσει και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ανέβαλε </a:t>
            </a:r>
            <a:r>
              <a:rPr lang="el-GR" sz="2800" dirty="0" smtClean="0"/>
              <a:t>τη δίκη. Μέχρι τη διεξαγωγή της δεύτερης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δίκης </a:t>
            </a:r>
            <a:r>
              <a:rPr lang="el-GR" sz="2800" dirty="0" smtClean="0"/>
              <a:t>πέρασε λίγος καιρός κι ο Παύλος βρήκε την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ευκαιρία </a:t>
            </a:r>
            <a:r>
              <a:rPr lang="el-GR" sz="2800" dirty="0" smtClean="0"/>
              <a:t>να προσευχηθεί πολύ για όλα τα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αγαπημένα </a:t>
            </a:r>
            <a:r>
              <a:rPr lang="el-GR" sz="2800" dirty="0" smtClean="0"/>
              <a:t>του πνευματικά παιδιά, για τους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Χριστιανούς </a:t>
            </a:r>
            <a:r>
              <a:rPr lang="el-GR" sz="2800" dirty="0" smtClean="0"/>
              <a:t>σ’ όλες τις Εκκλησίες της Ανατολής και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της </a:t>
            </a:r>
            <a:r>
              <a:rPr lang="el-GR" sz="2800" dirty="0" smtClean="0"/>
              <a:t>Δύσης και να συγγράψει την τελευταία του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επιστολή </a:t>
            </a:r>
            <a:r>
              <a:rPr lang="el-GR" sz="2800" dirty="0" smtClean="0"/>
              <a:t>προς τον μαθητή του Τιμόθεο, που ήταν 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επίσκοπος </a:t>
            </a:r>
            <a:r>
              <a:rPr lang="el-GR" sz="2800" dirty="0" smtClean="0"/>
              <a:t>της Εφέσου.</a:t>
            </a:r>
            <a:endParaRPr lang="en-US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400" dirty="0" smtClean="0"/>
              <a:t>ΠΡΩΤΗ ΚΑΙ ΔΕΥΤΕΡΗ ΦΥΛΑΚΙΣΗ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Η </a:t>
            </a:r>
            <a:r>
              <a:rPr lang="el-GR" dirty="0" smtClean="0"/>
              <a:t>οριστική απόφαση τον καταδίκασε στον “</a:t>
            </a:r>
            <a:r>
              <a:rPr lang="el-GR" dirty="0" smtClean="0"/>
              <a:t>διά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Ξίφους</a:t>
            </a:r>
            <a:r>
              <a:rPr lang="en-GB" dirty="0" smtClean="0"/>
              <a:t> </a:t>
            </a:r>
            <a:r>
              <a:rPr lang="el-GR" dirty="0" smtClean="0"/>
              <a:t>θάνατο</a:t>
            </a:r>
            <a:r>
              <a:rPr lang="el-GR" dirty="0" smtClean="0"/>
              <a:t>” το έτος 67 μ.Χ. Ο Παύλος 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οδηγήθηκε στον</a:t>
            </a:r>
            <a:r>
              <a:rPr lang="en-GB" dirty="0" smtClean="0"/>
              <a:t> </a:t>
            </a:r>
            <a:r>
              <a:rPr lang="el-GR" dirty="0" smtClean="0"/>
              <a:t>τόπο </a:t>
            </a:r>
            <a:r>
              <a:rPr lang="el-GR" dirty="0" smtClean="0"/>
              <a:t>του μαρτυρίου του </a:t>
            </a:r>
            <a:r>
              <a:rPr lang="el-GR" dirty="0" smtClean="0"/>
              <a:t>ήρεμος,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σχεδόν χαρούμενος</a:t>
            </a:r>
            <a:r>
              <a:rPr lang="el-GR" dirty="0" smtClean="0"/>
              <a:t>. ΄Ηξερε, είχε την </a:t>
            </a:r>
            <a:r>
              <a:rPr lang="el-GR" dirty="0" smtClean="0"/>
              <a:t>απόλυτη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βεβαιότητα ότι </a:t>
            </a:r>
            <a:r>
              <a:rPr lang="el-GR" dirty="0" smtClean="0"/>
              <a:t>ο θάνατος γι’ αυτόν ήταν </a:t>
            </a:r>
            <a:r>
              <a:rPr lang="el-GR" dirty="0" smtClean="0"/>
              <a:t>κέρδος,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γιατί </a:t>
            </a:r>
            <a:r>
              <a:rPr lang="el-GR" dirty="0" smtClean="0"/>
              <a:t>θα </a:t>
            </a:r>
            <a:r>
              <a:rPr lang="el-GR" dirty="0" smtClean="0"/>
              <a:t>τον</a:t>
            </a:r>
            <a:r>
              <a:rPr lang="en-GB" dirty="0" smtClean="0"/>
              <a:t> </a:t>
            </a:r>
            <a:r>
              <a:rPr lang="el-GR" dirty="0" smtClean="0"/>
              <a:t>έφερνε </a:t>
            </a:r>
            <a:r>
              <a:rPr lang="el-GR" dirty="0" smtClean="0"/>
              <a:t>κοντά στον αγαπημένο </a:t>
            </a:r>
            <a:r>
              <a:rPr lang="el-GR" dirty="0" smtClean="0"/>
              <a:t>του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Κύριο</a:t>
            </a:r>
            <a:r>
              <a:rPr lang="el-GR" dirty="0" smtClean="0"/>
              <a:t>, για τον </a:t>
            </a:r>
            <a:r>
              <a:rPr lang="el-GR" dirty="0" smtClean="0"/>
              <a:t>οποίον </a:t>
            </a:r>
            <a:r>
              <a:rPr lang="el-GR" dirty="0" smtClean="0"/>
              <a:t>είχε αγωνιστεί όλη του </a:t>
            </a:r>
            <a:r>
              <a:rPr lang="el-GR" dirty="0" smtClean="0"/>
              <a:t>τη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ζωή</a:t>
            </a:r>
            <a:r>
              <a:rPr lang="el-GR" dirty="0" smtClean="0"/>
              <a:t>, </a:t>
            </a:r>
            <a:r>
              <a:rPr lang="el-GR" dirty="0" smtClean="0"/>
              <a:t>είχε</a:t>
            </a:r>
            <a:r>
              <a:rPr lang="en-GB" dirty="0" smtClean="0"/>
              <a:t> </a:t>
            </a:r>
            <a:r>
              <a:rPr lang="el-GR" dirty="0" smtClean="0"/>
              <a:t>φυλακιστεί </a:t>
            </a:r>
            <a:r>
              <a:rPr lang="el-GR" dirty="0" smtClean="0"/>
              <a:t>επτά φορές, </a:t>
            </a:r>
            <a:r>
              <a:rPr lang="el-GR" dirty="0" smtClean="0"/>
              <a:t>είχε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φυγαδευθεί,είχε λιθοβοληθεί</a:t>
            </a:r>
            <a:r>
              <a:rPr lang="el-GR" dirty="0" smtClean="0"/>
              <a:t>, είχε </a:t>
            </a:r>
            <a:r>
              <a:rPr lang="el-GR" dirty="0" smtClean="0"/>
              <a:t>καταργήσει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την </a:t>
            </a:r>
            <a:r>
              <a:rPr lang="el-GR" dirty="0" smtClean="0"/>
              <a:t>προσωπική </a:t>
            </a:r>
            <a:r>
              <a:rPr lang="el-GR" dirty="0" smtClean="0"/>
              <a:t>ζωή του</a:t>
            </a:r>
            <a:r>
              <a:rPr lang="el-GR" dirty="0" smtClean="0"/>
              <a:t>. “</a:t>
            </a:r>
            <a:r>
              <a:rPr lang="el-GR" i="1" dirty="0" smtClean="0"/>
              <a:t>Ζῶ δέ οὐκέτι </a:t>
            </a:r>
            <a:r>
              <a:rPr lang="el-GR" i="1" dirty="0" smtClean="0"/>
              <a:t>ἐγώ,</a:t>
            </a:r>
            <a:endParaRPr lang="el-GR" i="1" dirty="0" smtClean="0"/>
          </a:p>
          <a:p>
            <a:pPr>
              <a:buNone/>
            </a:pPr>
            <a:r>
              <a:rPr lang="el-GR" i="1" dirty="0" smtClean="0"/>
              <a:t>ζῇ</a:t>
            </a:r>
            <a:r>
              <a:rPr lang="el-GR" i="1" dirty="0" smtClean="0"/>
              <a:t> δέ ἐν ἐμοί Χριστός</a:t>
            </a:r>
            <a:r>
              <a:rPr lang="el-GR" dirty="0" smtClean="0"/>
              <a:t>”,</a:t>
            </a:r>
            <a:r>
              <a:rPr lang="el-GR" dirty="0" smtClean="0"/>
              <a:t> </a:t>
            </a:r>
            <a:r>
              <a:rPr lang="el-GR" dirty="0" smtClean="0"/>
              <a:t>έλεγε</a:t>
            </a:r>
            <a:r>
              <a:rPr lang="el-GR" dirty="0" smtClean="0"/>
              <a:t>. </a:t>
            </a:r>
            <a:r>
              <a:rPr lang="el-GR" dirty="0" smtClean="0"/>
              <a:t>(</a:t>
            </a:r>
            <a:r>
              <a:rPr lang="el-GR" i="1" dirty="0" smtClean="0"/>
              <a:t>Δεν ζω πια εγώ, </a:t>
            </a:r>
            <a:r>
              <a:rPr lang="el-GR" i="1" dirty="0" smtClean="0"/>
              <a:t>μέσα</a:t>
            </a:r>
            <a:endParaRPr lang="el-GR" i="1" dirty="0" smtClean="0"/>
          </a:p>
          <a:p>
            <a:pPr>
              <a:buNone/>
            </a:pPr>
            <a:r>
              <a:rPr lang="el-GR" i="1" dirty="0" smtClean="0"/>
              <a:t>μου </a:t>
            </a:r>
            <a:r>
              <a:rPr lang="el-GR" i="1" dirty="0" smtClean="0"/>
              <a:t>ζει ο Χριστός</a:t>
            </a:r>
            <a:r>
              <a:rPr lang="el-GR" dirty="0" smtClean="0"/>
              <a:t>).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dirty="0" smtClean="0"/>
              <a:t>ΤΟ ΤΕΛΟΣ ΤΟΥ ΠΑΥΛΟΥ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92964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 </a:t>
            </a:r>
            <a:r>
              <a:rPr lang="el-GR" sz="3400" i="1" dirty="0" smtClean="0"/>
              <a:t>Στην τελευταία του επιστολή στον Τιμόθεο γνωρίζοντας ότι το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τέλος είναι κοντά είχε γράψει: “Ήρθε πια η ώρα να χύσω το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αίμα μου ως θυσία στο Θεό. Έφτασε ο καιρός να φύγω από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αυτόν τον κόσμο. Αγωνίστηκα τον ωραίο αγώνα, έτρεξα το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δρόμο ως το τέλος, φύλαξα την πίστη. Τώρα πια με περιμένει το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στεφάνι της θεϊκής δικαιοσύνης, που θα μου απονείμει ο Κύριος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την ημέρα της Κρίσεως, ο Δίκαιος Κριτής. Κι όχι μόνο σε μένα,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αλλά και σε όλους εκείνους που περιμένουν με αγάπη τον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ερχομό Του”. Η άγια ζωή του Αποστόλου, το τεράστιο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ιεραποστολικό του έργο, ο φωτισμένος αποκαλυπτικός λόγος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του, που διασώθηκε μέσα από τις Επιστολές του και τις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Πράξεις των Αποστόλων, το μαρτυρικό του τέλος, τον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καθιστούν Πρώτο, πρώτο μετά τον ΄Εναν, που είναι ο ίδιος ο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Χριστός. Για όλους τους Χριστιανούς είναι αιώνιο φωτεινό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παράδειγμα, άξιο να το μιμηθούμε, όπως άλλωστε κι ο ίδιος </a:t>
            </a:r>
            <a:endParaRPr lang="en-GB" sz="3400" i="1" dirty="0" smtClean="0"/>
          </a:p>
          <a:p>
            <a:pPr>
              <a:buNone/>
            </a:pPr>
            <a:r>
              <a:rPr lang="el-GR" sz="3400" i="1" dirty="0" smtClean="0"/>
              <a:t>μας το ζήτησε: “Μιμηταί μου γίνεσθε, καθώς κἀγώ Χριστοῦ”.</a:t>
            </a:r>
            <a:endParaRPr lang="en-US" sz="3900" i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dirty="0" smtClean="0"/>
              <a:t>ΒΙΒΛΙΟΓΡΑΦΙΑ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hlinkClick r:id="rId1"/>
              </a:rPr>
              <a:t>https://</a:t>
            </a:r>
            <a:r>
              <a:rPr lang="en-US" dirty="0" smtClean="0">
                <a:hlinkClick r:id="rId1"/>
              </a:rPr>
              <a:t>www.sansimera.gr/biographies/856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https://religious.gr/%CE%B2%CE%AF%CE%BF%CF%82-%CE%B1%CF%80%CF%8C%CF%83%CF%84%CE%BF%CE%BB%CE%BF%CF%82-%</a:t>
            </a:r>
            <a:r>
              <a:rPr lang="en-US" dirty="0" smtClean="0">
                <a:hlinkClick r:id="rId2"/>
              </a:rPr>
              <a:t>CF%80%CE%B1%CF%8D%CE%BB%CE%BF%CF%82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https://el.wikipedia.org/wiki/%CE%91%CF%80%CF%8C%CF%83%CF%84%CE%BF%CE%BB%CE%BF%CF%82_%CE%A0%CE%B1%CF%8D%CE%BB%CE%BF%CF%82</a:t>
            </a:r>
            <a:r>
              <a:rPr lang="en-US" dirty="0" smtClean="0">
                <a:hlinkClick r:id="rId3"/>
              </a:rPr>
              <a:t>#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https://www.pemptousia.gr/2020/09/to-telos-tou-apostolou-pavlou</a:t>
            </a:r>
            <a:r>
              <a:rPr lang="en-US" dirty="0" smtClean="0">
                <a:hlinkClick r:id="rId4"/>
              </a:rPr>
              <a:t>/</a:t>
            </a: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/>
              <a:t>ΕΥΧΑΡΙΣΤΩ ΓΙΑ ΤΗΝ ΠΡΟΣΟΧΗ ΣΑΣ</a:t>
            </a:r>
            <a:endParaRPr lang="en-US" sz="6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 smtClean="0"/>
              <a:t>Βιογραφία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1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3800" dirty="0" smtClean="0"/>
              <a:t>Ο ιουδαϊκού θρησκεύματος Παύλος γεννήθηκε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στην Ταρσό της Κιλικίας το 5 και προτού γίνει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χριστιανός ονομαζόταν Σαούλ ή Σαύλος στα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ελληνικά. Επειδή, όμως, απέκτησε την ιδιότητα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του ρωμαίου πολίτη είχε και δεύτερο όνομα, το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ρωμαϊκό Πάουλους (Παύλος στα ελληνικά).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Στην πατρίδα του έμαθε την ελληνική γλώσσα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και στα Ιεροσόλυμα σπούδασε εβραϊκή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θεολογία κοντά στον σοφό Γαμαλιήλ. Επίσης,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σύμφωνα με τις συνήθειες της εποχής έμαθε 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και μία τέχνη, αυτή του σκηνοποιού.</a:t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 smtClean="0"/>
              <a:t>Βιογραφία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Έλαβε μέρος στον λιθοβολισμό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του Στέφανου και ήταν γεμάτος έχθρα κατά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των χριστιανών. Όταν έμαθε ότι στη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Δαμασκό υπήρχαν πολλοί χριστιανοί, πήγε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στους αρχιερείς και πήρε την άδεια και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συνοδούς να πάει να τους συλλάβει και να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τους φέρει δεμένους στα Ιεροσόλυμα. Ένα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όραμα που είδε καθ' οδόν προς τη Δαμασκό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τον έκανε να μεταστραφεί στον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χριστιανισμό.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400" dirty="0" smtClean="0"/>
              <a:t>Βιογραφία-(Μεταστροφή στον Χριστιανισμό)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Ένα μεσημέρι, καθώς έτρεχε με το άλογό του προς τη Δαμασκό, μία τρομερή λάμψη τον χτύπησε στο πρόσωπο και τον έριξε στο έδαφος. Μια φωνή ακούστηκε να του λέει:</a:t>
            </a:r>
            <a:br>
              <a:rPr lang="el-GR" dirty="0" smtClean="0"/>
            </a:br>
            <a:r>
              <a:rPr lang="el-GR" dirty="0" smtClean="0"/>
              <a:t>– «Σαούλ, Σαούλ γιατί με καταδιώκεις;» </a:t>
            </a:r>
            <a:br>
              <a:rPr lang="el-GR" dirty="0" smtClean="0"/>
            </a:br>
            <a:r>
              <a:rPr lang="el-GR" dirty="0" smtClean="0"/>
              <a:t>Κατατρομαγμένος ο Σαούλ απάντησε: «Ποιος είσαι, Κύριε;»</a:t>
            </a:r>
            <a:br>
              <a:rPr lang="el-GR" dirty="0" smtClean="0"/>
            </a:br>
            <a:r>
              <a:rPr lang="el-GR" dirty="0" smtClean="0"/>
              <a:t>– «Εγώ είμαι ο Ιησούς, που συ καταδιώκεις. Είναι σκληρό για σένα να λακτίζεις πάνω στα καρφιά», απάντησε η φωνή.</a:t>
            </a:r>
            <a:br>
              <a:rPr lang="el-GR" dirty="0" smtClean="0"/>
            </a:br>
            <a:r>
              <a:rPr lang="el-GR" dirty="0" smtClean="0"/>
              <a:t>Τότε ο Σαούλ είδε ολοζώντανο τον Ιησού να του λέει:</a:t>
            </a:r>
            <a:br>
              <a:rPr lang="el-GR" dirty="0" smtClean="0"/>
            </a:br>
            <a:r>
              <a:rPr lang="el-GR" dirty="0" smtClean="0"/>
              <a:t>– «Σήκω επάνω Σαούλ και πήγαινε στη Δαμασκό. Εκεί θα μάθεις τι πρέπει να κάμεις».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400" dirty="0" smtClean="0"/>
              <a:t>Βιογραφία-(Μεταστροφή στον Χριστιανισμό)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9448800" cy="6705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3600" dirty="0" smtClean="0"/>
              <a:t>Ο Σαούλ σηκώθηκε, μα δεν έβλεπε. Ήταν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τυφλός. Οι συνοδοί του καταφοβισμένοι τον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πήραν από το χέρι και τον έφεραν στην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πόλη, στο σπίτι του Ιούδα. Εκεί έμεινε τρεις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ημέρες νηστικός, τυφλός, χωρίς να μπορεί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να διακρίνει τίποτα μπροστά του. Την τρίτη ημέρα κατά διαταγή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του Χριστού πήγε και τον βρήκε ο Ανανίας και του είπε:</a:t>
            </a:r>
            <a:br>
              <a:rPr lang="el-GR" sz="3600" dirty="0" smtClean="0"/>
            </a:b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– «Σαούλ αδελφέ μου, παρουσιάσθηκε σε μένα ο Χριστός και με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διέταξε να έλθω να σε γιατρέψω.</a:t>
            </a:r>
            <a:br>
              <a:rPr lang="el-GR" sz="3600" dirty="0" smtClean="0"/>
            </a:b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Πράγματι, ο Ανανίας έβαλε στο κεφάλι του Σαούλ και αμέσως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μετά άνοιξαν τα μάτια του, φωτίστηκε με Άγιο Πνεύμα, πίστεψε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στον Χριστό και από τρομερός διώκτης του χριστιανισμού έγινε </a:t>
            </a: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ο θερμότερος κήρυκας του Ευαγγελίου.</a:t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 smtClean="0"/>
              <a:t>Βιογραφία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6868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Δεν πέρασαν πολλές μέρες και ο Σαούλ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ξεχύθηκε στους δρόμους και τις συναγωγές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της Δαμασκού, κηρύττοντας το Χριστό.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Επειδή, όμως, οι Ιουδαίοι σκέπτονταν να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τον πιάσουν και να τον σκοτώσουν, οι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χριστιανοί τον έκρυψαν σ' ένα σπίτι στην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άκρη της πόλης και τη νύχτα τον κατέβασαν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μ’ ένα καλάθι από τα τείχη έξω από την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πόλη.</a:t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 smtClean="0"/>
              <a:t>Βιογραφία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5333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Από τη Δαμασκό ο Παύλος πήγε στα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Ιεροσόλυμα, όπου γνωρίστηκε με πολλούς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χριστιανούς, που τον υποδέχθηκαν έμπλεοι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χαράς. Αμέσως άρχισε να κηρύττει τον Λόγο του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Θεού, αλλά και πάλι προκάλεσε το μίσος και την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οργή των Ιουδαίων, οι οποίοι έψαχναν τρόπο να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τον σκοτώσουν. Τότε, ο Σαούλ αναγκάστηκε να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φύγει για την Καισάρεια της Παλαιστίνης κι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αργότερα για την πατρίδα του, την Ταρσό.</a:t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 smtClean="0"/>
              <a:t>Βιογραφία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6868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Από εκεί με τον Βαρνάβα πήγε στην Αντιόχεια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της Συρίας για να κηρύξει. Εκεί, οι οπαδοί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του Χριστού πήραν για πρώτη φορά το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όνομα Χριστιανοί. Στην Αντιόχεια, ο Σαούλ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κατάστρωσε τα σχέδιά του για τη διάδοση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και εξάπλωση του χριστιανισμού. Για τον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σκοπό αυτό διάλεξε τις μεγάλες πόλεις της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εποχής και έκανε τέσσερις περιοδείες.</a:t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400" dirty="0" smtClean="0"/>
              <a:t>ΠΕΡΙΟΔΕΙΕΣ ΑΠΟΣΤΟΛΟΥ ΠΑΥΛΟΥ</a:t>
            </a:r>
            <a:endParaRPr lang="en-US" sz="4400" dirty="0"/>
          </a:p>
        </p:txBody>
      </p:sp>
      <p:pic>
        <p:nvPicPr>
          <p:cNvPr id="4" name="Content Placeholder 3" descr="per.PN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2133600"/>
            <a:ext cx="9144000" cy="3816107"/>
          </a:xfrm>
        </p:spPr>
      </p:pic>
      <p:sp>
        <p:nvSpPr>
          <p:cNvPr id="5" name="TextBox 4"/>
          <p:cNvSpPr txBox="1"/>
          <p:nvPr/>
        </p:nvSpPr>
        <p:spPr>
          <a:xfrm>
            <a:off x="2438400" y="1447800"/>
            <a:ext cx="41148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ΕΝΝΟΙΟΛΟΓΙΚΟΣ ΧΑΡΤΗΣ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6710</Words>
  <Application>WPS Presentation</Application>
  <PresentationFormat>On-screen Show 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Wingdings 2</vt:lpstr>
      <vt:lpstr>Rockwell</vt:lpstr>
      <vt:lpstr>Cambria</vt:lpstr>
      <vt:lpstr>Microsoft YaHei</vt:lpstr>
      <vt:lpstr>Arial Unicode MS</vt:lpstr>
      <vt:lpstr>Calibri</vt:lpstr>
      <vt:lpstr>Foundry</vt:lpstr>
      <vt:lpstr>Απόστολος Παύλος Εργασία Τετραμήνου</vt:lpstr>
      <vt:lpstr>Βιογραφία</vt:lpstr>
      <vt:lpstr>Βιογραφία</vt:lpstr>
      <vt:lpstr>Βιογραφία-(Μεταστροφή στον Χριστιανισμό)</vt:lpstr>
      <vt:lpstr>Βιογραφία-(Μεταστροφή στον Χριστιανισμό)</vt:lpstr>
      <vt:lpstr>Βιογραφία</vt:lpstr>
      <vt:lpstr>Βιογραφία</vt:lpstr>
      <vt:lpstr>Βιογραφία</vt:lpstr>
      <vt:lpstr>ΠΕΡΙΟΔΕΙΕΣ ΑΠΟΣΤΟΛΟΥ ΠΑΥΛΟΥ</vt:lpstr>
      <vt:lpstr>ΕΡΓΟ ΑΠΟΣΤΟΛΟΥ ΠΑΥΛΟΥ</vt:lpstr>
      <vt:lpstr>Η ΟΜΙΛΙΑ ΤΟΥ ΠΑΥΛΟΥ ΣΤΟΝ ΑΡΕΙΟ ΠΑΓΟ</vt:lpstr>
      <vt:lpstr>ΠΡΩΤΗ ΚΑΙ ΔΕΥΤΕΡΗ ΦΥΛΑΚΙΣΗ</vt:lpstr>
      <vt:lpstr>ΠΡΩΤΗ ΚΑΙ ΔΕΥΤΕΡΗ ΦΥΛΑΚΙΣΗ</vt:lpstr>
      <vt:lpstr>ΤΟ ΤΕΛΟΣ ΤΟΥ ΠΑΥΛΟΥ</vt:lpstr>
      <vt:lpstr>ΒΙΒΛΙΟΓΡΑΦΙΑ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Απόστολος Παύλος Εργασία Τετραμήνου</dc:title>
  <dc:creator>Ignatios</dc:creator>
  <cp:lastModifiedBy>Paris</cp:lastModifiedBy>
  <cp:revision>10</cp:revision>
  <dcterms:created xsi:type="dcterms:W3CDTF">2006-08-16T00:00:00Z</dcterms:created>
  <dcterms:modified xsi:type="dcterms:W3CDTF">2023-05-18T14:23:28Z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F7766B1E639343B988FCAD7A042A9F28</vt:lpwstr>
  </property>
  <property fmtid="{D5CDD505-2E9C-101B-9397-08002B2CF9AE}" pid="3" name="KSOProductBuildVer">
    <vt:lpwstr>1033-11.2.0.11537</vt:lpwstr>
  </property>
</Properties>
</file>