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27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BBFD4DE-50E2-4547-B4B2-3453DEBB5CF0}" type="datetimeFigureOut">
              <a:rPr lang="el-GR" smtClean="0"/>
              <a:t>10/5/2023</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3DA46C26-C0E9-4FA8-9052-A0AB67D4BB90}"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746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BBFD4DE-50E2-4547-B4B2-3453DEBB5CF0}" type="datetimeFigureOut">
              <a:rPr lang="el-GR" smtClean="0"/>
              <a:t>10/5/2023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A46C26-C0E9-4FA8-9052-A0AB67D4BB90}" type="slidenum">
              <a:rPr lang="el-GR" smtClean="0"/>
              <a:t>‹#›</a:t>
            </a:fld>
            <a:endParaRPr lang="el-GR"/>
          </a:p>
        </p:txBody>
      </p:sp>
    </p:spTree>
    <p:extLst>
      <p:ext uri="{BB962C8B-B14F-4D97-AF65-F5344CB8AC3E}">
        <p14:creationId xmlns:p14="http://schemas.microsoft.com/office/powerpoint/2010/main" val="386202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BBFD4DE-50E2-4547-B4B2-3453DEBB5CF0}" type="datetimeFigureOut">
              <a:rPr lang="el-GR" smtClean="0"/>
              <a:t>10/5/2023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A46C26-C0E9-4FA8-9052-A0AB67D4BB90}"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2775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BBFD4DE-50E2-4547-B4B2-3453DEBB5CF0}" type="datetimeFigureOut">
              <a:rPr lang="el-GR" smtClean="0"/>
              <a:t>10/5/2023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A46C26-C0E9-4FA8-9052-A0AB67D4BB90}"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0562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BBFD4DE-50E2-4547-B4B2-3453DEBB5CF0}" type="datetimeFigureOut">
              <a:rPr lang="el-GR" smtClean="0"/>
              <a:t>10/5/2023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A46C26-C0E9-4FA8-9052-A0AB67D4BB90}" type="slidenum">
              <a:rPr lang="el-GR" smtClean="0"/>
              <a:t>‹#›</a:t>
            </a:fld>
            <a:endParaRPr lang="el-GR"/>
          </a:p>
        </p:txBody>
      </p:sp>
    </p:spTree>
    <p:extLst>
      <p:ext uri="{BB962C8B-B14F-4D97-AF65-F5344CB8AC3E}">
        <p14:creationId xmlns:p14="http://schemas.microsoft.com/office/powerpoint/2010/main" val="1281556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BBFD4DE-50E2-4547-B4B2-3453DEBB5CF0}" type="datetimeFigureOut">
              <a:rPr lang="el-GR" smtClean="0"/>
              <a:t>10/5/2023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A46C26-C0E9-4FA8-9052-A0AB67D4BB90}"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148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BBFD4DE-50E2-4547-B4B2-3453DEBB5CF0}" type="datetimeFigureOut">
              <a:rPr lang="el-GR" smtClean="0"/>
              <a:t>10/5/2023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A46C26-C0E9-4FA8-9052-A0AB67D4BB90}"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7987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BBFD4DE-50E2-4547-B4B2-3453DEBB5CF0}" type="datetimeFigureOut">
              <a:rPr lang="el-GR" smtClean="0"/>
              <a:t>10/5/2023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A46C26-C0E9-4FA8-9052-A0AB67D4BB90}"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1299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BBFD4DE-50E2-4547-B4B2-3453DEBB5CF0}" type="datetimeFigureOut">
              <a:rPr lang="el-GR" smtClean="0"/>
              <a:t>10/5/2023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A46C26-C0E9-4FA8-9052-A0AB67D4BB90}"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49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BBFD4DE-50E2-4547-B4B2-3453DEBB5CF0}" type="datetimeFigureOut">
              <a:rPr lang="el-GR" smtClean="0"/>
              <a:t>10/5/2023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A46C26-C0E9-4FA8-9052-A0AB67D4BB90}" type="slidenum">
              <a:rPr lang="el-GR" smtClean="0"/>
              <a:t>‹#›</a:t>
            </a:fld>
            <a:endParaRPr lang="el-GR"/>
          </a:p>
        </p:txBody>
      </p:sp>
    </p:spTree>
    <p:extLst>
      <p:ext uri="{BB962C8B-B14F-4D97-AF65-F5344CB8AC3E}">
        <p14:creationId xmlns:p14="http://schemas.microsoft.com/office/powerpoint/2010/main" val="425912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BBFD4DE-50E2-4547-B4B2-3453DEBB5CF0}" type="datetimeFigureOut">
              <a:rPr lang="el-GR" smtClean="0"/>
              <a:t>10/5/2023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A46C26-C0E9-4FA8-9052-A0AB67D4BB90}"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525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BBFD4DE-50E2-4547-B4B2-3453DEBB5CF0}" type="datetimeFigureOut">
              <a:rPr lang="el-GR" smtClean="0"/>
              <a:t>10/5/2023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A46C26-C0E9-4FA8-9052-A0AB67D4BB90}" type="slidenum">
              <a:rPr lang="el-GR" smtClean="0"/>
              <a:t>‹#›</a:t>
            </a:fld>
            <a:endParaRPr lang="el-GR"/>
          </a:p>
        </p:txBody>
      </p:sp>
    </p:spTree>
    <p:extLst>
      <p:ext uri="{BB962C8B-B14F-4D97-AF65-F5344CB8AC3E}">
        <p14:creationId xmlns:p14="http://schemas.microsoft.com/office/powerpoint/2010/main" val="76407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BBFD4DE-50E2-4547-B4B2-3453DEBB5CF0}" type="datetimeFigureOut">
              <a:rPr lang="el-GR" smtClean="0"/>
              <a:t>10/5/2023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DA46C26-C0E9-4FA8-9052-A0AB67D4BB90}"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9856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BBFD4DE-50E2-4547-B4B2-3453DEBB5CF0}" type="datetimeFigureOut">
              <a:rPr lang="el-GR" smtClean="0"/>
              <a:t>10/5/2023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DA46C26-C0E9-4FA8-9052-A0AB67D4BB90}"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9896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FD4DE-50E2-4547-B4B2-3453DEBB5CF0}" type="datetimeFigureOut">
              <a:rPr lang="el-GR" smtClean="0"/>
              <a:t>10/5/2023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DA46C26-C0E9-4FA8-9052-A0AB67D4BB90}" type="slidenum">
              <a:rPr lang="el-GR" smtClean="0"/>
              <a:t>‹#›</a:t>
            </a:fld>
            <a:endParaRPr lang="el-GR"/>
          </a:p>
        </p:txBody>
      </p:sp>
    </p:spTree>
    <p:extLst>
      <p:ext uri="{BB962C8B-B14F-4D97-AF65-F5344CB8AC3E}">
        <p14:creationId xmlns:p14="http://schemas.microsoft.com/office/powerpoint/2010/main" val="134849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BBFD4DE-50E2-4547-B4B2-3453DEBB5CF0}" type="datetimeFigureOut">
              <a:rPr lang="el-GR" smtClean="0"/>
              <a:t>10/5/2023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A46C26-C0E9-4FA8-9052-A0AB67D4BB90}"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7994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BBFD4DE-50E2-4547-B4B2-3453DEBB5CF0}" type="datetimeFigureOut">
              <a:rPr lang="el-GR" smtClean="0"/>
              <a:t>10/5/2023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A46C26-C0E9-4FA8-9052-A0AB67D4BB90}" type="slidenum">
              <a:rPr lang="el-GR" smtClean="0"/>
              <a:t>‹#›</a:t>
            </a:fld>
            <a:endParaRPr lang="el-GR"/>
          </a:p>
        </p:txBody>
      </p:sp>
    </p:spTree>
    <p:extLst>
      <p:ext uri="{BB962C8B-B14F-4D97-AF65-F5344CB8AC3E}">
        <p14:creationId xmlns:p14="http://schemas.microsoft.com/office/powerpoint/2010/main" val="95993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BFD4DE-50E2-4547-B4B2-3453DEBB5CF0}" type="datetimeFigureOut">
              <a:rPr lang="el-GR" smtClean="0"/>
              <a:t>10/5/2023</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A46C26-C0E9-4FA8-9052-A0AB67D4BB90}" type="slidenum">
              <a:rPr lang="el-GR" smtClean="0"/>
              <a:t>‹#›</a:t>
            </a:fld>
            <a:endParaRPr lang="el-GR"/>
          </a:p>
        </p:txBody>
      </p:sp>
    </p:spTree>
    <p:extLst>
      <p:ext uri="{BB962C8B-B14F-4D97-AF65-F5344CB8AC3E}">
        <p14:creationId xmlns:p14="http://schemas.microsoft.com/office/powerpoint/2010/main" val="4206469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ki/%CE%A0%CE%BF%CE%BB%CE%B9%CF%84%CE%B9%CF%83%CE%BC%CF%8C%CF%82" TargetMode="External"/><Relationship Id="rId2" Type="http://schemas.openxmlformats.org/officeDocument/2006/relationships/hyperlink" Target="https://el.wikipedia.org/wiki/%CE%95%CE%BA%CE%BA%CE%BB%CE%B7%CF%83%CE%AF%CE%B1" TargetMode="External"/><Relationship Id="rId1" Type="http://schemas.openxmlformats.org/officeDocument/2006/relationships/slideLayout" Target="../slideLayouts/slideLayout2.xml"/><Relationship Id="rId4" Type="http://schemas.openxmlformats.org/officeDocument/2006/relationships/hyperlink" Target="https://el.wikipedia.org/w/index.php?title=%CE%95%CE%BE%CE%BF%CF%85%CF%83%CE%AF%CE%B1&amp;action=edit&amp;redlink=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l.wikipedia.org/w/index.php?title=%CE%9C%CF%85%CF%83%CF%84%CE%AE%CF%81%CE%B9%CE%BF&amp;action=edit&amp;redlink=1" TargetMode="External"/><Relationship Id="rId2" Type="http://schemas.openxmlformats.org/officeDocument/2006/relationships/hyperlink" Target="https://el.wikipedia.org/wiki/%CE%95%CE%BA%CE%BA%CE%BB%CE%B7%CF%83%CE%AF%CE%B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99%CE%B7%CF%83%CE%BF%CF%8D%CF%82_%CE%A7%CF%81%CE%B9%CF%83%CF%84%CF%8C%CF%82" TargetMode="External"/><Relationship Id="rId2" Type="http://schemas.openxmlformats.org/officeDocument/2006/relationships/hyperlink" Target="https://el.wikipedia.org/wiki/%CE%A7%CF%81%CE%B9%CF%83%CF%84%CE%B9%CE%B1%CE%BD%CE%B9%CF%83%CE%BC%CF%8C%CF%82" TargetMode="External"/><Relationship Id="rId1" Type="http://schemas.openxmlformats.org/officeDocument/2006/relationships/slideLayout" Target="../slideLayouts/slideLayout2.xml"/><Relationship Id="rId5" Type="http://schemas.openxmlformats.org/officeDocument/2006/relationships/hyperlink" Target="https://el.wikipedia.org/wiki/4%CE%BF%CF%82_%CE%B1%CE%B9%CF%8E%CE%BD%CE%B1%CF%82" TargetMode="External"/><Relationship Id="rId4" Type="http://schemas.openxmlformats.org/officeDocument/2006/relationships/hyperlink" Target="https://el.wikipedia.org/wiki/%CE%98%CE%AD%CF%89%CF%83%CE%B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l.wikipedia.org/wiki/%CE%94%CE%B9%CE%BF%CE%BA%CE%BB%CE%B7%CF%84%CE%B9%CE%B1%CE%BD%CF%8C%CF%8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l.wikipedia.org/wiki/%CE%A7%CF%81%CE%B9%CF%83%CF%84%CE%B9%CE%B1%CE%BD%CE%B9%CE%BA%CF%8C%CF%82_%CE%BC%CE%BF%CE%BD%CE%B1%CF%87%CE%B9%CF%83%CE%BC%CF%8C%CF%82#cite_note-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99%CF%89%CE%AC%CE%BD%CE%BD%CE%B7%CF%82_%CE%A3%CE%A4'" TargetMode="External"/><Relationship Id="rId2" Type="http://schemas.openxmlformats.org/officeDocument/2006/relationships/hyperlink" Target="https://el.wikipedia.org/wiki/%CE%9C%CE%B9%CF%87%CE%B1%CE%AE%CE%BB_%CE%9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A1BEB0E-9279-BDC9-2BD0-469112AAAAF1}"/>
              </a:ext>
            </a:extLst>
          </p:cNvPr>
          <p:cNvSpPr>
            <a:spLocks noGrp="1"/>
          </p:cNvSpPr>
          <p:nvPr>
            <p:ph type="ctrTitle"/>
          </p:nvPr>
        </p:nvSpPr>
        <p:spPr/>
        <p:txBody>
          <a:bodyPr/>
          <a:lstStyle/>
          <a:p>
            <a:r>
              <a:rPr lang="el-GR" sz="8800" b="1" u="sng" dirty="0"/>
              <a:t>ΜΟΧΙΣΜΟΣ</a:t>
            </a:r>
          </a:p>
        </p:txBody>
      </p:sp>
      <p:sp>
        <p:nvSpPr>
          <p:cNvPr id="3" name="Υπότιτλος 2">
            <a:extLst>
              <a:ext uri="{FF2B5EF4-FFF2-40B4-BE49-F238E27FC236}">
                <a16:creationId xmlns:a16="http://schemas.microsoft.com/office/drawing/2014/main" xmlns="" id="{223CBBEB-9F42-7272-7D75-E0384D5C4123}"/>
              </a:ext>
            </a:extLst>
          </p:cNvPr>
          <p:cNvSpPr>
            <a:spLocks noGrp="1"/>
          </p:cNvSpPr>
          <p:nvPr>
            <p:ph type="subTitle" idx="1"/>
          </p:nvPr>
        </p:nvSpPr>
        <p:spPr/>
        <p:txBody>
          <a:bodyPr/>
          <a:lstStyle/>
          <a:p>
            <a:endParaRPr lang="el-GR"/>
          </a:p>
        </p:txBody>
      </p:sp>
    </p:spTree>
    <p:extLst>
      <p:ext uri="{BB962C8B-B14F-4D97-AF65-F5344CB8AC3E}">
        <p14:creationId xmlns:p14="http://schemas.microsoft.com/office/powerpoint/2010/main" val="583387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C15F6C6-B301-C30A-CC0C-9B54E3A33615}"/>
              </a:ext>
            </a:extLst>
          </p:cNvPr>
          <p:cNvSpPr>
            <a:spLocks noGrp="1"/>
          </p:cNvSpPr>
          <p:nvPr>
            <p:ph type="title"/>
          </p:nvPr>
        </p:nvSpPr>
        <p:spPr/>
        <p:txBody>
          <a:bodyPr/>
          <a:lstStyle/>
          <a:p>
            <a:r>
              <a:rPr lang="el-GR" b="1" i="1" u="sng" dirty="0"/>
              <a:t>ΜΑΥΡΟ ΚΑΠΕΛΟ </a:t>
            </a:r>
          </a:p>
        </p:txBody>
      </p:sp>
      <p:sp>
        <p:nvSpPr>
          <p:cNvPr id="3" name="Θέση περιεχομένου 2">
            <a:extLst>
              <a:ext uri="{FF2B5EF4-FFF2-40B4-BE49-F238E27FC236}">
                <a16:creationId xmlns:a16="http://schemas.microsoft.com/office/drawing/2014/main" xmlns="" id="{03A86B6D-265F-2BCB-6C0C-D0A1FD573257}"/>
              </a:ext>
            </a:extLst>
          </p:cNvPr>
          <p:cNvSpPr>
            <a:spLocks noGrp="1"/>
          </p:cNvSpPr>
          <p:nvPr>
            <p:ph idx="1"/>
          </p:nvPr>
        </p:nvSpPr>
        <p:spPr/>
        <p:txBody>
          <a:bodyPr>
            <a:normAutofit fontScale="92500" lnSpcReduction="20000"/>
          </a:bodyPr>
          <a:lstStyle/>
          <a:p>
            <a:r>
              <a:rPr lang="el-GR" b="0" i="0" dirty="0">
                <a:solidFill>
                  <a:srgbClr val="202122"/>
                </a:solidFill>
                <a:effectLst/>
                <a:latin typeface="Arial" panose="020B0604020202020204" pitchFamily="34" charset="0"/>
              </a:rPr>
              <a:t>Δεν ήταν λίγες οι φορές που στη Δύση προέκυψαν ακαδημαϊκές ενασχολήσεις με το ερώτημα της σχέσης μεταξύ πολιτισμού και </a:t>
            </a:r>
            <a:r>
              <a:rPr lang="el-GR" b="0" i="0" u="none" strike="noStrike" dirty="0">
                <a:solidFill>
                  <a:srgbClr val="3366CC"/>
                </a:solidFill>
                <a:effectLst/>
                <a:latin typeface="Arial" panose="020B0604020202020204" pitchFamily="34" charset="0"/>
                <a:hlinkClick r:id="rId2" tooltip="Εκκλησία"/>
              </a:rPr>
              <a:t>Εκκλησίας</a:t>
            </a:r>
            <a:r>
              <a:rPr lang="el-GR" b="0" i="0" dirty="0">
                <a:solidFill>
                  <a:srgbClr val="202122"/>
                </a:solidFill>
                <a:effectLst/>
                <a:latin typeface="Arial" panose="020B0604020202020204" pitchFamily="34" charset="0"/>
              </a:rPr>
              <a:t> ή ειδικότερα μοναχισμού, επισημαίνοντας με επικριτική στάση την αντίθεση του προς τον πολιτισμό. Για την </a:t>
            </a:r>
            <a:r>
              <a:rPr lang="el-GR" b="0" i="0" u="none" strike="noStrike" dirty="0">
                <a:solidFill>
                  <a:srgbClr val="3366CC"/>
                </a:solidFill>
                <a:effectLst/>
                <a:latin typeface="Arial" panose="020B0604020202020204" pitchFamily="34" charset="0"/>
                <a:hlinkClick r:id="rId2" tooltip="Εκκλησία"/>
              </a:rPr>
              <a:t>Εκκλησία</a:t>
            </a:r>
            <a:r>
              <a:rPr lang="el-GR" b="0" i="0" dirty="0">
                <a:solidFill>
                  <a:srgbClr val="202122"/>
                </a:solidFill>
                <a:effectLst/>
                <a:latin typeface="Arial" panose="020B0604020202020204" pitchFamily="34" charset="0"/>
              </a:rPr>
              <a:t>, η συζήτηση αυτή, πολλές φορές κρίθηκε περιττή, καθώς εξ ορισμού η ίδια και ο μοναχισμός αμφισβητούν τον πολιτισμό ή έστω συγκεκριμένα κομμάτια του </a:t>
            </a:r>
            <a:r>
              <a:rPr lang="el-GR" b="0" i="0" u="none" strike="noStrike" dirty="0">
                <a:solidFill>
                  <a:srgbClr val="3366CC"/>
                </a:solidFill>
                <a:effectLst/>
                <a:latin typeface="Arial" panose="020B0604020202020204" pitchFamily="34" charset="0"/>
                <a:hlinkClick r:id="rId3" tooltip="Πολιτισμός"/>
              </a:rPr>
              <a:t>πολιτισμού</a:t>
            </a:r>
            <a:r>
              <a:rPr lang="el-GR" b="0" i="0" dirty="0">
                <a:solidFill>
                  <a:srgbClr val="202122"/>
                </a:solidFill>
                <a:effectLst/>
                <a:latin typeface="Arial" panose="020B0604020202020204" pitchFamily="34" charset="0"/>
              </a:rPr>
              <a:t> του κόσμου αυτού. Για τους εκκλησιαστικούς άνδρες, μια εκκλησία που θα βρίσκεται κατά πάντα σύμφωνη με τον ήδη διαμορφωμένο πολιτισμό και κόσμο, εξάπαντος παρουσιάζει σημάδια αλλοίωσης. Πίστευαν άλλωστε ότι ήταν πάντοτε δείγμα της αληθινής Εκκλησίας το ότι η ίδια διώκεται κυρίως από την </a:t>
            </a:r>
            <a:r>
              <a:rPr lang="el-GR" b="0" i="0" u="none" strike="noStrike" dirty="0">
                <a:solidFill>
                  <a:srgbClr val="DD3333"/>
                </a:solidFill>
                <a:effectLst/>
                <a:latin typeface="Arial" panose="020B0604020202020204" pitchFamily="34" charset="0"/>
                <a:hlinkClick r:id="rId4" tooltip="Εξουσία (δεν έχει γραφτεί ακόμα)"/>
              </a:rPr>
              <a:t>εξουσία</a:t>
            </a:r>
            <a:r>
              <a:rPr lang="el-GR" b="0" i="0" dirty="0">
                <a:solidFill>
                  <a:srgbClr val="202122"/>
                </a:solidFill>
                <a:effectLst/>
                <a:latin typeface="Arial" panose="020B0604020202020204" pitchFamily="34" charset="0"/>
              </a:rPr>
              <a:t> και γενικά αμφισβητείται από το "κοσμικό πνεύμα".</a:t>
            </a:r>
            <a:endParaRPr lang="el-GR" dirty="0"/>
          </a:p>
        </p:txBody>
      </p:sp>
    </p:spTree>
    <p:extLst>
      <p:ext uri="{BB962C8B-B14F-4D97-AF65-F5344CB8AC3E}">
        <p14:creationId xmlns:p14="http://schemas.microsoft.com/office/powerpoint/2010/main" val="2502428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FB3C9BC-4578-CBE2-A977-BC59155EDBAB}"/>
              </a:ext>
            </a:extLst>
          </p:cNvPr>
          <p:cNvSpPr>
            <a:spLocks noGrp="1"/>
          </p:cNvSpPr>
          <p:nvPr>
            <p:ph type="title"/>
          </p:nvPr>
        </p:nvSpPr>
        <p:spPr/>
        <p:txBody>
          <a:bodyPr/>
          <a:lstStyle/>
          <a:p>
            <a:r>
              <a:rPr lang="el-GR" b="1" i="1" u="sng" dirty="0"/>
              <a:t>ΜΑΥΡΟ ΚΑΠΕΛΟ </a:t>
            </a:r>
            <a:endParaRPr lang="el-GR" dirty="0"/>
          </a:p>
        </p:txBody>
      </p:sp>
      <p:sp>
        <p:nvSpPr>
          <p:cNvPr id="3" name="Θέση περιεχομένου 2">
            <a:extLst>
              <a:ext uri="{FF2B5EF4-FFF2-40B4-BE49-F238E27FC236}">
                <a16:creationId xmlns:a16="http://schemas.microsoft.com/office/drawing/2014/main" xmlns="" id="{747C78F2-45AF-51E7-69F5-9375CAC642CD}"/>
              </a:ext>
            </a:extLst>
          </p:cNvPr>
          <p:cNvSpPr>
            <a:spLocks noGrp="1"/>
          </p:cNvSpPr>
          <p:nvPr>
            <p:ph idx="1"/>
          </p:nvPr>
        </p:nvSpPr>
        <p:spPr/>
        <p:txBody>
          <a:bodyPr/>
          <a:lstStyle/>
          <a:p>
            <a:r>
              <a:rPr lang="el-GR" b="0" i="0" dirty="0">
                <a:solidFill>
                  <a:srgbClr val="202122"/>
                </a:solidFill>
                <a:effectLst/>
                <a:latin typeface="Arial" panose="020B0604020202020204" pitchFamily="34" charset="0"/>
              </a:rPr>
              <a:t>Από την πλευρά της, η </a:t>
            </a:r>
            <a:r>
              <a:rPr lang="el-GR" b="0" i="0" u="none" strike="noStrike" dirty="0">
                <a:solidFill>
                  <a:srgbClr val="3366CC"/>
                </a:solidFill>
                <a:effectLst/>
                <a:latin typeface="Arial" panose="020B0604020202020204" pitchFamily="34" charset="0"/>
                <a:hlinkClick r:id="rId2" tooltip="Εκκλησία"/>
              </a:rPr>
              <a:t>Εκκλησία</a:t>
            </a:r>
            <a:r>
              <a:rPr lang="el-GR" b="0" i="0" dirty="0">
                <a:solidFill>
                  <a:srgbClr val="202122"/>
                </a:solidFill>
                <a:effectLst/>
                <a:latin typeface="Arial" panose="020B0604020202020204" pitchFamily="34" charset="0"/>
              </a:rPr>
              <a:t> διατύπωνε πάντα τη δική της πρόταση στον άνθρωπο για συμμετοχή στη ζωή του εκκλησιαστικού σώματος, στη διδαχή και τα </a:t>
            </a:r>
            <a:r>
              <a:rPr lang="el-GR" b="0" i="0" u="none" strike="noStrike" dirty="0">
                <a:solidFill>
                  <a:srgbClr val="DD3333"/>
                </a:solidFill>
                <a:effectLst/>
                <a:latin typeface="Arial" panose="020B0604020202020204" pitchFamily="34" charset="0"/>
                <a:hlinkClick r:id="rId3" tooltip="Μυστήριο (δεν έχει γραφτεί ακόμα)"/>
              </a:rPr>
              <a:t>μυστήρια</a:t>
            </a:r>
            <a:r>
              <a:rPr lang="el-GR" b="0" i="0" dirty="0">
                <a:solidFill>
                  <a:srgbClr val="202122"/>
                </a:solidFill>
                <a:effectLst/>
                <a:latin typeface="Arial" panose="020B0604020202020204" pitchFamily="34" charset="0"/>
              </a:rPr>
              <a:t> και διατύπωνε το αίτημα για την "θεραπεία" των πραγμάτων και των ανθρώπων προκειμένου να επιτευχθεί μια ευτυχής πορεία για εκείνον. Ταυτόχρονα όμως, όλη αυτή η πορεία, για την </a:t>
            </a:r>
            <a:r>
              <a:rPr lang="el-GR" b="0" i="0" u="none" strike="noStrike" dirty="0">
                <a:solidFill>
                  <a:srgbClr val="3366CC"/>
                </a:solidFill>
                <a:effectLst/>
                <a:latin typeface="Arial" panose="020B0604020202020204" pitchFamily="34" charset="0"/>
                <a:hlinkClick r:id="rId2" tooltip="Εκκλησία"/>
              </a:rPr>
              <a:t>εκκλησία</a:t>
            </a:r>
            <a:r>
              <a:rPr lang="el-GR" b="0" i="0" dirty="0">
                <a:solidFill>
                  <a:srgbClr val="202122"/>
                </a:solidFill>
                <a:effectLst/>
                <a:latin typeface="Arial" panose="020B0604020202020204" pitchFamily="34" charset="0"/>
              </a:rPr>
              <a:t> δεν ήταν τίποτα άλλο παρά παραγωγή πολιτισμού. </a:t>
            </a:r>
            <a:endParaRPr lang="el-GR" dirty="0"/>
          </a:p>
        </p:txBody>
      </p:sp>
    </p:spTree>
    <p:extLst>
      <p:ext uri="{BB962C8B-B14F-4D97-AF65-F5344CB8AC3E}">
        <p14:creationId xmlns:p14="http://schemas.microsoft.com/office/powerpoint/2010/main" val="63296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84F80B1-2463-D821-6DCD-E2C6844D227A}"/>
              </a:ext>
            </a:extLst>
          </p:cNvPr>
          <p:cNvSpPr>
            <a:spLocks noGrp="1"/>
          </p:cNvSpPr>
          <p:nvPr>
            <p:ph type="title"/>
          </p:nvPr>
        </p:nvSpPr>
        <p:spPr/>
        <p:txBody>
          <a:bodyPr/>
          <a:lstStyle/>
          <a:p>
            <a:r>
              <a:rPr lang="el-GR" b="1" i="1" u="sng"/>
              <a:t>ΜΑΥΡΟ ΚΑΠΕΛΟ </a:t>
            </a:r>
            <a:endParaRPr lang="el-GR"/>
          </a:p>
        </p:txBody>
      </p:sp>
      <p:pic>
        <p:nvPicPr>
          <p:cNvPr id="5" name="Θέση περιεχομένου 4">
            <a:extLst>
              <a:ext uri="{FF2B5EF4-FFF2-40B4-BE49-F238E27FC236}">
                <a16:creationId xmlns:a16="http://schemas.microsoft.com/office/drawing/2014/main" xmlns="" id="{0E8645AD-3892-8AEE-1362-4E417915AC46}"/>
              </a:ext>
            </a:extLst>
          </p:cNvPr>
          <p:cNvPicPr>
            <a:picLocks noGrp="1" noChangeAspect="1"/>
          </p:cNvPicPr>
          <p:nvPr>
            <p:ph idx="1"/>
          </p:nvPr>
        </p:nvPicPr>
        <p:blipFill>
          <a:blip r:embed="rId2"/>
          <a:stretch>
            <a:fillRect/>
          </a:stretch>
        </p:blipFill>
        <p:spPr>
          <a:xfrm>
            <a:off x="4694842" y="2557463"/>
            <a:ext cx="2802315" cy="3317875"/>
          </a:xfrm>
        </p:spPr>
      </p:pic>
    </p:spTree>
    <p:extLst>
      <p:ext uri="{BB962C8B-B14F-4D97-AF65-F5344CB8AC3E}">
        <p14:creationId xmlns:p14="http://schemas.microsoft.com/office/powerpoint/2010/main" val="144293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D2C12B8-7335-3700-A3CB-AE44B1031109}"/>
              </a:ext>
            </a:extLst>
          </p:cNvPr>
          <p:cNvSpPr>
            <a:spLocks noGrp="1"/>
          </p:cNvSpPr>
          <p:nvPr>
            <p:ph type="title"/>
          </p:nvPr>
        </p:nvSpPr>
        <p:spPr/>
        <p:txBody>
          <a:bodyPr/>
          <a:lstStyle/>
          <a:p>
            <a:r>
              <a:rPr lang="el-GR" b="1" i="1" u="sng" dirty="0"/>
              <a:t>ΑΣΠΡΟ ΚΑΠΕΛΟ </a:t>
            </a:r>
          </a:p>
        </p:txBody>
      </p:sp>
      <p:sp>
        <p:nvSpPr>
          <p:cNvPr id="11" name="Θέση περιεχομένου 10">
            <a:extLst>
              <a:ext uri="{FF2B5EF4-FFF2-40B4-BE49-F238E27FC236}">
                <a16:creationId xmlns:a16="http://schemas.microsoft.com/office/drawing/2014/main" xmlns="" id="{0501283C-B1FE-9C71-56DD-27A6016506D9}"/>
              </a:ext>
            </a:extLst>
          </p:cNvPr>
          <p:cNvSpPr>
            <a:spLocks noGrp="1"/>
          </p:cNvSpPr>
          <p:nvPr>
            <p:ph idx="1"/>
          </p:nvPr>
        </p:nvSpPr>
        <p:spPr/>
        <p:txBody>
          <a:bodyPr>
            <a:normAutofit fontScale="85000" lnSpcReduction="20000"/>
          </a:bodyPr>
          <a:lstStyle/>
          <a:p>
            <a:r>
              <a:rPr lang="el-GR" b="0" i="0" dirty="0">
                <a:solidFill>
                  <a:srgbClr val="202122"/>
                </a:solidFill>
                <a:effectLst/>
                <a:latin typeface="Arial" panose="020B0604020202020204" pitchFamily="34" charset="0"/>
              </a:rPr>
              <a:t>Με τον όρο </a:t>
            </a:r>
            <a:r>
              <a:rPr lang="el-GR" b="1" i="0" dirty="0">
                <a:solidFill>
                  <a:srgbClr val="202122"/>
                </a:solidFill>
                <a:effectLst/>
                <a:latin typeface="Arial" panose="020B0604020202020204" pitchFamily="34" charset="0"/>
              </a:rPr>
              <a:t>μοναχισμός</a:t>
            </a:r>
            <a:r>
              <a:rPr lang="el-GR" b="0" i="0" dirty="0">
                <a:solidFill>
                  <a:srgbClr val="202122"/>
                </a:solidFill>
                <a:effectLst/>
                <a:latin typeface="Arial" panose="020B0604020202020204" pitchFamily="34" charset="0"/>
              </a:rPr>
              <a:t> στον </a:t>
            </a:r>
            <a:r>
              <a:rPr lang="el-GR" b="0" i="0" u="none" strike="noStrike" dirty="0">
                <a:solidFill>
                  <a:srgbClr val="3366CC"/>
                </a:solidFill>
                <a:effectLst/>
                <a:latin typeface="Arial" panose="020B0604020202020204" pitchFamily="34" charset="0"/>
                <a:hlinkClick r:id="rId2" tooltip="Χριστιανισμός"/>
              </a:rPr>
              <a:t>Χριστιανισμό</a:t>
            </a:r>
            <a:r>
              <a:rPr lang="el-GR" b="0" i="0" dirty="0">
                <a:solidFill>
                  <a:srgbClr val="202122"/>
                </a:solidFill>
                <a:effectLst/>
                <a:latin typeface="Arial" panose="020B0604020202020204" pitchFamily="34" charset="0"/>
              </a:rPr>
              <a:t> εννοείται το θρησκευτικό κίνημα των λαϊκών -κυρίως- που με βάση το κήρυγμα του </a:t>
            </a:r>
            <a:r>
              <a:rPr lang="el-GR" b="0" i="0" u="none" strike="noStrike" dirty="0">
                <a:solidFill>
                  <a:srgbClr val="3366CC"/>
                </a:solidFill>
                <a:effectLst/>
                <a:latin typeface="Arial" panose="020B0604020202020204" pitchFamily="34" charset="0"/>
                <a:hlinkClick r:id="rId3" tooltip="Ιησούς Χριστός"/>
              </a:rPr>
              <a:t>Ιησού</a:t>
            </a:r>
            <a:r>
              <a:rPr lang="el-GR" b="0" i="0" dirty="0">
                <a:solidFill>
                  <a:srgbClr val="202122"/>
                </a:solidFill>
                <a:effectLst/>
                <a:latin typeface="Arial" panose="020B0604020202020204" pitchFamily="34" charset="0"/>
              </a:rPr>
              <a:t> και την αποστολική γραμματεία αναζητούν την πνευματική τελειότητα (</a:t>
            </a:r>
            <a:r>
              <a:rPr lang="el-GR" b="0" i="1" u="none" strike="noStrike" dirty="0" err="1">
                <a:solidFill>
                  <a:srgbClr val="3366CC"/>
                </a:solidFill>
                <a:effectLst/>
                <a:latin typeface="Arial" panose="020B0604020202020204" pitchFamily="34" charset="0"/>
                <a:hlinkClick r:id="rId4" tooltip="Θέωση"/>
              </a:rPr>
              <a:t>θέωση</a:t>
            </a:r>
            <a:r>
              <a:rPr lang="el-GR" b="0" i="0" dirty="0">
                <a:solidFill>
                  <a:srgbClr val="202122"/>
                </a:solidFill>
                <a:effectLst/>
                <a:latin typeface="Arial" panose="020B0604020202020204" pitchFamily="34" charset="0"/>
              </a:rPr>
              <a:t>) μέσω της αναχώρησης από τα αστικά κέντρα και της καταφυγής σε ερημικούς τόπους. Η αρχή του ανάγεται στην περίοδο των διωγμών ενάντια των Χριστιανών και την ανάγκη ασφάλειας των μελών της Εκκλησίας μέσω της απόσυρσης σε απομονωμένες περιοχές, εκεί υποβοηθούμενοι από τις κλιματολογικές συνθήκες επιδίδονταν στην άσκηση. Ο μοναχισμός έλαβε διαστάσεις τον </a:t>
            </a:r>
            <a:r>
              <a:rPr lang="el-GR" b="0" i="0" u="none" strike="noStrike" dirty="0">
                <a:solidFill>
                  <a:srgbClr val="3366CC"/>
                </a:solidFill>
                <a:effectLst/>
                <a:latin typeface="Arial" panose="020B0604020202020204" pitchFamily="34" charset="0"/>
                <a:hlinkClick r:id="rId5" tooltip="4ος αιώνας"/>
              </a:rPr>
              <a:t>4ο αιώνα</a:t>
            </a:r>
            <a:r>
              <a:rPr lang="el-GR" b="0" i="0" dirty="0">
                <a:solidFill>
                  <a:srgbClr val="202122"/>
                </a:solidFill>
                <a:effectLst/>
                <a:latin typeface="Arial" panose="020B0604020202020204" pitchFamily="34" charset="0"/>
              </a:rPr>
              <a:t>, παρουσιαζόμενος ως κίνημα διαμαρτυρίας προς την εκκοσμίκευση, η οποία παρατηρήθηκε μετά την αναγνώριση του Χριστιανισμού ως επίσημης θρησκείας. Τον γενικό όρο μοναχισμός ακολουθούν δύο διακριτές εκφάνσεις του, </a:t>
            </a:r>
            <a:r>
              <a:rPr lang="el-GR" b="0" i="0" u="sng" dirty="0">
                <a:solidFill>
                  <a:srgbClr val="202122"/>
                </a:solidFill>
                <a:effectLst/>
                <a:latin typeface="Arial" panose="020B0604020202020204" pitchFamily="34" charset="0"/>
              </a:rPr>
              <a:t>ο </a:t>
            </a:r>
            <a:r>
              <a:rPr lang="el-GR" b="1" i="0" u="sng" dirty="0">
                <a:solidFill>
                  <a:srgbClr val="202122"/>
                </a:solidFill>
                <a:effectLst/>
                <a:latin typeface="Arial" panose="020B0604020202020204" pitchFamily="34" charset="0"/>
              </a:rPr>
              <a:t>αναχωρητικός μοναχισμός</a:t>
            </a:r>
            <a:r>
              <a:rPr lang="el-GR" b="0" i="0" u="sng" dirty="0">
                <a:solidFill>
                  <a:srgbClr val="202122"/>
                </a:solidFill>
                <a:effectLst/>
                <a:latin typeface="Arial" panose="020B0604020202020204" pitchFamily="34" charset="0"/>
              </a:rPr>
              <a:t> </a:t>
            </a:r>
            <a:r>
              <a:rPr lang="el-GR" b="0" i="0" dirty="0">
                <a:solidFill>
                  <a:srgbClr val="202122"/>
                </a:solidFill>
                <a:effectLst/>
                <a:latin typeface="Arial" panose="020B0604020202020204" pitchFamily="34" charset="0"/>
              </a:rPr>
              <a:t>και ο </a:t>
            </a:r>
            <a:r>
              <a:rPr lang="el-GR" b="1" i="0" u="sng" dirty="0">
                <a:solidFill>
                  <a:srgbClr val="202122"/>
                </a:solidFill>
                <a:effectLst/>
                <a:latin typeface="Arial" panose="020B0604020202020204" pitchFamily="34" charset="0"/>
              </a:rPr>
              <a:t>κοινοβιακός μοναχισμός</a:t>
            </a:r>
            <a:r>
              <a:rPr lang="el-GR" b="0" i="0" u="sng" dirty="0">
                <a:solidFill>
                  <a:srgbClr val="202122"/>
                </a:solidFill>
                <a:effectLst/>
                <a:latin typeface="Arial" panose="020B0604020202020204" pitchFamily="34" charset="0"/>
              </a:rPr>
              <a:t>.</a:t>
            </a:r>
            <a:endParaRPr lang="el-GR" u="sng" dirty="0"/>
          </a:p>
        </p:txBody>
      </p:sp>
    </p:spTree>
    <p:extLst>
      <p:ext uri="{BB962C8B-B14F-4D97-AF65-F5344CB8AC3E}">
        <p14:creationId xmlns:p14="http://schemas.microsoft.com/office/powerpoint/2010/main" val="214618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7F78DAF-A558-3BFF-C7C8-28A1C085F41F}"/>
              </a:ext>
            </a:extLst>
          </p:cNvPr>
          <p:cNvSpPr>
            <a:spLocks noGrp="1"/>
          </p:cNvSpPr>
          <p:nvPr>
            <p:ph type="title"/>
          </p:nvPr>
        </p:nvSpPr>
        <p:spPr/>
        <p:txBody>
          <a:bodyPr/>
          <a:lstStyle/>
          <a:p>
            <a:r>
              <a:rPr lang="el-GR" b="1" i="1" u="sng" dirty="0"/>
              <a:t>ΑΣΠΡΟ ΚΑΠΕΛΟ </a:t>
            </a:r>
            <a:endParaRPr lang="el-GR" dirty="0"/>
          </a:p>
        </p:txBody>
      </p:sp>
      <p:sp>
        <p:nvSpPr>
          <p:cNvPr id="3" name="Θέση περιεχομένου 2">
            <a:extLst>
              <a:ext uri="{FF2B5EF4-FFF2-40B4-BE49-F238E27FC236}">
                <a16:creationId xmlns:a16="http://schemas.microsoft.com/office/drawing/2014/main" xmlns="" id="{3439C787-ADD2-27F1-D135-8434FBCF4AF9}"/>
              </a:ext>
            </a:extLst>
          </p:cNvPr>
          <p:cNvSpPr>
            <a:spLocks noGrp="1"/>
          </p:cNvSpPr>
          <p:nvPr>
            <p:ph idx="1"/>
          </p:nvPr>
        </p:nvSpPr>
        <p:spPr/>
        <p:txBody>
          <a:bodyPr>
            <a:normAutofit fontScale="92500" lnSpcReduction="20000"/>
          </a:bodyPr>
          <a:lstStyle/>
          <a:p>
            <a:r>
              <a:rPr lang="el-GR" b="1" i="0" u="sng" dirty="0">
                <a:solidFill>
                  <a:srgbClr val="202122"/>
                </a:solidFill>
                <a:effectLst/>
                <a:latin typeface="Arial" panose="020B0604020202020204" pitchFamily="34" charset="0"/>
              </a:rPr>
              <a:t>Η πρώτη θεωρία</a:t>
            </a:r>
            <a:r>
              <a:rPr lang="el-GR" b="0" i="0" u="sng" dirty="0">
                <a:solidFill>
                  <a:srgbClr val="202122"/>
                </a:solidFill>
                <a:effectLst/>
                <a:latin typeface="Arial" panose="020B0604020202020204" pitchFamily="34" charset="0"/>
              </a:rPr>
              <a:t> </a:t>
            </a:r>
            <a:r>
              <a:rPr lang="el-GR" b="0" i="0" dirty="0">
                <a:solidFill>
                  <a:srgbClr val="202122"/>
                </a:solidFill>
                <a:effectLst/>
                <a:latin typeface="Arial" panose="020B0604020202020204" pitchFamily="34" charset="0"/>
              </a:rPr>
              <a:t>ανάγει τη γένεση του μοναχισμού στο γεγονός της γενίκευσης των διωγμών των χριστιανών από τα μέσα του τρίτου αιώνα. Τότε πολλοί Χριστιανοί για να αποφύγουν τον κρατικό έλεγχο και κατά συνέπεια το διωγμό τους αναγκάστηκαν να αποσυρθούν από τις κατοικημένες περιοχές και να καταφύγουν σε ερημικές. Αν και η θεωρία αυτή είναι ελκυστική δεν αρκεί από μόνη της να εξηγήσει την οργάνωση του μοναχισμού που ακολούθησε μετά τους διωγμούς. Ίσως θα δικαιολογούνταν αν συνέβαινε ακριβώς το αντίθετο. Δηλαδή, «μετά την παύση των διωγμών, αν αυτή ήταν η μοναδική αιτία, θα έπρεπε όλοι εκείνοι που απομακρύνθηκαν να επιστρέψουν στα σπίτια τους, όπως και συνέβη σε αρκετές περιπτώσεις.»</a:t>
            </a:r>
            <a:endParaRPr lang="el-GR" dirty="0"/>
          </a:p>
        </p:txBody>
      </p:sp>
    </p:spTree>
    <p:extLst>
      <p:ext uri="{BB962C8B-B14F-4D97-AF65-F5344CB8AC3E}">
        <p14:creationId xmlns:p14="http://schemas.microsoft.com/office/powerpoint/2010/main" val="2959294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D44AEBB-A727-A5EE-3D66-2BAB0A30ED1D}"/>
              </a:ext>
            </a:extLst>
          </p:cNvPr>
          <p:cNvSpPr>
            <a:spLocks noGrp="1"/>
          </p:cNvSpPr>
          <p:nvPr>
            <p:ph type="title"/>
          </p:nvPr>
        </p:nvSpPr>
        <p:spPr/>
        <p:txBody>
          <a:bodyPr/>
          <a:lstStyle/>
          <a:p>
            <a:r>
              <a:rPr lang="el-GR" b="1" i="1" u="sng" dirty="0"/>
              <a:t>ΑΣΠΡΟ ΚΑΠΕΛΟ </a:t>
            </a:r>
            <a:endParaRPr lang="el-GR" dirty="0"/>
          </a:p>
        </p:txBody>
      </p:sp>
      <p:sp>
        <p:nvSpPr>
          <p:cNvPr id="3" name="Θέση περιεχομένου 2">
            <a:extLst>
              <a:ext uri="{FF2B5EF4-FFF2-40B4-BE49-F238E27FC236}">
                <a16:creationId xmlns:a16="http://schemas.microsoft.com/office/drawing/2014/main" xmlns="" id="{4C4AF6D1-AAA5-4557-0661-6F309A5D5B4E}"/>
              </a:ext>
            </a:extLst>
          </p:cNvPr>
          <p:cNvSpPr>
            <a:spLocks noGrp="1"/>
          </p:cNvSpPr>
          <p:nvPr>
            <p:ph idx="1"/>
          </p:nvPr>
        </p:nvSpPr>
        <p:spPr/>
        <p:txBody>
          <a:bodyPr/>
          <a:lstStyle/>
          <a:p>
            <a:r>
              <a:rPr lang="el-GR" b="1" i="0" u="sng" dirty="0">
                <a:solidFill>
                  <a:srgbClr val="202122"/>
                </a:solidFill>
                <a:effectLst/>
                <a:latin typeface="Arial" panose="020B0604020202020204" pitchFamily="34" charset="0"/>
              </a:rPr>
              <a:t>Η δεύτερη θεωρία</a:t>
            </a:r>
            <a:r>
              <a:rPr lang="el-GR" b="0" i="0" u="sng" dirty="0">
                <a:solidFill>
                  <a:srgbClr val="202122"/>
                </a:solidFill>
                <a:effectLst/>
                <a:latin typeface="Arial" panose="020B0604020202020204" pitchFamily="34" charset="0"/>
              </a:rPr>
              <a:t> </a:t>
            </a:r>
            <a:r>
              <a:rPr lang="el-GR" b="0" i="0" dirty="0">
                <a:solidFill>
                  <a:srgbClr val="202122"/>
                </a:solidFill>
                <a:effectLst/>
                <a:latin typeface="Arial" panose="020B0604020202020204" pitchFamily="34" charset="0"/>
              </a:rPr>
              <a:t>εξηγεί το φαινόμενο του μοναχισμού με βάση την εκκοσμίκευση της χριστιανικής ζωής που συνέβη μετά το τέλος των διωγμών και την αναγνώριση του Χριστιανισμού ως ελεύθερης θρησκείας. Λόγω της εισχώρησης πολλών εθνικών στη Χριστιανική Εκκλησία, σταδιακά άρχισε να </a:t>
            </a:r>
            <a:r>
              <a:rPr lang="el-GR" b="0" i="0" dirty="0" err="1">
                <a:solidFill>
                  <a:srgbClr val="202122"/>
                </a:solidFill>
                <a:effectLst/>
                <a:latin typeface="Arial" panose="020B0604020202020204" pitchFamily="34" charset="0"/>
              </a:rPr>
              <a:t>εκκοσμικεύεται</a:t>
            </a:r>
            <a:r>
              <a:rPr lang="el-GR" b="0" i="0" dirty="0">
                <a:solidFill>
                  <a:srgbClr val="202122"/>
                </a:solidFill>
                <a:effectLst/>
                <a:latin typeface="Arial" panose="020B0604020202020204" pitchFamily="34" charset="0"/>
              </a:rPr>
              <a:t> η χριστιανική ζωή. Αντιδρώντας στην κατάσταση αυτή αρκετοί πιστοί έφυγαν στην έρημο.</a:t>
            </a:r>
            <a:endParaRPr lang="el-GR" dirty="0"/>
          </a:p>
        </p:txBody>
      </p:sp>
    </p:spTree>
    <p:extLst>
      <p:ext uri="{BB962C8B-B14F-4D97-AF65-F5344CB8AC3E}">
        <p14:creationId xmlns:p14="http://schemas.microsoft.com/office/powerpoint/2010/main" val="771028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9287659-F4A4-D30C-A84E-C91A7144F465}"/>
              </a:ext>
            </a:extLst>
          </p:cNvPr>
          <p:cNvSpPr>
            <a:spLocks noGrp="1"/>
          </p:cNvSpPr>
          <p:nvPr>
            <p:ph type="title"/>
          </p:nvPr>
        </p:nvSpPr>
        <p:spPr/>
        <p:txBody>
          <a:bodyPr/>
          <a:lstStyle/>
          <a:p>
            <a:r>
              <a:rPr lang="el-GR" b="1" i="1" u="sng" dirty="0"/>
              <a:t>ΑΣΠΡΟ ΚΑΠΕΛΟ </a:t>
            </a:r>
            <a:endParaRPr lang="el-GR" dirty="0"/>
          </a:p>
        </p:txBody>
      </p:sp>
      <p:sp>
        <p:nvSpPr>
          <p:cNvPr id="3" name="Θέση περιεχομένου 2">
            <a:extLst>
              <a:ext uri="{FF2B5EF4-FFF2-40B4-BE49-F238E27FC236}">
                <a16:creationId xmlns:a16="http://schemas.microsoft.com/office/drawing/2014/main" xmlns="" id="{C6CF0810-024F-2EBD-5349-1D77C8BA7A1D}"/>
              </a:ext>
            </a:extLst>
          </p:cNvPr>
          <p:cNvSpPr>
            <a:spLocks noGrp="1"/>
          </p:cNvSpPr>
          <p:nvPr>
            <p:ph idx="1"/>
          </p:nvPr>
        </p:nvSpPr>
        <p:spPr/>
        <p:txBody>
          <a:bodyPr/>
          <a:lstStyle/>
          <a:p>
            <a:r>
              <a:rPr lang="el-GR" b="1" i="0" u="sng" dirty="0">
                <a:solidFill>
                  <a:srgbClr val="202122"/>
                </a:solidFill>
                <a:effectLst/>
                <a:latin typeface="Arial" panose="020B0604020202020204" pitchFamily="34" charset="0"/>
              </a:rPr>
              <a:t>Η τρίτη θεωρία</a:t>
            </a:r>
            <a:r>
              <a:rPr lang="el-GR" b="0" i="0" u="sng" dirty="0">
                <a:solidFill>
                  <a:srgbClr val="202122"/>
                </a:solidFill>
                <a:effectLst/>
                <a:latin typeface="Arial" panose="020B0604020202020204" pitchFamily="34" charset="0"/>
              </a:rPr>
              <a:t> </a:t>
            </a:r>
            <a:r>
              <a:rPr lang="el-GR" b="0" i="0" dirty="0">
                <a:solidFill>
                  <a:srgbClr val="202122"/>
                </a:solidFill>
                <a:effectLst/>
                <a:latin typeface="Arial" panose="020B0604020202020204" pitchFamily="34" charset="0"/>
              </a:rPr>
              <a:t>συνδέει τη γένεση του μοναστικού φαινομένου με τη γενικότερη οικονομική κατάσταση και την κοινωνική κρίση της εποχής. Η διεύρυνση της φτώχειας, η επαχθής αύξηση των φόρων, η νομισματική κρίση, η μεγάλη διαφθορά του διοικητικού μηχανισμού και η κοινωνική ακαταστασία που εμφανίστηκαν κατά την εποχή του </a:t>
            </a:r>
            <a:r>
              <a:rPr lang="el-GR" b="0" i="0" u="none" strike="noStrike" dirty="0" err="1">
                <a:solidFill>
                  <a:srgbClr val="3366CC"/>
                </a:solidFill>
                <a:effectLst/>
                <a:latin typeface="Arial" panose="020B0604020202020204" pitchFamily="34" charset="0"/>
                <a:hlinkClick r:id="rId2" tooltip="Διοκλητιανός"/>
              </a:rPr>
              <a:t>Διοκλητιανού</a:t>
            </a:r>
            <a:r>
              <a:rPr lang="el-GR" b="0" i="0" dirty="0">
                <a:solidFill>
                  <a:srgbClr val="202122"/>
                </a:solidFill>
                <a:effectLst/>
                <a:latin typeface="Arial" panose="020B0604020202020204" pitchFamily="34" charset="0"/>
              </a:rPr>
              <a:t>, ήταν εκείνοι οι παράγοντες που </a:t>
            </a:r>
            <a:r>
              <a:rPr lang="el-GR" b="0" i="0" dirty="0" err="1">
                <a:solidFill>
                  <a:srgbClr val="202122"/>
                </a:solidFill>
                <a:effectLst/>
                <a:latin typeface="Arial" panose="020B0604020202020204" pitchFamily="34" charset="0"/>
              </a:rPr>
              <a:t>ευνόησαντη</a:t>
            </a:r>
            <a:r>
              <a:rPr lang="el-GR" b="0" i="0" dirty="0">
                <a:solidFill>
                  <a:srgbClr val="202122"/>
                </a:solidFill>
                <a:effectLst/>
                <a:latin typeface="Arial" panose="020B0604020202020204" pitchFamily="34" charset="0"/>
              </a:rPr>
              <a:t> φυγή στην έρημο. Η καταφυγή στην έρημο ήταν μια αποφυγή στις έντονες οικονομικές και κοινωνικές καταπιέσεις.</a:t>
            </a:r>
            <a:endParaRPr lang="el-GR" dirty="0"/>
          </a:p>
        </p:txBody>
      </p:sp>
    </p:spTree>
    <p:extLst>
      <p:ext uri="{BB962C8B-B14F-4D97-AF65-F5344CB8AC3E}">
        <p14:creationId xmlns:p14="http://schemas.microsoft.com/office/powerpoint/2010/main" val="83628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EFE443E-9F4D-52A8-07D7-E8C78BD09098}"/>
              </a:ext>
            </a:extLst>
          </p:cNvPr>
          <p:cNvSpPr>
            <a:spLocks noGrp="1"/>
          </p:cNvSpPr>
          <p:nvPr>
            <p:ph type="title"/>
          </p:nvPr>
        </p:nvSpPr>
        <p:spPr/>
        <p:txBody>
          <a:bodyPr/>
          <a:lstStyle/>
          <a:p>
            <a:r>
              <a:rPr lang="el-GR" b="1" i="1" u="sng" dirty="0"/>
              <a:t>ΑΣΠΡΟ ΚΑΠΕΛΟ </a:t>
            </a:r>
            <a:endParaRPr lang="el-GR" dirty="0"/>
          </a:p>
        </p:txBody>
      </p:sp>
      <p:sp>
        <p:nvSpPr>
          <p:cNvPr id="3" name="Θέση περιεχομένου 2">
            <a:extLst>
              <a:ext uri="{FF2B5EF4-FFF2-40B4-BE49-F238E27FC236}">
                <a16:creationId xmlns:a16="http://schemas.microsoft.com/office/drawing/2014/main" xmlns="" id="{B09E1409-550C-B3EA-E0A3-7A4FE056C313}"/>
              </a:ext>
            </a:extLst>
          </p:cNvPr>
          <p:cNvSpPr>
            <a:spLocks noGrp="1"/>
          </p:cNvSpPr>
          <p:nvPr>
            <p:ph idx="1"/>
          </p:nvPr>
        </p:nvSpPr>
        <p:spPr/>
        <p:txBody>
          <a:bodyPr/>
          <a:lstStyle/>
          <a:p>
            <a:r>
              <a:rPr lang="el-GR" b="1" i="0" u="sng" dirty="0">
                <a:solidFill>
                  <a:srgbClr val="202122"/>
                </a:solidFill>
                <a:effectLst/>
                <a:latin typeface="Arial" panose="020B0604020202020204" pitchFamily="34" charset="0"/>
              </a:rPr>
              <a:t>Η τέταρτη θεωρία</a:t>
            </a:r>
            <a:r>
              <a:rPr lang="el-GR" b="0" i="0" u="sng" dirty="0">
                <a:solidFill>
                  <a:srgbClr val="202122"/>
                </a:solidFill>
                <a:effectLst/>
                <a:latin typeface="Arial" panose="020B0604020202020204" pitchFamily="34" charset="0"/>
              </a:rPr>
              <a:t> </a:t>
            </a:r>
            <a:r>
              <a:rPr lang="el-GR" b="0" i="0" dirty="0">
                <a:solidFill>
                  <a:srgbClr val="202122"/>
                </a:solidFill>
                <a:effectLst/>
                <a:latin typeface="Arial" panose="020B0604020202020204" pitchFamily="34" charset="0"/>
              </a:rPr>
              <a:t>αποδίδει τη γένεση του μοναχισμού στην αντίδραση προς την έντονη </a:t>
            </a:r>
            <a:r>
              <a:rPr lang="el-GR" b="0" i="0" dirty="0" err="1">
                <a:solidFill>
                  <a:srgbClr val="202122"/>
                </a:solidFill>
                <a:effectLst/>
                <a:latin typeface="Arial" panose="020B0604020202020204" pitchFamily="34" charset="0"/>
              </a:rPr>
              <a:t>θεσμοποίηση</a:t>
            </a:r>
            <a:r>
              <a:rPr lang="el-GR" b="0" i="0" dirty="0">
                <a:solidFill>
                  <a:srgbClr val="202122"/>
                </a:solidFill>
                <a:effectLst/>
                <a:latin typeface="Arial" panose="020B0604020202020204" pitchFamily="34" charset="0"/>
              </a:rPr>
              <a:t> της Εκκλησίας. Αυτό όμως συνεπαγόταν τον περιορισμό των κάθε είδους χαρισματικών τάσεων. Έτσι αρκετοί πιστοί αναζήτησαν ένα χώρο έκφρασης μιας πιο χαρισματικής ζωής μακριά από κάθε κοσμική μέριμνα.</a:t>
            </a:r>
            <a:r>
              <a:rPr lang="el-GR" b="0" i="0" u="none" strike="noStrike" baseline="30000" dirty="0">
                <a:solidFill>
                  <a:srgbClr val="3366CC"/>
                </a:solidFill>
                <a:effectLst/>
                <a:latin typeface="Arial" panose="020B0604020202020204" pitchFamily="34" charset="0"/>
                <a:hlinkClick r:id="rId2"/>
              </a:rPr>
              <a:t>[2]</a:t>
            </a:r>
            <a:endParaRPr lang="el-GR" dirty="0"/>
          </a:p>
        </p:txBody>
      </p:sp>
    </p:spTree>
    <p:extLst>
      <p:ext uri="{BB962C8B-B14F-4D97-AF65-F5344CB8AC3E}">
        <p14:creationId xmlns:p14="http://schemas.microsoft.com/office/powerpoint/2010/main" val="27844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86E627D-8621-1D60-11B6-3ECAC601313F}"/>
              </a:ext>
            </a:extLst>
          </p:cNvPr>
          <p:cNvSpPr>
            <a:spLocks noGrp="1"/>
          </p:cNvSpPr>
          <p:nvPr>
            <p:ph type="title"/>
          </p:nvPr>
        </p:nvSpPr>
        <p:spPr/>
        <p:txBody>
          <a:bodyPr/>
          <a:lstStyle/>
          <a:p>
            <a:r>
              <a:rPr lang="el-GR" b="1" i="1" u="sng" dirty="0"/>
              <a:t>ΑΣΠΡΟ ΚΑΠΕΛΟ </a:t>
            </a:r>
            <a:endParaRPr lang="el-GR" dirty="0"/>
          </a:p>
        </p:txBody>
      </p:sp>
      <p:pic>
        <p:nvPicPr>
          <p:cNvPr id="5" name="Θέση περιεχομένου 4">
            <a:extLst>
              <a:ext uri="{FF2B5EF4-FFF2-40B4-BE49-F238E27FC236}">
                <a16:creationId xmlns:a16="http://schemas.microsoft.com/office/drawing/2014/main" xmlns="" id="{17F2B700-1E18-AFD4-CBAC-C5A8F815497B}"/>
              </a:ext>
            </a:extLst>
          </p:cNvPr>
          <p:cNvPicPr>
            <a:picLocks noGrp="1" noChangeAspect="1"/>
          </p:cNvPicPr>
          <p:nvPr>
            <p:ph idx="1"/>
          </p:nvPr>
        </p:nvPicPr>
        <p:blipFill>
          <a:blip r:embed="rId2"/>
          <a:stretch>
            <a:fillRect/>
          </a:stretch>
        </p:blipFill>
        <p:spPr>
          <a:xfrm>
            <a:off x="4736045" y="2557463"/>
            <a:ext cx="2719910" cy="3317875"/>
          </a:xfrm>
        </p:spPr>
      </p:pic>
    </p:spTree>
    <p:extLst>
      <p:ext uri="{BB962C8B-B14F-4D97-AF65-F5344CB8AC3E}">
        <p14:creationId xmlns:p14="http://schemas.microsoft.com/office/powerpoint/2010/main" val="48898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EB200F3-BB99-D0DC-947E-DBC59E9E63FA}"/>
              </a:ext>
            </a:extLst>
          </p:cNvPr>
          <p:cNvSpPr>
            <a:spLocks noGrp="1"/>
          </p:cNvSpPr>
          <p:nvPr>
            <p:ph type="title"/>
          </p:nvPr>
        </p:nvSpPr>
        <p:spPr/>
        <p:txBody>
          <a:bodyPr/>
          <a:lstStyle/>
          <a:p>
            <a:r>
              <a:rPr lang="el-GR" b="1" i="1" u="sng" dirty="0"/>
              <a:t>ΚΙΤΡΙΝΟ ΚΑΠΕΛΟ </a:t>
            </a:r>
          </a:p>
        </p:txBody>
      </p:sp>
      <p:sp>
        <p:nvSpPr>
          <p:cNvPr id="3" name="Θέση περιεχομένου 2">
            <a:extLst>
              <a:ext uri="{FF2B5EF4-FFF2-40B4-BE49-F238E27FC236}">
                <a16:creationId xmlns:a16="http://schemas.microsoft.com/office/drawing/2014/main" xmlns="" id="{AC60D194-9415-3209-8E21-C03D376F8CE8}"/>
              </a:ext>
            </a:extLst>
          </p:cNvPr>
          <p:cNvSpPr>
            <a:spLocks noGrp="1"/>
          </p:cNvSpPr>
          <p:nvPr>
            <p:ph idx="1"/>
          </p:nvPr>
        </p:nvSpPr>
        <p:spPr/>
        <p:txBody>
          <a:bodyPr>
            <a:normAutofit fontScale="92500" lnSpcReduction="10000"/>
          </a:bodyPr>
          <a:lstStyle/>
          <a:p>
            <a:r>
              <a:rPr lang="el-GR" b="0" i="0" dirty="0">
                <a:solidFill>
                  <a:srgbClr val="202122"/>
                </a:solidFill>
                <a:effectLst/>
                <a:latin typeface="Arial" panose="020B0604020202020204" pitchFamily="34" charset="0"/>
              </a:rPr>
              <a:t>Όπως συνέβη και με άλλες θρησκείες στο κίνημα του μοναχισμού συναντήθηκαν άνθρωποι από όλα τα κοινωνικά στρώματα, που εγκατέλειπαν την κοσμική ζωή τους προκειμένου να αποσυρθούν σε κάποιον απομονωμένο τόπο (έρημος) ή σε κάποια μονή, ανάλογα με το πρότυπο του μοναχισμού που ακολουθούσαν. Από το κίνημα του μοναχισμού κανείς δεν αποκλειόταν. Αυτοκράτορες, όπως ο </a:t>
            </a:r>
            <a:r>
              <a:rPr lang="el-GR" b="0" i="0" u="none" strike="noStrike" dirty="0">
                <a:solidFill>
                  <a:srgbClr val="3366CC"/>
                </a:solidFill>
                <a:effectLst/>
                <a:latin typeface="Arial" panose="020B0604020202020204" pitchFamily="34" charset="0"/>
                <a:hlinkClick r:id="rId2" tooltip="Μιχαήλ Α'"/>
              </a:rPr>
              <a:t>Μιχαήλ Α'</a:t>
            </a:r>
            <a:r>
              <a:rPr lang="el-GR" b="0" i="0" dirty="0">
                <a:solidFill>
                  <a:srgbClr val="202122"/>
                </a:solidFill>
                <a:effectLst/>
                <a:latin typeface="Arial" panose="020B0604020202020204" pitchFamily="34" charset="0"/>
              </a:rPr>
              <a:t> (811-813) ή ο </a:t>
            </a:r>
            <a:r>
              <a:rPr lang="el-GR" b="0" i="0" u="none" strike="noStrike" dirty="0">
                <a:solidFill>
                  <a:srgbClr val="3366CC"/>
                </a:solidFill>
                <a:effectLst/>
                <a:latin typeface="Arial" panose="020B0604020202020204" pitchFamily="34" charset="0"/>
                <a:hlinkClick r:id="rId3" tooltip="Ιωάννης ΣΤ'"/>
              </a:rPr>
              <a:t>Ιωάννης ΣΤ'</a:t>
            </a:r>
            <a:r>
              <a:rPr lang="el-GR" b="0" i="0" dirty="0">
                <a:solidFill>
                  <a:srgbClr val="202122"/>
                </a:solidFill>
                <a:effectLst/>
                <a:latin typeface="Arial" panose="020B0604020202020204" pitchFamily="34" charset="0"/>
              </a:rPr>
              <a:t> (1347-1355) τερμάτισαν τη ζωή τους ως μοναχοί, ενώ ακόμα και πόρνες ή ληστές μπορούσαν να ασπαστούν τον μοναχικό βίο, περνώντας έτσι σε έναν διαφορετικό τρόπο ζωής και θεώρησης του κόσμου.</a:t>
            </a:r>
            <a:endParaRPr lang="el-GR" dirty="0"/>
          </a:p>
        </p:txBody>
      </p:sp>
    </p:spTree>
    <p:extLst>
      <p:ext uri="{BB962C8B-B14F-4D97-AF65-F5344CB8AC3E}">
        <p14:creationId xmlns:p14="http://schemas.microsoft.com/office/powerpoint/2010/main" val="3809234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408D580-1395-0125-AE96-C10E7F642D35}"/>
              </a:ext>
            </a:extLst>
          </p:cNvPr>
          <p:cNvSpPr>
            <a:spLocks noGrp="1"/>
          </p:cNvSpPr>
          <p:nvPr>
            <p:ph type="title"/>
          </p:nvPr>
        </p:nvSpPr>
        <p:spPr/>
        <p:txBody>
          <a:bodyPr/>
          <a:lstStyle/>
          <a:p>
            <a:r>
              <a:rPr lang="el-GR" b="1" i="1" u="sng" dirty="0"/>
              <a:t>ΚΙΤΡΙΝΟ ΚΑΠΕΛΟ </a:t>
            </a:r>
            <a:endParaRPr lang="el-GR" dirty="0"/>
          </a:p>
        </p:txBody>
      </p:sp>
      <p:pic>
        <p:nvPicPr>
          <p:cNvPr id="5" name="Θέση περιεχομένου 4">
            <a:extLst>
              <a:ext uri="{FF2B5EF4-FFF2-40B4-BE49-F238E27FC236}">
                <a16:creationId xmlns:a16="http://schemas.microsoft.com/office/drawing/2014/main" xmlns="" id="{CBDD084C-4A40-F6ED-AA31-5BDAF678022F}"/>
              </a:ext>
            </a:extLst>
          </p:cNvPr>
          <p:cNvPicPr>
            <a:picLocks noGrp="1" noChangeAspect="1"/>
          </p:cNvPicPr>
          <p:nvPr>
            <p:ph idx="1"/>
          </p:nvPr>
        </p:nvPicPr>
        <p:blipFill>
          <a:blip r:embed="rId2"/>
          <a:stretch>
            <a:fillRect/>
          </a:stretch>
        </p:blipFill>
        <p:spPr>
          <a:xfrm>
            <a:off x="4234016" y="2443250"/>
            <a:ext cx="3106352" cy="3432618"/>
          </a:xfrm>
        </p:spPr>
      </p:pic>
    </p:spTree>
    <p:extLst>
      <p:ext uri="{BB962C8B-B14F-4D97-AF65-F5344CB8AC3E}">
        <p14:creationId xmlns:p14="http://schemas.microsoft.com/office/powerpoint/2010/main" val="10558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TotalTime>
  <Words>124</Words>
  <Application>Microsoft Office PowerPoint</Application>
  <PresentationFormat>Προσαρμογή</PresentationFormat>
  <Paragraphs>20</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Οργανικό</vt:lpstr>
      <vt:lpstr>ΜΟΧΙΣΜΟΣ</vt:lpstr>
      <vt:lpstr>ΑΣΠΡΟ ΚΑΠΕΛΟ </vt:lpstr>
      <vt:lpstr>ΑΣΠΡΟ ΚΑΠΕΛΟ </vt:lpstr>
      <vt:lpstr>ΑΣΠΡΟ ΚΑΠΕΛΟ </vt:lpstr>
      <vt:lpstr>ΑΣΠΡΟ ΚΑΠΕΛΟ </vt:lpstr>
      <vt:lpstr>ΑΣΠΡΟ ΚΑΠΕΛΟ </vt:lpstr>
      <vt:lpstr>ΑΣΠΡΟ ΚΑΠΕΛΟ </vt:lpstr>
      <vt:lpstr>ΚΙΤΡΙΝΟ ΚΑΠΕΛΟ </vt:lpstr>
      <vt:lpstr>ΚΙΤΡΙΝΟ ΚΑΠΕΛΟ </vt:lpstr>
      <vt:lpstr>ΜΑΥΡΟ ΚΑΠΕΛΟ </vt:lpstr>
      <vt:lpstr>ΜΑΥΡΟ ΚΑΠΕΛΟ </vt:lpstr>
      <vt:lpstr>ΜΑΥΡΟ ΚΑΠΕΛΟ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ΜΟΧΙΣΜΟΣ</dc:title>
  <dc:creator>user</dc:creator>
  <cp:lastModifiedBy>IOANNA</cp:lastModifiedBy>
  <cp:revision>2</cp:revision>
  <dcterms:created xsi:type="dcterms:W3CDTF">2023-05-09T16:15:18Z</dcterms:created>
  <dcterms:modified xsi:type="dcterms:W3CDTF">2023-05-10T07:06:15Z</dcterms:modified>
</cp:coreProperties>
</file>