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336C-3B10-E960-E3D6-0A23D639F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4CC0D9C1-6FE3-1F97-8866-7F1BD27EA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FA9F9F1-9D41-8AD2-9EC9-F091490C6F46}"/>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5D972D17-7831-F232-61B7-CA16573A96C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CC98F7C-6490-5014-28B3-DA5C43B9F3AA}"/>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212515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05F7-1B29-20FF-C3AC-80C7692711C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92A1048-1486-70FF-BF46-FA1FBA3716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D4BD35-A845-4CEB-2234-24AD38CADC2A}"/>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B5365D5A-226A-854A-6BDC-71C1F67EC45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77E9272-58D8-1EEB-825C-39E213595BF7}"/>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104566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2B24E-9098-1265-93AB-AE708E77A7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5633804-9B31-91D1-E1DD-EF07FA43F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12DCA00-0495-740B-823E-94CAE700FEF3}"/>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822E54DB-C73F-2A88-0EE0-F0501C972D5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AED40F8-8BDC-E311-AF90-EA803DBBE31F}"/>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207043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245F-3299-C490-3510-A8581476C7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32EBDC7-0A7F-0D50-3962-E39260AFF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FC3B25B-C671-400E-C6F4-6C9482EE167A}"/>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37D5BAEF-1149-E213-E6D3-4E84EFD14A6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9E2FB7C-3B90-F957-BFCC-5B44BF3664E8}"/>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29442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E3B4-656C-264D-0049-D41678A08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0E3ADE6-2BE4-829A-DD03-C66FC6538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39C57-A797-38B7-49BD-FCF83339693F}"/>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940F26E5-9D5B-A379-2CD9-7A37A24FB01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5EAEBED-510A-9AB0-FB69-BA61A918E534}"/>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418516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2BAC-67D7-FFC9-6BEC-7B72BEA2EE5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5B19218-556B-E713-A861-515508344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541CE893-44F0-9A97-954E-B358CF3A9D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3ED6FAF-941F-5398-3057-26CD460AC095}"/>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6" name="Footer Placeholder 5">
            <a:extLst>
              <a:ext uri="{FF2B5EF4-FFF2-40B4-BE49-F238E27FC236}">
                <a16:creationId xmlns:a16="http://schemas.microsoft.com/office/drawing/2014/main" id="{C010E516-C779-FA1C-CFCA-5076DAF4E1A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72F5B2C-3700-CF44-236E-564C7598A837}"/>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138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6A7-ADA1-1632-5406-91EE566CBD0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1654DB0D-223D-0E33-74FF-09CC73EC5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624F7-2915-DF6E-B86F-D4FBBEF35E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8046A42-7659-2986-3924-E97F18485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FEF7D-190E-865D-5E19-9A55AEEC8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608C7B4-9C08-430F-00D2-44B0E2551851}"/>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8" name="Footer Placeholder 7">
            <a:extLst>
              <a:ext uri="{FF2B5EF4-FFF2-40B4-BE49-F238E27FC236}">
                <a16:creationId xmlns:a16="http://schemas.microsoft.com/office/drawing/2014/main" id="{734E1972-A2EB-0534-04EA-600C2D4BD46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A23B7729-F2CD-9BE9-AF43-B5353F5B5316}"/>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57092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81B5-A4FF-AD4E-F8A4-1AC1CA7B458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AE817B75-ED86-72BD-58AA-7FDFF64B36D5}"/>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4" name="Footer Placeholder 3">
            <a:extLst>
              <a:ext uri="{FF2B5EF4-FFF2-40B4-BE49-F238E27FC236}">
                <a16:creationId xmlns:a16="http://schemas.microsoft.com/office/drawing/2014/main" id="{503DDED5-C1F2-98FB-026F-242737A9DAB0}"/>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55F78D-8E60-11EB-9F83-7F8980DEB61A}"/>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101255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A9830-8DE9-D6B2-D664-6DB26C86D8A4}"/>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3" name="Footer Placeholder 2">
            <a:extLst>
              <a:ext uri="{FF2B5EF4-FFF2-40B4-BE49-F238E27FC236}">
                <a16:creationId xmlns:a16="http://schemas.microsoft.com/office/drawing/2014/main" id="{7554583E-41BC-CDDA-23C1-713A78C5C301}"/>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A8013D6E-3703-18DA-44BB-D7FC10E062FE}"/>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346984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86B8-6B03-A953-B361-C2796FCCA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4544A47-6AFE-2869-98FF-323F29479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96E2308F-87DD-6AAC-9A7C-3D0C473E7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3971D-D351-6816-9931-F06C68E30C81}"/>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6" name="Footer Placeholder 5">
            <a:extLst>
              <a:ext uri="{FF2B5EF4-FFF2-40B4-BE49-F238E27FC236}">
                <a16:creationId xmlns:a16="http://schemas.microsoft.com/office/drawing/2014/main" id="{15C4D5F6-6F8B-C370-C81D-B1F1A25F52D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ED9BDA0-3FAF-6FFD-9C71-4527F066AD95}"/>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15921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56B0-DE34-4BE9-D193-7D6C15B84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1E50C76A-4D10-172C-6D78-EB6E99551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5991DD84-9BB3-4578-7D07-8DE8C1E8A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97682-74D4-F94C-2412-DF75F791D78D}"/>
              </a:ext>
            </a:extLst>
          </p:cNvPr>
          <p:cNvSpPr>
            <a:spLocks noGrp="1"/>
          </p:cNvSpPr>
          <p:nvPr>
            <p:ph type="dt" sz="half" idx="10"/>
          </p:nvPr>
        </p:nvSpPr>
        <p:spPr/>
        <p:txBody>
          <a:bodyPr/>
          <a:lstStyle/>
          <a:p>
            <a:fld id="{FBD9CF02-EDF4-4868-A9CB-D79C6D4DDEB9}" type="datetimeFigureOut">
              <a:rPr lang="el-GR" smtClean="0"/>
              <a:t>23/5/2023</a:t>
            </a:fld>
            <a:endParaRPr lang="el-GR"/>
          </a:p>
        </p:txBody>
      </p:sp>
      <p:sp>
        <p:nvSpPr>
          <p:cNvPr id="6" name="Footer Placeholder 5">
            <a:extLst>
              <a:ext uri="{FF2B5EF4-FFF2-40B4-BE49-F238E27FC236}">
                <a16:creationId xmlns:a16="http://schemas.microsoft.com/office/drawing/2014/main" id="{891D45D4-7997-4F96-B903-313269E86D8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C0B72EF-6EF4-46BC-18C1-4CB766DCF124}"/>
              </a:ext>
            </a:extLst>
          </p:cNvPr>
          <p:cNvSpPr>
            <a:spLocks noGrp="1"/>
          </p:cNvSpPr>
          <p:nvPr>
            <p:ph type="sldNum" sz="quarter" idx="12"/>
          </p:nvPr>
        </p:nvSpPr>
        <p:spPr/>
        <p:txBody>
          <a:bodyPr/>
          <a:lstStyle/>
          <a:p>
            <a:fld id="{72F00EC8-2A3D-40A6-830E-52DB4F51F094}" type="slidenum">
              <a:rPr lang="el-GR" smtClean="0"/>
              <a:t>‹#›</a:t>
            </a:fld>
            <a:endParaRPr lang="el-GR"/>
          </a:p>
        </p:txBody>
      </p:sp>
    </p:spTree>
    <p:extLst>
      <p:ext uri="{BB962C8B-B14F-4D97-AF65-F5344CB8AC3E}">
        <p14:creationId xmlns:p14="http://schemas.microsoft.com/office/powerpoint/2010/main" val="221644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87054-4CA8-466F-0F36-06AD6F481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B5ED5D5-7C59-003C-123E-527B3AD16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F75317E-9CB1-AA22-DED5-DFC082049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9CF02-EDF4-4868-A9CB-D79C6D4DDEB9}" type="datetimeFigureOut">
              <a:rPr lang="el-GR" smtClean="0"/>
              <a:t>23/5/2023</a:t>
            </a:fld>
            <a:endParaRPr lang="el-GR"/>
          </a:p>
        </p:txBody>
      </p:sp>
      <p:sp>
        <p:nvSpPr>
          <p:cNvPr id="5" name="Footer Placeholder 4">
            <a:extLst>
              <a:ext uri="{FF2B5EF4-FFF2-40B4-BE49-F238E27FC236}">
                <a16:creationId xmlns:a16="http://schemas.microsoft.com/office/drawing/2014/main" id="{DB3E57DA-4BEA-4F68-9C05-94E77A898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C402741-7258-9BF5-3247-423115950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00EC8-2A3D-40A6-830E-52DB4F51F094}" type="slidenum">
              <a:rPr lang="el-GR" smtClean="0"/>
              <a:t>‹#›</a:t>
            </a:fld>
            <a:endParaRPr lang="el-GR"/>
          </a:p>
        </p:txBody>
      </p:sp>
    </p:spTree>
    <p:extLst>
      <p:ext uri="{BB962C8B-B14F-4D97-AF65-F5344CB8AC3E}">
        <p14:creationId xmlns:p14="http://schemas.microsoft.com/office/powerpoint/2010/main" val="377178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0%CF%8D%CE%BB%CE%B7:%CE%9A%CF%8D%CF%81%CE%B9%CE%B1" TargetMode="External"/><Relationship Id="rId2" Type="http://schemas.openxmlformats.org/officeDocument/2006/relationships/hyperlink" Target="https://www.iefimerida.g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038E-A31F-3E1E-196C-4CE9EAD64F7F}"/>
              </a:ext>
            </a:extLst>
          </p:cNvPr>
          <p:cNvSpPr>
            <a:spLocks noGrp="1"/>
          </p:cNvSpPr>
          <p:nvPr>
            <p:ph type="ctrTitle"/>
          </p:nvPr>
        </p:nvSpPr>
        <p:spPr>
          <a:xfrm>
            <a:off x="1524000" y="558801"/>
            <a:ext cx="9144000" cy="589279"/>
          </a:xfrm>
        </p:spPr>
        <p:txBody>
          <a:bodyPr>
            <a:normAutofit fontScale="90000"/>
          </a:bodyPr>
          <a:lstStyle/>
          <a:p>
            <a:r>
              <a:rPr lang="el-GR" sz="5400" dirty="0">
                <a:latin typeface="Book Antiqua" panose="02040602050305030304" pitchFamily="18" charset="0"/>
              </a:rPr>
              <a:t>ΟΙ ΤΡΕΙΣ ΙΕΡΑΡΧΕΣ</a:t>
            </a:r>
          </a:p>
        </p:txBody>
      </p:sp>
      <p:sp>
        <p:nvSpPr>
          <p:cNvPr id="3" name="Subtitle 2">
            <a:extLst>
              <a:ext uri="{FF2B5EF4-FFF2-40B4-BE49-F238E27FC236}">
                <a16:creationId xmlns:a16="http://schemas.microsoft.com/office/drawing/2014/main" id="{EA73781D-0ED6-1D85-039C-992306771802}"/>
              </a:ext>
            </a:extLst>
          </p:cNvPr>
          <p:cNvSpPr>
            <a:spLocks noGrp="1"/>
          </p:cNvSpPr>
          <p:nvPr>
            <p:ph type="subTitle" idx="1"/>
          </p:nvPr>
        </p:nvSpPr>
        <p:spPr>
          <a:xfrm>
            <a:off x="4597400" y="5735637"/>
            <a:ext cx="2997200" cy="685800"/>
          </a:xfrm>
        </p:spPr>
        <p:txBody>
          <a:bodyPr>
            <a:normAutofit fontScale="92500"/>
          </a:bodyPr>
          <a:lstStyle/>
          <a:p>
            <a:r>
              <a:rPr lang="el-GR" sz="2800" dirty="0" err="1">
                <a:latin typeface="Book Antiqua" panose="02040602050305030304" pitchFamily="18" charset="0"/>
              </a:rPr>
              <a:t>Κάλλι</a:t>
            </a:r>
            <a:r>
              <a:rPr lang="el-GR" sz="2800" dirty="0">
                <a:latin typeface="Book Antiqua" panose="02040602050305030304" pitchFamily="18" charset="0"/>
              </a:rPr>
              <a:t> Νικοπούλου</a:t>
            </a:r>
          </a:p>
        </p:txBody>
      </p:sp>
      <p:pic>
        <p:nvPicPr>
          <p:cNvPr id="4" name="Picture 3">
            <a:extLst>
              <a:ext uri="{FF2B5EF4-FFF2-40B4-BE49-F238E27FC236}">
                <a16:creationId xmlns:a16="http://schemas.microsoft.com/office/drawing/2014/main" id="{5FA66652-03A0-FED1-DD4E-043CA5D4BCE6}"/>
              </a:ext>
            </a:extLst>
          </p:cNvPr>
          <p:cNvPicPr>
            <a:picLocks noChangeAspect="1"/>
          </p:cNvPicPr>
          <p:nvPr/>
        </p:nvPicPr>
        <p:blipFill>
          <a:blip r:embed="rId2"/>
          <a:stretch>
            <a:fillRect/>
          </a:stretch>
        </p:blipFill>
        <p:spPr>
          <a:xfrm>
            <a:off x="1371600" y="1341120"/>
            <a:ext cx="9448800" cy="4124960"/>
          </a:xfrm>
          <a:prstGeom prst="rect">
            <a:avLst/>
          </a:prstGeom>
        </p:spPr>
      </p:pic>
    </p:spTree>
    <p:extLst>
      <p:ext uri="{BB962C8B-B14F-4D97-AF65-F5344CB8AC3E}">
        <p14:creationId xmlns:p14="http://schemas.microsoft.com/office/powerpoint/2010/main" val="832491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EB705-C0BE-DFBE-5DF4-A6D7629EBF3B}"/>
              </a:ext>
            </a:extLst>
          </p:cNvPr>
          <p:cNvSpPr>
            <a:spLocks noGrp="1"/>
          </p:cNvSpPr>
          <p:nvPr>
            <p:ph idx="1"/>
          </p:nvPr>
        </p:nvSpPr>
        <p:spPr>
          <a:xfrm>
            <a:off x="838200" y="931545"/>
            <a:ext cx="10515600" cy="4351338"/>
          </a:xfrm>
        </p:spPr>
        <p:txBody>
          <a:bodyPr>
            <a:noAutofit/>
          </a:bodyPr>
          <a:lstStyle/>
          <a:p>
            <a:r>
              <a:rPr lang="el-GR" sz="2400" dirty="0">
                <a:latin typeface="Book Antiqua" panose="02040602050305030304" pitchFamily="18" charset="0"/>
              </a:rPr>
              <a:t>Την ονομασία Τρεις Ιεράρχες έχουν τρεις άγιοι και Θεολόγοι της Ορθόδοξης Χριστιανικής πίστεως, προστάτες των γραμμάτων και των μαθητών, ο Ιωάννης ο Χρυσόστομος, ο Βασίλειος ο Μέγας και ο Γρηγόριος ο </a:t>
            </a:r>
            <a:r>
              <a:rPr lang="el-GR" sz="2400" dirty="0" err="1">
                <a:latin typeface="Book Antiqua" panose="02040602050305030304" pitchFamily="18" charset="0"/>
              </a:rPr>
              <a:t>Ναζιανζηνός</a:t>
            </a:r>
            <a:r>
              <a:rPr lang="el-GR" sz="2400" dirty="0">
                <a:latin typeface="Book Antiqua" panose="02040602050305030304" pitchFamily="18" charset="0"/>
              </a:rPr>
              <a:t> ή Θεολόγος.</a:t>
            </a:r>
          </a:p>
          <a:p>
            <a:r>
              <a:rPr lang="el-GR" sz="2400" dirty="0">
                <a:latin typeface="Book Antiqua" panose="02040602050305030304" pitchFamily="18" charset="0"/>
              </a:rPr>
              <a:t>Για τη σοφία τους και τη χριστιανική τους ζωή, η Ορθόδοξη Εκκλησία τους ονόμασε αγίους και γιορτάζουν ο καθένας ξεχωριστά. Αλλά επειδή δημιουργήθηκε μια διαφωνία μεταξύ των χριστιανών για το ποιος από τους τρεις πρόσφερε τα περισσότερα, αποφασίστηκε και καθιερώθηκε από τα τέλη του 4ου αιώνα να υπάρχει και για τους τρεις μια κοινή γιορτή στις 30 Ιανουαρίου κάθε έτους.</a:t>
            </a:r>
          </a:p>
          <a:p>
            <a:r>
              <a:rPr lang="el-GR" sz="2400" dirty="0">
                <a:latin typeface="Book Antiqua" panose="02040602050305030304" pitchFamily="18" charset="0"/>
              </a:rPr>
              <a:t>Αναδείχθηκαν Πατέρες της Εκκλησίας και Άγιοι. Η γνώση και η δράση τους, τούς έδωσε τον τίτλο των Μεγίστων Φωστήρων, όπως ψέλνεται και στο τροπάριό τους: «Τους Τρεις Μεγίστους Φωστήρας Της </a:t>
            </a:r>
            <a:r>
              <a:rPr lang="el-GR" sz="2400" dirty="0" err="1">
                <a:latin typeface="Book Antiqua" panose="02040602050305030304" pitchFamily="18" charset="0"/>
              </a:rPr>
              <a:t>Τρισηλίου</a:t>
            </a:r>
            <a:r>
              <a:rPr lang="el-GR" sz="2400" dirty="0">
                <a:latin typeface="Book Antiqua" panose="02040602050305030304" pitchFamily="18" charset="0"/>
              </a:rPr>
              <a:t> </a:t>
            </a:r>
            <a:r>
              <a:rPr lang="el-GR" sz="2400" dirty="0" err="1">
                <a:latin typeface="Book Antiqua" panose="02040602050305030304" pitchFamily="18" charset="0"/>
              </a:rPr>
              <a:t>Θεότητος</a:t>
            </a:r>
            <a:r>
              <a:rPr lang="el-GR" sz="2400" dirty="0">
                <a:latin typeface="Book Antiqua" panose="02040602050305030304" pitchFamily="18" charset="0"/>
              </a:rPr>
              <a:t>...».</a:t>
            </a:r>
          </a:p>
          <a:p>
            <a:endParaRPr lang="el-GR" sz="2400" dirty="0">
              <a:latin typeface="Book Antiqua" panose="02040602050305030304" pitchFamily="18" charset="0"/>
            </a:endParaRPr>
          </a:p>
          <a:p>
            <a:endParaRPr lang="el-GR" sz="2400" dirty="0">
              <a:latin typeface="Book Antiqua" panose="02040602050305030304" pitchFamily="18" charset="0"/>
            </a:endParaRPr>
          </a:p>
        </p:txBody>
      </p:sp>
    </p:spTree>
    <p:extLst>
      <p:ext uri="{BB962C8B-B14F-4D97-AF65-F5344CB8AC3E}">
        <p14:creationId xmlns:p14="http://schemas.microsoft.com/office/powerpoint/2010/main" val="192529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2D351-4FA9-7901-B55C-848FCA49169D}"/>
              </a:ext>
            </a:extLst>
          </p:cNvPr>
          <p:cNvSpPr>
            <a:spLocks noGrp="1"/>
          </p:cNvSpPr>
          <p:nvPr>
            <p:ph type="title"/>
          </p:nvPr>
        </p:nvSpPr>
        <p:spPr>
          <a:xfrm>
            <a:off x="0" y="-7621"/>
            <a:ext cx="6949440" cy="1325563"/>
          </a:xfrm>
        </p:spPr>
        <p:txBody>
          <a:bodyPr>
            <a:normAutofit/>
          </a:bodyPr>
          <a:lstStyle/>
          <a:p>
            <a:pPr algn="ctr"/>
            <a:r>
              <a:rPr lang="el-GR" sz="4000" dirty="0">
                <a:latin typeface="Book Antiqua" panose="02040602050305030304" pitchFamily="18" charset="0"/>
              </a:rPr>
              <a:t>Ιωάννης ο Χρυσόστομος </a:t>
            </a:r>
          </a:p>
        </p:txBody>
      </p:sp>
      <p:sp>
        <p:nvSpPr>
          <p:cNvPr id="5" name="Content Placeholder 4">
            <a:extLst>
              <a:ext uri="{FF2B5EF4-FFF2-40B4-BE49-F238E27FC236}">
                <a16:creationId xmlns:a16="http://schemas.microsoft.com/office/drawing/2014/main" id="{0D13588A-FDCA-55F2-C865-5A0157791A73}"/>
              </a:ext>
            </a:extLst>
          </p:cNvPr>
          <p:cNvSpPr>
            <a:spLocks noGrp="1"/>
          </p:cNvSpPr>
          <p:nvPr>
            <p:ph sz="half" idx="1"/>
          </p:nvPr>
        </p:nvSpPr>
        <p:spPr>
          <a:xfrm>
            <a:off x="609600" y="1714182"/>
            <a:ext cx="10292080" cy="4351338"/>
          </a:xfrm>
        </p:spPr>
        <p:txBody>
          <a:bodyPr>
            <a:noAutofit/>
          </a:bodyPr>
          <a:lstStyle/>
          <a:p>
            <a:r>
              <a:rPr lang="el-GR" sz="2000" dirty="0">
                <a:latin typeface="Book Antiqua" panose="02040602050305030304" pitchFamily="18" charset="0"/>
              </a:rPr>
              <a:t>Ο Ιωάννης ο Χρυσόστομος, Γεννήθηκε στην Αντιόχεια της Συρίας μεταξύ 344 και 354. Έδρασε στην ίδια πόλη, αλλά και στην Κωνσταντινούπολη και τελικά πέθανε εκδιωγμένος από την αυτοκρατορική αυλή το 407, λόγω του αυστηρού ελέγχου που της ασκούσε. Ο ίδιος συγκαταλέγεται ανάμεσα στις κορυφαίες εκκλησιαστικές προσωπικότητες, ένεκα του αξεπέραστου χαρίσματός του στην ομιλία. Διετέλεσε επίσης επίσκοπος Κωνσταντινουπόλεως, όπου διακρίθηκε για το σπουδαίο ποιμαντικό και φιλανθρωπικό έργο που διενήργησε.</a:t>
            </a:r>
          </a:p>
          <a:p>
            <a:r>
              <a:rPr lang="el-GR" sz="2000" dirty="0">
                <a:latin typeface="Book Antiqua" panose="02040602050305030304" pitchFamily="18" charset="0"/>
              </a:rPr>
              <a:t>Θεωρείται πως η γλώσσα του «έσταζε μέλι» καθώς υπήρξε ο πιο χαρισματικός ρήτορας της εποχής του. Διετέλεσε Πατριάρχης Κωνσταντινουπόλεως και αφιέρωσε τη ζωή του στην ανάπτυξη της φιλανθρωπίας. Μάλιστα τα ημερήσια </a:t>
            </a:r>
            <a:r>
              <a:rPr lang="el-GR" sz="2000" dirty="0" err="1">
                <a:latin typeface="Book Antiqua" panose="02040602050305030304" pitchFamily="18" charset="0"/>
              </a:rPr>
              <a:t>συσσίτεια</a:t>
            </a:r>
            <a:r>
              <a:rPr lang="el-GR" sz="2000" dirty="0">
                <a:latin typeface="Book Antiqua" panose="02040602050305030304" pitchFamily="18" charset="0"/>
              </a:rPr>
              <a:t> που οργάνωσε έτρεφαν 7.000 ανθρώπους.</a:t>
            </a:r>
          </a:p>
        </p:txBody>
      </p:sp>
    </p:spTree>
    <p:extLst>
      <p:ext uri="{BB962C8B-B14F-4D97-AF65-F5344CB8AC3E}">
        <p14:creationId xmlns:p14="http://schemas.microsoft.com/office/powerpoint/2010/main" val="7661498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DABB06-D3FC-0666-77AC-FCC5D9FC4291}"/>
              </a:ext>
            </a:extLst>
          </p:cNvPr>
          <p:cNvSpPr txBox="1"/>
          <p:nvPr/>
        </p:nvSpPr>
        <p:spPr>
          <a:xfrm>
            <a:off x="690880" y="876836"/>
            <a:ext cx="10353040" cy="1938992"/>
          </a:xfrm>
          <a:prstGeom prst="rect">
            <a:avLst/>
          </a:prstGeom>
          <a:noFill/>
        </p:spPr>
        <p:txBody>
          <a:bodyPr wrap="square">
            <a:spAutoFit/>
          </a:bodyPr>
          <a:lstStyle/>
          <a:p>
            <a:r>
              <a:rPr lang="el-GR" sz="2400" dirty="0">
                <a:latin typeface="Book Antiqua" panose="02040602050305030304" pitchFamily="18" charset="0"/>
              </a:rPr>
              <a:t>Στη ζωή του υπήρξε υπόδειγμα ασκητή ενώ δεν παρέλειπε να καταδικάζει εκείνους τους ιερείς που πλούτιζαν από την ιδιότητά τους. Ήταν τέτοια η σκληρή κριτική που ασκούσε στους Αυτοκράτορες, που τελικά η αυλή τον κυνήγησε και τον εξόρισε. Όμως η φήμη του τον ξεπέρασε αφού θεωρείται Άγιος από όλες σχεδόν τις χριστιανικές ομολογίες</a:t>
            </a:r>
            <a:r>
              <a:rPr lang="en-US" sz="2400" dirty="0">
                <a:latin typeface="Book Antiqua" panose="02040602050305030304" pitchFamily="18" charset="0"/>
              </a:rPr>
              <a:t>.</a:t>
            </a:r>
            <a:endParaRPr lang="el-GR" sz="2400" dirty="0">
              <a:latin typeface="Book Antiqua" panose="02040602050305030304" pitchFamily="18" charset="0"/>
            </a:endParaRPr>
          </a:p>
        </p:txBody>
      </p:sp>
      <p:pic>
        <p:nvPicPr>
          <p:cNvPr id="10" name="Picture 9">
            <a:extLst>
              <a:ext uri="{FF2B5EF4-FFF2-40B4-BE49-F238E27FC236}">
                <a16:creationId xmlns:a16="http://schemas.microsoft.com/office/drawing/2014/main" id="{7BE2AA38-6689-A77D-8AB2-3563FBAA51CE}"/>
              </a:ext>
            </a:extLst>
          </p:cNvPr>
          <p:cNvPicPr>
            <a:picLocks noChangeAspect="1"/>
          </p:cNvPicPr>
          <p:nvPr/>
        </p:nvPicPr>
        <p:blipFill>
          <a:blip r:embed="rId2"/>
          <a:stretch>
            <a:fillRect/>
          </a:stretch>
        </p:blipFill>
        <p:spPr>
          <a:xfrm>
            <a:off x="4617581" y="3036675"/>
            <a:ext cx="3200677" cy="3426249"/>
          </a:xfrm>
          <a:prstGeom prst="rect">
            <a:avLst/>
          </a:prstGeom>
        </p:spPr>
      </p:pic>
    </p:spTree>
    <p:extLst>
      <p:ext uri="{BB962C8B-B14F-4D97-AF65-F5344CB8AC3E}">
        <p14:creationId xmlns:p14="http://schemas.microsoft.com/office/powerpoint/2010/main" val="15670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3E54E9-0B3D-65A1-BDAC-03FA83A2226F}"/>
              </a:ext>
            </a:extLst>
          </p:cNvPr>
          <p:cNvSpPr>
            <a:spLocks noGrp="1"/>
          </p:cNvSpPr>
          <p:nvPr>
            <p:ph type="title"/>
          </p:nvPr>
        </p:nvSpPr>
        <p:spPr>
          <a:xfrm>
            <a:off x="6096000" y="365125"/>
            <a:ext cx="5506720" cy="1325563"/>
          </a:xfrm>
        </p:spPr>
        <p:txBody>
          <a:bodyPr>
            <a:normAutofit/>
          </a:bodyPr>
          <a:lstStyle/>
          <a:p>
            <a:pPr algn="ctr"/>
            <a:r>
              <a:rPr lang="el-GR" sz="4000" dirty="0">
                <a:latin typeface="Book Antiqua" panose="02040602050305030304" pitchFamily="18" charset="0"/>
              </a:rPr>
              <a:t>Μέγας Βασίλειος</a:t>
            </a:r>
          </a:p>
        </p:txBody>
      </p:sp>
      <p:sp>
        <p:nvSpPr>
          <p:cNvPr id="13" name="Content Placeholder 12">
            <a:extLst>
              <a:ext uri="{FF2B5EF4-FFF2-40B4-BE49-F238E27FC236}">
                <a16:creationId xmlns:a16="http://schemas.microsoft.com/office/drawing/2014/main" id="{A0B9857B-89A8-33AD-13B4-53F903FEBFD8}"/>
              </a:ext>
            </a:extLst>
          </p:cNvPr>
          <p:cNvSpPr>
            <a:spLocks noGrp="1"/>
          </p:cNvSpPr>
          <p:nvPr>
            <p:ph sz="half" idx="2"/>
          </p:nvPr>
        </p:nvSpPr>
        <p:spPr>
          <a:xfrm>
            <a:off x="352108" y="483234"/>
            <a:ext cx="5157787" cy="4251325"/>
          </a:xfrm>
        </p:spPr>
        <p:txBody>
          <a:bodyPr>
            <a:normAutofit/>
          </a:bodyPr>
          <a:lstStyle/>
          <a:p>
            <a:r>
              <a:rPr lang="el-GR" sz="2000" dirty="0">
                <a:latin typeface="Book Antiqua" panose="02040602050305030304" pitchFamily="18" charset="0"/>
              </a:rPr>
              <a:t>Ο μέγας Βασίλειος γνωστός και ως Βασίλειος Καισαρείας ή απλώς Άγιος Βασίλειος, ήταν </a:t>
            </a:r>
            <a:r>
              <a:rPr lang="el-GR" sz="2000" dirty="0" err="1">
                <a:latin typeface="Book Antiqua" panose="02040602050305030304" pitchFamily="18" charset="0"/>
              </a:rPr>
              <a:t>ελληνόφωνoς</a:t>
            </a:r>
            <a:r>
              <a:rPr lang="el-GR" sz="2000" dirty="0">
                <a:latin typeface="Book Antiqua" panose="02040602050305030304" pitchFamily="18" charset="0"/>
              </a:rPr>
              <a:t> </a:t>
            </a:r>
            <a:r>
              <a:rPr lang="el-GR" sz="2000" dirty="0" err="1">
                <a:latin typeface="Book Antiqua" panose="02040602050305030304" pitchFamily="18" charset="0"/>
              </a:rPr>
              <a:t>Καππαδόκης</a:t>
            </a:r>
            <a:r>
              <a:rPr lang="el-GR" sz="2000" dirty="0">
                <a:latin typeface="Book Antiqua" panose="02040602050305030304" pitchFamily="18" charset="0"/>
              </a:rPr>
              <a:t>, επίσκοπος της Καισάρειας στην Καππαδοκία της χερσονήσου της Μικράς Ασίας, και Εκκλησιαστικός Πατέρας. Υποστήριξε το Σύμβολο της Πίστεως και αντιτάχθηκε στις αιρέσεις των πρωτοχριστιανικών χρόνων, μεταξύ των οποίων και του Αρειανισμού. </a:t>
            </a:r>
          </a:p>
        </p:txBody>
      </p:sp>
      <p:sp>
        <p:nvSpPr>
          <p:cNvPr id="18" name="Text Placeholder 17">
            <a:extLst>
              <a:ext uri="{FF2B5EF4-FFF2-40B4-BE49-F238E27FC236}">
                <a16:creationId xmlns:a16="http://schemas.microsoft.com/office/drawing/2014/main" id="{22D69EF4-BCC0-7D42-C85F-BD04B3DDF290}"/>
              </a:ext>
            </a:extLst>
          </p:cNvPr>
          <p:cNvSpPr>
            <a:spLocks noGrp="1"/>
          </p:cNvSpPr>
          <p:nvPr>
            <p:ph type="body" sz="quarter" idx="3"/>
          </p:nvPr>
        </p:nvSpPr>
        <p:spPr>
          <a:xfrm>
            <a:off x="7752080" y="1490823"/>
            <a:ext cx="2296160" cy="622457"/>
          </a:xfrm>
        </p:spPr>
        <p:txBody>
          <a:bodyPr>
            <a:normAutofit/>
          </a:bodyPr>
          <a:lstStyle/>
          <a:p>
            <a:r>
              <a:rPr lang="el-GR" sz="2800" dirty="0">
                <a:latin typeface="Book Antiqua" panose="02040602050305030304" pitchFamily="18" charset="0"/>
              </a:rPr>
              <a:t>Το έργο του </a:t>
            </a:r>
          </a:p>
        </p:txBody>
      </p:sp>
      <p:sp>
        <p:nvSpPr>
          <p:cNvPr id="19" name="Content Placeholder 18">
            <a:extLst>
              <a:ext uri="{FF2B5EF4-FFF2-40B4-BE49-F238E27FC236}">
                <a16:creationId xmlns:a16="http://schemas.microsoft.com/office/drawing/2014/main" id="{C6F2FA10-3E73-2F73-388F-31FC9BF5A185}"/>
              </a:ext>
            </a:extLst>
          </p:cNvPr>
          <p:cNvSpPr>
            <a:spLocks noGrp="1"/>
          </p:cNvSpPr>
          <p:nvPr>
            <p:ph sz="quarter" idx="4"/>
          </p:nvPr>
        </p:nvSpPr>
        <p:spPr>
          <a:xfrm>
            <a:off x="6172200" y="2325529"/>
            <a:ext cx="5183188" cy="3684588"/>
          </a:xfrm>
        </p:spPr>
        <p:txBody>
          <a:bodyPr>
            <a:noAutofit/>
          </a:bodyPr>
          <a:lstStyle/>
          <a:p>
            <a:r>
              <a:rPr lang="el-GR" sz="2000" dirty="0">
                <a:latin typeface="Book Antiqua" panose="02040602050305030304" pitchFamily="18" charset="0"/>
              </a:rPr>
              <a:t>Διεκήρυξε την ενότητα της Αγίας Τριάδας ως μιας ουσίας και προχώρησε στον προσδιορισμό του υποστατικού διαχωρισμού των Προσώπων της.</a:t>
            </a:r>
          </a:p>
          <a:p>
            <a:r>
              <a:rPr lang="el-GR" sz="2000" dirty="0">
                <a:latin typeface="Book Antiqua" panose="02040602050305030304" pitchFamily="18" charset="0"/>
              </a:rPr>
              <a:t>Στο έργο του τόνισε επίσης τη σημασία της διάκρισης μεταξύ ουσίας και ενεργειών του Θεού. Μεταξύ του άκτιστου Θεού και του κτιστού κόσμου υπάρχει οντολογικό χάσμα, που αποκλείει την κατ’ ουσία κοινωνία και σχέση μεταξύ τους. Ο Θεός καθίσταται αντιληπτός στον κόσμο διά των ενεργειών του. Το ότι ο κόσμος διατηρείται στο «είναι» οφείλεται στη δημιουργική, συνεκτική και ζωοποιό ενέργεια του Θεού.</a:t>
            </a:r>
          </a:p>
        </p:txBody>
      </p:sp>
      <p:pic>
        <p:nvPicPr>
          <p:cNvPr id="20" name="Picture 19">
            <a:extLst>
              <a:ext uri="{FF2B5EF4-FFF2-40B4-BE49-F238E27FC236}">
                <a16:creationId xmlns:a16="http://schemas.microsoft.com/office/drawing/2014/main" id="{4147B3B8-FF50-C4C7-6168-64654A46D7BB}"/>
              </a:ext>
            </a:extLst>
          </p:cNvPr>
          <p:cNvPicPr>
            <a:picLocks noChangeAspect="1"/>
          </p:cNvPicPr>
          <p:nvPr/>
        </p:nvPicPr>
        <p:blipFill>
          <a:blip r:embed="rId2"/>
          <a:stretch>
            <a:fillRect/>
          </a:stretch>
        </p:blipFill>
        <p:spPr>
          <a:xfrm>
            <a:off x="1182846" y="3429000"/>
            <a:ext cx="3216434" cy="3347720"/>
          </a:xfrm>
          <a:prstGeom prst="rect">
            <a:avLst/>
          </a:prstGeom>
        </p:spPr>
      </p:pic>
    </p:spTree>
    <p:extLst>
      <p:ext uri="{BB962C8B-B14F-4D97-AF65-F5344CB8AC3E}">
        <p14:creationId xmlns:p14="http://schemas.microsoft.com/office/powerpoint/2010/main" val="822316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62B6-1C4C-4DDF-3B4D-7F56E5616B2B}"/>
              </a:ext>
            </a:extLst>
          </p:cNvPr>
          <p:cNvSpPr>
            <a:spLocks noGrp="1"/>
          </p:cNvSpPr>
          <p:nvPr>
            <p:ph type="title"/>
          </p:nvPr>
        </p:nvSpPr>
        <p:spPr>
          <a:xfrm>
            <a:off x="5598160" y="314325"/>
            <a:ext cx="5755640" cy="1325563"/>
          </a:xfrm>
        </p:spPr>
        <p:txBody>
          <a:bodyPr>
            <a:normAutofit/>
          </a:bodyPr>
          <a:lstStyle/>
          <a:p>
            <a:pPr algn="ctr"/>
            <a:r>
              <a:rPr lang="el-GR" sz="4000" dirty="0">
                <a:latin typeface="Book Antiqua" panose="02040602050305030304" pitchFamily="18" charset="0"/>
              </a:rPr>
              <a:t>Γρηγόριος </a:t>
            </a:r>
            <a:r>
              <a:rPr lang="el-GR" sz="4000" dirty="0" err="1">
                <a:latin typeface="Book Antiqua" panose="02040602050305030304" pitchFamily="18" charset="0"/>
              </a:rPr>
              <a:t>Ναζιανζηνός</a:t>
            </a:r>
            <a:r>
              <a:rPr lang="el-GR" sz="4000" dirty="0">
                <a:latin typeface="Book Antiqua" panose="02040602050305030304" pitchFamily="18" charset="0"/>
              </a:rPr>
              <a:t> ο Θεολόγος</a:t>
            </a:r>
          </a:p>
        </p:txBody>
      </p:sp>
      <p:sp>
        <p:nvSpPr>
          <p:cNvPr id="3" name="Content Placeholder 2">
            <a:extLst>
              <a:ext uri="{FF2B5EF4-FFF2-40B4-BE49-F238E27FC236}">
                <a16:creationId xmlns:a16="http://schemas.microsoft.com/office/drawing/2014/main" id="{D676A36C-2123-15FF-5C39-B7CF3EC00ED2}"/>
              </a:ext>
            </a:extLst>
          </p:cNvPr>
          <p:cNvSpPr>
            <a:spLocks noGrp="1"/>
          </p:cNvSpPr>
          <p:nvPr>
            <p:ph sz="half" idx="1"/>
          </p:nvPr>
        </p:nvSpPr>
        <p:spPr>
          <a:xfrm>
            <a:off x="523240" y="395605"/>
            <a:ext cx="5181600" cy="4351338"/>
          </a:xfrm>
        </p:spPr>
        <p:txBody>
          <a:bodyPr>
            <a:noAutofit/>
          </a:bodyPr>
          <a:lstStyle/>
          <a:p>
            <a:r>
              <a:rPr lang="el-GR" sz="2000" dirty="0">
                <a:latin typeface="Book Antiqua" panose="02040602050305030304" pitchFamily="18" charset="0"/>
              </a:rPr>
              <a:t>Ο Άγιος Γρηγόριος ο Θεολόγος γνωστός και ως Γρηγόριος της Ναζιανζού ήταν </a:t>
            </a:r>
            <a:r>
              <a:rPr lang="el-GR" sz="2000" dirty="0" err="1">
                <a:latin typeface="Book Antiqua" panose="02040602050305030304" pitchFamily="18" charset="0"/>
              </a:rPr>
              <a:t>ήταν</a:t>
            </a:r>
            <a:r>
              <a:rPr lang="el-GR" sz="2000" dirty="0">
                <a:latin typeface="Book Antiqua" panose="02040602050305030304" pitchFamily="18" charset="0"/>
              </a:rPr>
              <a:t> Έλληνας, </a:t>
            </a:r>
            <a:r>
              <a:rPr lang="el-GR" sz="2000" dirty="0" err="1">
                <a:latin typeface="Book Antiqua" panose="02040602050305030304" pitchFamily="18" charset="0"/>
              </a:rPr>
              <a:t>Καππαδόκης</a:t>
            </a:r>
            <a:r>
              <a:rPr lang="el-GR" sz="2000" dirty="0">
                <a:latin typeface="Book Antiqua" panose="02040602050305030304" pitchFamily="18" charset="0"/>
              </a:rPr>
              <a:t> θεολόγος που διατέλεσε Αρχιεπίσκοπος Κωνσταντινουπόλεως τον 4ο αιώνα μ.Χ. Θεωρείται ευρέως ως ο πιο ταλαντούχος ρήτορας μεταξύ των Πατέρων της Εκκλησίας. Ως κλασικά εκπαιδευμένος ομιλητής και φιλόσοφος του Ελληνισμού, κατάφερε να συνδυάσει τον Ελληνισμό με την πρώτη Εκκλησία της Βυζαντινής Αυτοκρατορίας. </a:t>
            </a:r>
          </a:p>
          <a:p>
            <a:r>
              <a:rPr lang="el-GR" sz="2000" dirty="0">
                <a:latin typeface="Book Antiqua" panose="02040602050305030304" pitchFamily="18" charset="0"/>
              </a:rPr>
              <a:t>Ο Γρηγόριος είχε σημαντικό αντίκτυπο στη διαμόρφωση της Τριαδικής Θεολογίας τόσο μεταξύ των Ελληνόφωνων όσο και με των </a:t>
            </a:r>
            <a:r>
              <a:rPr lang="el-GR" sz="2000" dirty="0" err="1">
                <a:latin typeface="Book Antiqua" panose="02040602050305030304" pitchFamily="18" charset="0"/>
              </a:rPr>
              <a:t>Λατινόφωνων</a:t>
            </a:r>
            <a:r>
              <a:rPr lang="el-GR" sz="2000" dirty="0">
                <a:latin typeface="Book Antiqua" panose="02040602050305030304" pitchFamily="18" charset="0"/>
              </a:rPr>
              <a:t> Θεολόγων και έγινε γνωστός ως «Τριαδικός Θεολόγος». Τα περισσότερα από τα έργα του επηρεάζουν τους σύγχρονους Θεολόγους, ειδικά όσον αφορά τα τρία Πρόσωπα της Αγίας Τριάδας. </a:t>
            </a:r>
          </a:p>
        </p:txBody>
      </p:sp>
      <p:pic>
        <p:nvPicPr>
          <p:cNvPr id="5" name="Picture 4">
            <a:extLst>
              <a:ext uri="{FF2B5EF4-FFF2-40B4-BE49-F238E27FC236}">
                <a16:creationId xmlns:a16="http://schemas.microsoft.com/office/drawing/2014/main" id="{7254C3D8-39AD-7819-290B-764B8B49462B}"/>
              </a:ext>
            </a:extLst>
          </p:cNvPr>
          <p:cNvPicPr>
            <a:picLocks noChangeAspect="1"/>
          </p:cNvPicPr>
          <p:nvPr/>
        </p:nvPicPr>
        <p:blipFill>
          <a:blip r:embed="rId2"/>
          <a:stretch>
            <a:fillRect/>
          </a:stretch>
        </p:blipFill>
        <p:spPr>
          <a:xfrm>
            <a:off x="7274560" y="1639888"/>
            <a:ext cx="3302000" cy="5130800"/>
          </a:xfrm>
          <a:prstGeom prst="rect">
            <a:avLst/>
          </a:prstGeom>
        </p:spPr>
      </p:pic>
    </p:spTree>
    <p:extLst>
      <p:ext uri="{BB962C8B-B14F-4D97-AF65-F5344CB8AC3E}">
        <p14:creationId xmlns:p14="http://schemas.microsoft.com/office/powerpoint/2010/main" val="4117528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0" end="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2357F5-D385-FF1A-65BB-C4D39949311D}"/>
              </a:ext>
            </a:extLst>
          </p:cNvPr>
          <p:cNvSpPr>
            <a:spLocks noGrp="1"/>
          </p:cNvSpPr>
          <p:nvPr>
            <p:ph type="title"/>
          </p:nvPr>
        </p:nvSpPr>
        <p:spPr/>
        <p:txBody>
          <a:bodyPr>
            <a:normAutofit/>
          </a:bodyPr>
          <a:lstStyle/>
          <a:p>
            <a:r>
              <a:rPr lang="el-GR" sz="3200" dirty="0">
                <a:latin typeface="Book Antiqua" panose="02040602050305030304" pitchFamily="18" charset="0"/>
              </a:rPr>
              <a:t>Πηγές</a:t>
            </a:r>
          </a:p>
        </p:txBody>
      </p:sp>
      <p:sp>
        <p:nvSpPr>
          <p:cNvPr id="8" name="Content Placeholder 7">
            <a:extLst>
              <a:ext uri="{FF2B5EF4-FFF2-40B4-BE49-F238E27FC236}">
                <a16:creationId xmlns:a16="http://schemas.microsoft.com/office/drawing/2014/main" id="{308C66C8-09D5-EE2E-582F-D4D65698C7E6}"/>
              </a:ext>
            </a:extLst>
          </p:cNvPr>
          <p:cNvSpPr>
            <a:spLocks noGrp="1"/>
          </p:cNvSpPr>
          <p:nvPr>
            <p:ph idx="1"/>
          </p:nvPr>
        </p:nvSpPr>
        <p:spPr/>
        <p:txBody>
          <a:bodyPr>
            <a:normAutofit/>
          </a:bodyPr>
          <a:lstStyle/>
          <a:p>
            <a:r>
              <a:rPr lang="en-US" sz="2000" dirty="0">
                <a:solidFill>
                  <a:schemeClr val="tx1">
                    <a:lumMod val="95000"/>
                    <a:lumOff val="5000"/>
                  </a:schemeClr>
                </a:solidFill>
                <a:latin typeface="Book Antiqua" panose="02040602050305030304" pitchFamily="18" charset="0"/>
                <a:hlinkClick r:id="rId2">
                  <a:extLst>
                    <a:ext uri="{A12FA001-AC4F-418D-AE19-62706E023703}">
                      <ahyp:hlinkClr xmlns:ahyp="http://schemas.microsoft.com/office/drawing/2018/hyperlinkcolor" val="tx"/>
                    </a:ext>
                  </a:extLst>
                </a:hlinkClick>
              </a:rPr>
              <a:t>https://www.iefimerida.gr/</a:t>
            </a:r>
            <a:endParaRPr lang="el-GR" sz="2000" dirty="0">
              <a:solidFill>
                <a:schemeClr val="tx1">
                  <a:lumMod val="95000"/>
                  <a:lumOff val="5000"/>
                </a:schemeClr>
              </a:solidFill>
              <a:latin typeface="Book Antiqua" panose="02040602050305030304" pitchFamily="18" charset="0"/>
            </a:endParaRPr>
          </a:p>
          <a:p>
            <a:r>
              <a:rPr lang="en-US" sz="2000" dirty="0">
                <a:solidFill>
                  <a:schemeClr val="tx1">
                    <a:lumMod val="95000"/>
                    <a:lumOff val="5000"/>
                  </a:schemeClr>
                </a:solidFill>
                <a:latin typeface="Book Antiqua" panose="02040602050305030304" pitchFamily="18" charset="0"/>
                <a:hlinkClick r:id="rId3">
                  <a:extLst>
                    <a:ext uri="{A12FA001-AC4F-418D-AE19-62706E023703}">
                      <ahyp:hlinkClr xmlns:ahyp="http://schemas.microsoft.com/office/drawing/2018/hyperlinkcolor" val="tx"/>
                    </a:ext>
                  </a:extLst>
                </a:hlinkClick>
              </a:rPr>
              <a:t>https://el.wikipedia.org/wiki/%CE%A0%CF%8D%CE%BB%CE%B7:%CE%9A%CF%8D%CF%81%CE%B9%CE%B1</a:t>
            </a:r>
            <a:r>
              <a:rPr lang="el-GR" sz="2000" dirty="0">
                <a:solidFill>
                  <a:schemeClr val="tx1">
                    <a:lumMod val="95000"/>
                    <a:lumOff val="5000"/>
                  </a:schemeClr>
                </a:solidFill>
                <a:latin typeface="Book Antiqua" panose="02040602050305030304" pitchFamily="18" charset="0"/>
              </a:rPr>
              <a:t> </a:t>
            </a:r>
          </a:p>
        </p:txBody>
      </p:sp>
    </p:spTree>
    <p:extLst>
      <p:ext uri="{BB962C8B-B14F-4D97-AF65-F5344CB8AC3E}">
        <p14:creationId xmlns:p14="http://schemas.microsoft.com/office/powerpoint/2010/main" val="320047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642</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 Antiqua</vt:lpstr>
      <vt:lpstr>Calibri</vt:lpstr>
      <vt:lpstr>Calibri Light</vt:lpstr>
      <vt:lpstr>Office Theme</vt:lpstr>
      <vt:lpstr>ΟΙ ΤΡΕΙΣ ΙΕΡΑΡΧΕΣ</vt:lpstr>
      <vt:lpstr>PowerPoint Presentation</vt:lpstr>
      <vt:lpstr>Ιωάννης ο Χρυσόστομος </vt:lpstr>
      <vt:lpstr>PowerPoint Presentation</vt:lpstr>
      <vt:lpstr>Μέγας Βασίλειος</vt:lpstr>
      <vt:lpstr>Γρηγόριος Ναζιανζηνός ο Θεολόγος</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ΤΡΕΙΣ ΙΕΡΑΡΧΕΣ</dc:title>
  <dc:creator>Kalli Nikopoulou</dc:creator>
  <cp:lastModifiedBy>Kalli Nikopoulou</cp:lastModifiedBy>
  <cp:revision>2</cp:revision>
  <dcterms:created xsi:type="dcterms:W3CDTF">2023-05-21T10:40:51Z</dcterms:created>
  <dcterms:modified xsi:type="dcterms:W3CDTF">2023-05-23T11:09:26Z</dcterms:modified>
</cp:coreProperties>
</file>