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B03F39-4225-4CE0-99B0-DEDD91D48958}" v="1116" dt="2023-05-16T15:46:05.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5" d="100"/>
          <a:sy n="75" d="100"/>
        </p:scale>
        <p:origin x="-31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3F5E3D20-43DC-4C14-8CFF-18545AED1B5B}"/>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xmlns=""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xmlns=""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xmlns="" id="{E1CD1C45-6A4D-4237-B39C-2D58F401A8C5}"/>
                </a:ext>
                <a:ext uri="{C183D7F6-B498-43B3-948B-1728B52AA6E4}">
                  <adec:decorative xmlns:adec="http://schemas.microsoft.com/office/drawing/2017/decorative" xmlns=""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6180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7ADDE1-7025-4FA9-822D-481685085490}"/>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xmlns=""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xmlns=""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xmlns="" id="{E9AD93DB-2DB0-4B2D-884B-6EC45344325B}"/>
                </a:ext>
                <a:ext uri="{C183D7F6-B498-43B3-948B-1728B52AA6E4}">
                  <adec:decorative xmlns:adec="http://schemas.microsoft.com/office/drawing/2017/decorative" xmlns=""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114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5AB2A3-7055-43AF-8BAB-0A9B7444867A}"/>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xmlns=""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xmlns=""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xmlns="" id="{59D7542C-E4AE-488F-BC75-2E7ED83910CE}"/>
                </a:ext>
                <a:ext uri="{C183D7F6-B498-43B3-948B-1728B52AA6E4}">
                  <adec:decorative xmlns:adec="http://schemas.microsoft.com/office/drawing/2017/decorative" xmlns=""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0327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90CC193-1304-4D0F-8331-14D4EC08EFE8}"/>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12463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xmlns=""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924E608-AC1F-41FB-974A-BD619C6C26B5}"/>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4669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B02783AA-D2AB-4385-A91F-870CB6564611}"/>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6" name="Footer Placeholder 5">
            <a:extLst>
              <a:ext uri="{FF2B5EF4-FFF2-40B4-BE49-F238E27FC236}">
                <a16:creationId xmlns:a16="http://schemas.microsoft.com/office/drawing/2014/main" xmlns=""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44214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76C938B-C4C2-4FA9-85CA-9CD742CD7523}"/>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8" name="Footer Placeholder 7">
            <a:extLst>
              <a:ext uri="{FF2B5EF4-FFF2-40B4-BE49-F238E27FC236}">
                <a16:creationId xmlns:a16="http://schemas.microsoft.com/office/drawing/2014/main" xmlns=""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2378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4F0B8015-E11A-42CA-AE88-7BD73F87E566}"/>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4" name="Footer Placeholder 3">
            <a:extLst>
              <a:ext uri="{FF2B5EF4-FFF2-40B4-BE49-F238E27FC236}">
                <a16:creationId xmlns:a16="http://schemas.microsoft.com/office/drawing/2014/main" xmlns=""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98110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7DA2F31-48B6-40CE-A364-3CE73FD859B4}"/>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3" name="Footer Placeholder 2">
            <a:extLst>
              <a:ext uri="{FF2B5EF4-FFF2-40B4-BE49-F238E27FC236}">
                <a16:creationId xmlns:a16="http://schemas.microsoft.com/office/drawing/2014/main" xmlns=""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62075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E70E3A-6639-4EA0-8305-C1899DAB49EB}"/>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6" name="Footer Placeholder 5">
            <a:extLst>
              <a:ext uri="{FF2B5EF4-FFF2-40B4-BE49-F238E27FC236}">
                <a16:creationId xmlns:a16="http://schemas.microsoft.com/office/drawing/2014/main" xmlns=""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85034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159692-77BE-4A7D-AA70-635007A6E92C}"/>
              </a:ext>
            </a:extLst>
          </p:cNvPr>
          <p:cNvSpPr>
            <a:spLocks noGrp="1"/>
          </p:cNvSpPr>
          <p:nvPr>
            <p:ph type="dt" sz="half" idx="10"/>
          </p:nvPr>
        </p:nvSpPr>
        <p:spPr/>
        <p:txBody>
          <a:bodyPr/>
          <a:lstStyle/>
          <a:p>
            <a:fld id="{E6171E64-FE02-4DE5-B72F-53C3706641C3}" type="datetimeFigureOut">
              <a:rPr lang="en-US" smtClean="0"/>
              <a:t>5/17/2023</a:t>
            </a:fld>
            <a:endParaRPr lang="en-US"/>
          </a:p>
        </p:txBody>
      </p:sp>
      <p:sp>
        <p:nvSpPr>
          <p:cNvPr id="6" name="Footer Placeholder 5">
            <a:extLst>
              <a:ext uri="{FF2B5EF4-FFF2-40B4-BE49-F238E27FC236}">
                <a16:creationId xmlns:a16="http://schemas.microsoft.com/office/drawing/2014/main" xmlns=""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72331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5/17/2023</a:t>
            </a:fld>
            <a:endParaRPr lang="en-US"/>
          </a:p>
        </p:txBody>
      </p:sp>
      <p:sp>
        <p:nvSpPr>
          <p:cNvPr id="5" name="Footer Placeholder 4">
            <a:extLst>
              <a:ext uri="{FF2B5EF4-FFF2-40B4-BE49-F238E27FC236}">
                <a16:creationId xmlns:a16="http://schemas.microsoft.com/office/drawing/2014/main" xmlns=""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xmlns=""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xmlns=""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xmlns=""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xmlns=""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xmlns="" id="{4538C9FA-DA5E-4785-8F4A-CA481A3A6526}"/>
                </a:ext>
                <a:ext uri="{C183D7F6-B498-43B3-948B-1728B52AA6E4}">
                  <adec:decorative xmlns:adec="http://schemas.microsoft.com/office/drawing/2017/decorative" xmlns=""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0596882"/>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50" r:id="rId7"/>
    <p:sldLayoutId id="2147483746" r:id="rId8"/>
    <p:sldLayoutId id="2147483747" r:id="rId9"/>
    <p:sldLayoutId id="2147483748" r:id="rId10"/>
    <p:sldLayoutId id="2147483749"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hyperlink" Target="https://el.wikipedia.org/wiki/%CE%A8%CE%B7%CF%86%CE%B9%CE%B4%CF%89%CF%84%CF%8C" TargetMode="External"/><Relationship Id="rId3" Type="http://schemas.openxmlformats.org/officeDocument/2006/relationships/image" Target="../media/image2.svg"/><Relationship Id="rId7" Type="http://schemas.openxmlformats.org/officeDocument/2006/relationships/hyperlink" Target="https://el.wikipedia.org/wiki/%CE%A4%CE%BF%CE%B9%CF%87%CE%BF%CE%B3%CF%81%CE%B1%CF%86%CE%AF%CE%B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el.wikipedia.org/wiki/%CE%A6%CE%B1%CE%B3%CE%B9%CE%BF%CF%8D%CE%BC" TargetMode="External"/><Relationship Id="rId5" Type="http://schemas.openxmlformats.org/officeDocument/2006/relationships/hyperlink" Target="https://el.wikipedia.org/wiki/%CE%A0%CE%BF%CF%81%CF%84%CF%81%CE%B1%CE%AF%CF%84%CE%B1_%CE%A6%CE%B1%CE%B3%CE%B9%CE%BF%CF%8D%CE%BC" TargetMode="External"/><Relationship Id="rId4" Type="http://schemas.openxmlformats.org/officeDocument/2006/relationships/hyperlink" Target="https://el.wikipedia.org/wiki/%CE%92%CF%85%CE%B6%CE%B1%CE%BD%CF%84%CE%B9%CE%BD%CE%AE_%CE%B1%CE%B3%CE%B9%CE%BF%CE%B3%CF%81%CE%B1%CF%86%CE%AF%CE%B1#%CE%9C%CE%B1%CE%BA%CE%B5%CE%B4%CE%BF%CE%BD%CE%B9%CE%BA%CE%AE_%CE%A3%CF%87%CE%BF%CE%BB%CE%AE" TargetMode="External"/><Relationship Id="rId9" Type="http://schemas.openxmlformats.org/officeDocument/2006/relationships/hyperlink" Target="http://byzantineathens.weebly.com/omicron-chirhoiotasigmatauiotaalphanuiotakappaomicronsigmaf-nualphaomicronsigmaf-kappaalphaiota-omicroniota-epsilonpiiotarhorhoomicronepsilonsigmaf-tauomicronupsilon-alphapiomicro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791BC6C1-432B-468A-9868-A275F24A6B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85233AC3-4E84-4387-AAFF-A500B445AE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84" y="0"/>
            <a:ext cx="12196883" cy="6858000"/>
          </a:xfrm>
          <a:prstGeom prst="rect">
            <a:avLst/>
          </a:prstGeom>
          <a:solidFill>
            <a:schemeClr val="accent1">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7">
            <a:extLst>
              <a:ext uri="{FF2B5EF4-FFF2-40B4-BE49-F238E27FC236}">
                <a16:creationId xmlns:a16="http://schemas.microsoft.com/office/drawing/2014/main" xmlns="" id="{000D408D-84C2-4911-89AE-8BBD2C54A6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84" y="3058886"/>
            <a:ext cx="3831080" cy="3799114"/>
          </a:xfrm>
          <a:custGeom>
            <a:avLst/>
            <a:gdLst>
              <a:gd name="connsiteX0" fmla="*/ 0 w 6918934"/>
              <a:gd name="connsiteY0" fmla="*/ 0 h 6861203"/>
              <a:gd name="connsiteX1" fmla="*/ 6918934 w 6918934"/>
              <a:gd name="connsiteY1" fmla="*/ 0 h 6861203"/>
              <a:gd name="connsiteX2" fmla="*/ 6918934 w 6918934"/>
              <a:gd name="connsiteY2" fmla="*/ 6861203 h 6861203"/>
              <a:gd name="connsiteX3" fmla="*/ 0 w 6918934"/>
              <a:gd name="connsiteY3" fmla="*/ 6861203 h 6861203"/>
              <a:gd name="connsiteX4" fmla="*/ 0 w 6918934"/>
              <a:gd name="connsiteY4" fmla="*/ 0 h 6861203"/>
              <a:gd name="connsiteX0" fmla="*/ 0 w 6918934"/>
              <a:gd name="connsiteY0" fmla="*/ 0 h 6861203"/>
              <a:gd name="connsiteX1" fmla="*/ 6918934 w 6918934"/>
              <a:gd name="connsiteY1" fmla="*/ 6861203 h 6861203"/>
              <a:gd name="connsiteX2" fmla="*/ 0 w 6918934"/>
              <a:gd name="connsiteY2" fmla="*/ 6861203 h 6861203"/>
              <a:gd name="connsiteX3" fmla="*/ 0 w 6918934"/>
              <a:gd name="connsiteY3" fmla="*/ 0 h 6861203"/>
            </a:gdLst>
            <a:ahLst/>
            <a:cxnLst>
              <a:cxn ang="0">
                <a:pos x="connsiteX0" y="connsiteY0"/>
              </a:cxn>
              <a:cxn ang="0">
                <a:pos x="connsiteX1" y="connsiteY1"/>
              </a:cxn>
              <a:cxn ang="0">
                <a:pos x="connsiteX2" y="connsiteY2"/>
              </a:cxn>
              <a:cxn ang="0">
                <a:pos x="connsiteX3" y="connsiteY3"/>
              </a:cxn>
            </a:cxnLst>
            <a:rect l="l" t="t" r="r" b="b"/>
            <a:pathLst>
              <a:path w="6918934" h="6861203">
                <a:moveTo>
                  <a:pt x="0" y="0"/>
                </a:moveTo>
                <a:lnTo>
                  <a:pt x="6918934" y="6861203"/>
                </a:lnTo>
                <a:lnTo>
                  <a:pt x="0" y="6861203"/>
                </a:lnTo>
                <a:lnTo>
                  <a:pt x="0" y="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xmlns="" id="{97C5589B-8EB2-42B1-9EC7-54BF695D50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6945085" y="0"/>
            <a:ext cx="5246915" cy="5246915"/>
          </a:xfrm>
          <a:custGeom>
            <a:avLst/>
            <a:gdLst>
              <a:gd name="connsiteX0" fmla="*/ 0 w 5246915"/>
              <a:gd name="connsiteY0" fmla="*/ 5246915 h 5246915"/>
              <a:gd name="connsiteX1" fmla="*/ 5246915 w 5246915"/>
              <a:gd name="connsiteY1" fmla="*/ 0 h 5246915"/>
              <a:gd name="connsiteX2" fmla="*/ 0 w 5246915"/>
              <a:gd name="connsiteY2" fmla="*/ 0 h 5246915"/>
            </a:gdLst>
            <a:ahLst/>
            <a:cxnLst>
              <a:cxn ang="0">
                <a:pos x="connsiteX0" y="connsiteY0"/>
              </a:cxn>
              <a:cxn ang="0">
                <a:pos x="connsiteX1" y="connsiteY1"/>
              </a:cxn>
              <a:cxn ang="0">
                <a:pos x="connsiteX2" y="connsiteY2"/>
              </a:cxn>
            </a:cxnLst>
            <a:rect l="l" t="t" r="r" b="b"/>
            <a:pathLst>
              <a:path w="5246915" h="5246915">
                <a:moveTo>
                  <a:pt x="0" y="5246915"/>
                </a:moveTo>
                <a:lnTo>
                  <a:pt x="5246915" y="0"/>
                </a:lnTo>
                <a:lnTo>
                  <a:pt x="0" y="0"/>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6" name="Rectangle 15">
            <a:extLst>
              <a:ext uri="{FF2B5EF4-FFF2-40B4-BE49-F238E27FC236}">
                <a16:creationId xmlns:a16="http://schemas.microsoft.com/office/drawing/2014/main" xmlns="" id="{B584FCF6-0B17-48B0-9820-487A47182E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267" y="1055077"/>
            <a:ext cx="10129062" cy="4747846"/>
          </a:xfrm>
          <a:prstGeom prst="rect">
            <a:avLst/>
          </a:prstGeom>
          <a:ln w="38100">
            <a:noFill/>
          </a:ln>
          <a:effectLst>
            <a:outerShdw dist="165100" dir="19020000" algn="tl"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77C28F7F-A910-1D8E-416C-A8FFB881D34D}"/>
              </a:ext>
            </a:extLst>
          </p:cNvPr>
          <p:cNvSpPr txBox="1"/>
          <p:nvPr/>
        </p:nvSpPr>
        <p:spPr>
          <a:xfrm>
            <a:off x="3820885" y="1224643"/>
            <a:ext cx="711925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3200" dirty="0">
                <a:latin typeface="Century"/>
              </a:rPr>
              <a:t>Η σύνθεση Χριστιανισμού και Ελληνισμού αποτυπώνεται στην τέχνη </a:t>
            </a:r>
          </a:p>
        </p:txBody>
      </p:sp>
      <p:sp>
        <p:nvSpPr>
          <p:cNvPr id="7" name="TextBox 6">
            <a:extLst>
              <a:ext uri="{FF2B5EF4-FFF2-40B4-BE49-F238E27FC236}">
                <a16:creationId xmlns:a16="http://schemas.microsoft.com/office/drawing/2014/main" xmlns="" id="{8119FE60-EF10-5B08-0F68-041E63F7410F}"/>
              </a:ext>
            </a:extLst>
          </p:cNvPr>
          <p:cNvSpPr txBox="1"/>
          <p:nvPr/>
        </p:nvSpPr>
        <p:spPr>
          <a:xfrm>
            <a:off x="1485899" y="4327071"/>
            <a:ext cx="329837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dirty="0">
                <a:latin typeface="Century"/>
              </a:rPr>
              <a:t>Ναταλία </a:t>
            </a:r>
            <a:r>
              <a:rPr lang="el-GR" sz="2400" dirty="0" smtClean="0">
                <a:latin typeface="Century"/>
              </a:rPr>
              <a:t>Παππά</a:t>
            </a:r>
          </a:p>
          <a:p>
            <a:r>
              <a:rPr lang="el-GR" sz="2400" dirty="0" smtClean="0">
                <a:latin typeface="Century"/>
              </a:rPr>
              <a:t>Ειρήνη </a:t>
            </a:r>
            <a:r>
              <a:rPr lang="el-GR" sz="2400" dirty="0" err="1" smtClean="0">
                <a:latin typeface="Century"/>
              </a:rPr>
              <a:t>Σούγια</a:t>
            </a:r>
            <a:endParaRPr lang="el-GR" sz="2400" dirty="0">
              <a:latin typeface="Century"/>
            </a:endParaRPr>
          </a:p>
        </p:txBody>
      </p:sp>
    </p:spTree>
    <p:extLst>
      <p:ext uri="{BB962C8B-B14F-4D97-AF65-F5344CB8AC3E}">
        <p14:creationId xmlns:p14="http://schemas.microsoft.com/office/powerpoint/2010/main" val="232512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ED2F08D-1D29-4936-B7D6-9F88442A01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8B1F771F-1F41-3A07-83C1-EB4A274A5C21}"/>
              </a:ext>
            </a:extLst>
          </p:cNvPr>
          <p:cNvSpPr>
            <a:spLocks noGrp="1"/>
          </p:cNvSpPr>
          <p:nvPr>
            <p:ph type="title"/>
          </p:nvPr>
        </p:nvSpPr>
        <p:spPr>
          <a:xfrm>
            <a:off x="800100" y="395926"/>
            <a:ext cx="10535235" cy="1065229"/>
          </a:xfrm>
        </p:spPr>
        <p:txBody>
          <a:bodyPr anchor="ctr">
            <a:normAutofit fontScale="90000"/>
          </a:bodyPr>
          <a:lstStyle/>
          <a:p>
            <a:r>
              <a:rPr lang="el-GR" dirty="0">
                <a:latin typeface="Century"/>
              </a:rPr>
              <a:t>Σύγκριση </a:t>
            </a:r>
            <a:r>
              <a:rPr lang="el-GR" err="1">
                <a:latin typeface="Century"/>
              </a:rPr>
              <a:t>αρχαιοελληνικου</a:t>
            </a:r>
            <a:r>
              <a:rPr lang="el-GR" dirty="0">
                <a:latin typeface="Century"/>
              </a:rPr>
              <a:t> και </a:t>
            </a:r>
            <a:r>
              <a:rPr lang="el-GR">
                <a:latin typeface="Century"/>
              </a:rPr>
              <a:t>χριστιανικού</a:t>
            </a:r>
            <a:r>
              <a:rPr lang="el-GR" dirty="0">
                <a:latin typeface="Century"/>
              </a:rPr>
              <a:t> </a:t>
            </a:r>
            <a:r>
              <a:rPr lang="el-GR" err="1">
                <a:latin typeface="Century"/>
              </a:rPr>
              <a:t>ναου</a:t>
            </a:r>
            <a:r>
              <a:rPr lang="el-GR" dirty="0">
                <a:latin typeface="Century"/>
              </a:rPr>
              <a:t> </a:t>
            </a:r>
          </a:p>
        </p:txBody>
      </p:sp>
      <p:sp>
        <p:nvSpPr>
          <p:cNvPr id="10" name="Rectangle 9">
            <a:extLst>
              <a:ext uri="{FF2B5EF4-FFF2-40B4-BE49-F238E27FC236}">
                <a16:creationId xmlns:a16="http://schemas.microsoft.com/office/drawing/2014/main" xmlns="" id="{8ACC75C7-D8A5-44A4-92E4-A0797BB61F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207106" cy="2019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FC727D49-D2FD-46AD-8B1A-11C9E5D9AE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3997298" y="3248167"/>
            <a:ext cx="8194701" cy="3608015"/>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xmlns="" id="{77DB1C2B-A281-41EA-98EB-489A3DCD68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02614" y="1739386"/>
            <a:ext cx="9666748" cy="4294415"/>
          </a:xfrm>
          <a:prstGeom prst="rect">
            <a:avLst/>
          </a:prstGeom>
          <a:solidFill>
            <a:schemeClr val="accent1">
              <a:lumMod val="20000"/>
              <a:lumOff val="80000"/>
            </a:schemeClr>
          </a:solidFill>
          <a:ln w="38100">
            <a:noFill/>
          </a:ln>
          <a:effectLst>
            <a:outerShdw dist="190500" dir="2700000" algn="tl"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xmlns="" id="{D7259739-D256-C5F9-E393-B81CFC562EE8}"/>
              </a:ext>
            </a:extLst>
          </p:cNvPr>
          <p:cNvSpPr>
            <a:spLocks noGrp="1"/>
          </p:cNvSpPr>
          <p:nvPr>
            <p:ph idx="1"/>
          </p:nvPr>
        </p:nvSpPr>
        <p:spPr>
          <a:xfrm>
            <a:off x="1603329" y="1739585"/>
            <a:ext cx="9669316" cy="4224907"/>
          </a:xfrm>
        </p:spPr>
        <p:txBody>
          <a:bodyPr vert="horz" lIns="91440" tIns="45720" rIns="91440" bIns="45720" rtlCol="0" anchor="t">
            <a:normAutofit fontScale="92500"/>
          </a:bodyPr>
          <a:lstStyle/>
          <a:p>
            <a:r>
              <a:rPr lang="el-GR" sz="2400" dirty="0">
                <a:solidFill>
                  <a:srgbClr val="000000"/>
                </a:solidFill>
                <a:latin typeface="Century"/>
              </a:rPr>
              <a:t> Βασική διαφορά στις αντιλήψεις για τη λειτουργία του ναού αποτελεί το γεγονός ότι οι αρχαίοι Έλληνες δεν έμπαιναν μέσα στο ναό για προσευχή, αλλά λάτρευαν τις θεότητές τους στους βωμούς που υπήρχαν έξω από το ναό. Στο χριστιανισμό όμως και κυρίως στην Ορθοδοξία ο ναός έχει εντελώς διαφορετική λειτουργία και εξυπηρετεί διαφορετικές αντιλήψεις. Ο ναός στη χριστιανική θρησκεία δεν θεωρείται κατοικία Θεού, αλλά ο χώρος όπου συνάζεται και στεγάζεται η Εκκλησία, το σύνολο των πιστών, της οποίας το όνομα προέρχεται από το ρήμα </a:t>
            </a:r>
            <a:r>
              <a:rPr lang="el-GR" sz="2400" dirty="0" err="1">
                <a:solidFill>
                  <a:srgbClr val="000000"/>
                </a:solidFill>
                <a:latin typeface="Century"/>
              </a:rPr>
              <a:t>εκκαλέω</a:t>
            </a:r>
            <a:r>
              <a:rPr lang="el-GR" sz="2400" dirty="0">
                <a:solidFill>
                  <a:srgbClr val="000000"/>
                </a:solidFill>
                <a:latin typeface="Century"/>
              </a:rPr>
              <a:t>-ῶ που σημαίνει συνάζω.</a:t>
            </a:r>
          </a:p>
        </p:txBody>
      </p:sp>
    </p:spTree>
    <p:extLst>
      <p:ext uri="{BB962C8B-B14F-4D97-AF65-F5344CB8AC3E}">
        <p14:creationId xmlns:p14="http://schemas.microsoft.com/office/powerpoint/2010/main" val="24397642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E9A1F58-45EE-4D82-98FB-E3F037590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21B46B9E-34C0-A7F2-56E9-849F18DE47CD}"/>
              </a:ext>
            </a:extLst>
          </p:cNvPr>
          <p:cNvSpPr>
            <a:spLocks noGrp="1"/>
          </p:cNvSpPr>
          <p:nvPr>
            <p:ph type="title"/>
          </p:nvPr>
        </p:nvSpPr>
        <p:spPr>
          <a:xfrm>
            <a:off x="954789" y="1428499"/>
            <a:ext cx="4021685" cy="675571"/>
          </a:xfrm>
        </p:spPr>
        <p:txBody>
          <a:bodyPr anchor="t">
            <a:normAutofit fontScale="90000"/>
          </a:bodyPr>
          <a:lstStyle/>
          <a:p>
            <a:r>
              <a:rPr lang="el-GR" dirty="0">
                <a:latin typeface="Century"/>
              </a:rPr>
              <a:t>ΨΗΦΙΔΩΤΑ </a:t>
            </a:r>
            <a:endParaRPr lang="el-GR" dirty="0"/>
          </a:p>
        </p:txBody>
      </p:sp>
      <p:sp>
        <p:nvSpPr>
          <p:cNvPr id="10" name="Rectangle 9">
            <a:extLst>
              <a:ext uri="{FF2B5EF4-FFF2-40B4-BE49-F238E27FC236}">
                <a16:creationId xmlns:a16="http://schemas.microsoft.com/office/drawing/2014/main" xmlns="" id="{D53B87E1-D7E5-4495-978C-B0ED360899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D04EC783-A4B6-4397-9440-142C585DBB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V="1">
            <a:off x="7849579" y="2512462"/>
            <a:ext cx="4443141" cy="4247935"/>
          </a:xfrm>
          <a:custGeom>
            <a:avLst/>
            <a:gdLst>
              <a:gd name="connsiteX0" fmla="*/ 0 w 3917703"/>
              <a:gd name="connsiteY0" fmla="*/ 3745582 h 3745582"/>
              <a:gd name="connsiteX1" fmla="*/ 3917703 w 3917703"/>
              <a:gd name="connsiteY1" fmla="*/ 0 h 3745582"/>
              <a:gd name="connsiteX2" fmla="*/ 0 w 3917703"/>
              <a:gd name="connsiteY2" fmla="*/ 0 h 3745582"/>
            </a:gdLst>
            <a:ahLst/>
            <a:cxnLst>
              <a:cxn ang="0">
                <a:pos x="connsiteX0" y="connsiteY0"/>
              </a:cxn>
              <a:cxn ang="0">
                <a:pos x="connsiteX1" y="connsiteY1"/>
              </a:cxn>
              <a:cxn ang="0">
                <a:pos x="connsiteX2" y="connsiteY2"/>
              </a:cxn>
            </a:cxnLst>
            <a:rect l="l" t="t" r="r" b="b"/>
            <a:pathLst>
              <a:path w="3917703" h="3745582">
                <a:moveTo>
                  <a:pt x="0" y="3745582"/>
                </a:moveTo>
                <a:lnTo>
                  <a:pt x="3917703" y="0"/>
                </a:lnTo>
                <a:lnTo>
                  <a:pt x="0" y="0"/>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xmlns="" id="{77DB1C2B-A281-41EA-98EB-489A3DCD68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3497" y="791772"/>
            <a:ext cx="5799597" cy="5228536"/>
          </a:xfrm>
          <a:prstGeom prst="rect">
            <a:avLst/>
          </a:prstGeom>
          <a:solidFill>
            <a:schemeClr val="accent1">
              <a:lumMod val="20000"/>
              <a:lumOff val="80000"/>
            </a:schemeClr>
          </a:solidFill>
          <a:ln w="38100">
            <a:noFill/>
          </a:ln>
          <a:effectLst>
            <a:outerShdw dist="190500" dir="2700000" algn="tl"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xmlns="" id="{AB7E7549-E8C6-4FA4-BCF7-8D761ADC481B}"/>
              </a:ext>
            </a:extLst>
          </p:cNvPr>
          <p:cNvSpPr>
            <a:spLocks noGrp="1"/>
          </p:cNvSpPr>
          <p:nvPr>
            <p:ph idx="1"/>
          </p:nvPr>
        </p:nvSpPr>
        <p:spPr>
          <a:xfrm>
            <a:off x="5446728" y="803494"/>
            <a:ext cx="5692419" cy="5210160"/>
          </a:xfrm>
        </p:spPr>
        <p:txBody>
          <a:bodyPr vert="horz" lIns="91440" tIns="45720" rIns="91440" bIns="45720" rtlCol="0" anchor="t">
            <a:normAutofit/>
          </a:bodyPr>
          <a:lstStyle/>
          <a:p>
            <a:r>
              <a:rPr lang="el-GR" sz="2400" dirty="0">
                <a:solidFill>
                  <a:srgbClr val="000000"/>
                </a:solidFill>
                <a:latin typeface="Century"/>
              </a:rPr>
              <a:t>Το ψηφιδωτό είναι η τεχνική επένδυσης επιφανειών με μικρές ψηφίδες από φυσικά πετρώματα οι οποίες προσκολλώνται σε υπόστρωμα από ασβεστοκονίαμα  </a:t>
            </a:r>
            <a:endParaRPr lang="el-GR" dirty="0">
              <a:solidFill>
                <a:srgbClr val="000000"/>
              </a:solidFill>
            </a:endParaRPr>
          </a:p>
        </p:txBody>
      </p:sp>
      <p:pic>
        <p:nvPicPr>
          <p:cNvPr id="4" name="Εικόνα 4" descr="Εικόνα που περιέχει κείμενο, εσωτερικός χώρος&#10;&#10;Περιγραφή που δημιουργήθηκε αυτόματα">
            <a:extLst>
              <a:ext uri="{FF2B5EF4-FFF2-40B4-BE49-F238E27FC236}">
                <a16:creationId xmlns:a16="http://schemas.microsoft.com/office/drawing/2014/main" xmlns="" id="{7EBEC619-044C-4D81-8A25-6A1A19EA4A1B}"/>
              </a:ext>
            </a:extLst>
          </p:cNvPr>
          <p:cNvPicPr>
            <a:picLocks noChangeAspect="1"/>
          </p:cNvPicPr>
          <p:nvPr/>
        </p:nvPicPr>
        <p:blipFill>
          <a:blip r:embed="rId4"/>
          <a:stretch>
            <a:fillRect/>
          </a:stretch>
        </p:blipFill>
        <p:spPr>
          <a:xfrm>
            <a:off x="545690" y="2221862"/>
            <a:ext cx="4279490" cy="284443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9275004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CC59F7A-2AF1-4970-9035-D2568B5DFD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xmlns="" id="{973A6C28-160C-4725-8074-903C14EE9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 y="2495548"/>
            <a:ext cx="4362451" cy="4362451"/>
          </a:xfrm>
          <a:custGeom>
            <a:avLst/>
            <a:gdLst>
              <a:gd name="connsiteX0" fmla="*/ 0 w 2385918"/>
              <a:gd name="connsiteY0" fmla="*/ 0 h 2385918"/>
              <a:gd name="connsiteX1" fmla="*/ 2385918 w 2385918"/>
              <a:gd name="connsiteY1" fmla="*/ 0 h 2385918"/>
              <a:gd name="connsiteX2" fmla="*/ 2385918 w 2385918"/>
              <a:gd name="connsiteY2" fmla="*/ 2385918 h 2385918"/>
              <a:gd name="connsiteX3" fmla="*/ 0 w 2385918"/>
              <a:gd name="connsiteY3" fmla="*/ 2385918 h 2385918"/>
              <a:gd name="connsiteX4" fmla="*/ 0 w 2385918"/>
              <a:gd name="connsiteY4" fmla="*/ 0 h 2385918"/>
              <a:gd name="connsiteX0" fmla="*/ 0 w 2385918"/>
              <a:gd name="connsiteY0" fmla="*/ 0 h 2385918"/>
              <a:gd name="connsiteX1" fmla="*/ 2385918 w 2385918"/>
              <a:gd name="connsiteY1" fmla="*/ 0 h 2385918"/>
              <a:gd name="connsiteX2" fmla="*/ 0 w 2385918"/>
              <a:gd name="connsiteY2" fmla="*/ 2385918 h 2385918"/>
              <a:gd name="connsiteX3" fmla="*/ 0 w 2385918"/>
              <a:gd name="connsiteY3" fmla="*/ 0 h 2385918"/>
            </a:gdLst>
            <a:ahLst/>
            <a:cxnLst>
              <a:cxn ang="0">
                <a:pos x="connsiteX0" y="connsiteY0"/>
              </a:cxn>
              <a:cxn ang="0">
                <a:pos x="connsiteX1" y="connsiteY1"/>
              </a:cxn>
              <a:cxn ang="0">
                <a:pos x="connsiteX2" y="connsiteY2"/>
              </a:cxn>
              <a:cxn ang="0">
                <a:pos x="connsiteX3" y="connsiteY3"/>
              </a:cxn>
            </a:cxnLst>
            <a:rect l="l" t="t" r="r" b="b"/>
            <a:pathLst>
              <a:path w="2385918" h="2385918">
                <a:moveTo>
                  <a:pt x="0" y="0"/>
                </a:moveTo>
                <a:lnTo>
                  <a:pt x="2385918" y="0"/>
                </a:lnTo>
                <a:lnTo>
                  <a:pt x="0" y="2385918"/>
                </a:lnTo>
                <a:lnTo>
                  <a:pt x="0"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1C84770F-6C1F-4355-9621-8DC3944BA8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9972" y="2513097"/>
            <a:ext cx="4362451" cy="4362451"/>
          </a:xfrm>
          <a:custGeom>
            <a:avLst/>
            <a:gdLst>
              <a:gd name="connsiteX0" fmla="*/ 0 w 4920343"/>
              <a:gd name="connsiteY0" fmla="*/ 0 h 4920343"/>
              <a:gd name="connsiteX1" fmla="*/ 4920343 w 4920343"/>
              <a:gd name="connsiteY1" fmla="*/ 0 h 4920343"/>
              <a:gd name="connsiteX2" fmla="*/ 4920343 w 4920343"/>
              <a:gd name="connsiteY2" fmla="*/ 4920343 h 4920343"/>
            </a:gdLst>
            <a:ahLst/>
            <a:cxnLst>
              <a:cxn ang="0">
                <a:pos x="connsiteX0" y="connsiteY0"/>
              </a:cxn>
              <a:cxn ang="0">
                <a:pos x="connsiteX1" y="connsiteY1"/>
              </a:cxn>
              <a:cxn ang="0">
                <a:pos x="connsiteX2" y="connsiteY2"/>
              </a:cxn>
            </a:cxnLst>
            <a:rect l="l" t="t" r="r" b="b"/>
            <a:pathLst>
              <a:path w="4920343" h="4920343">
                <a:moveTo>
                  <a:pt x="0" y="0"/>
                </a:moveTo>
                <a:lnTo>
                  <a:pt x="4920343" y="0"/>
                </a:lnTo>
                <a:lnTo>
                  <a:pt x="4920343" y="4920343"/>
                </a:lnTo>
                <a:close/>
              </a:path>
            </a:pathLst>
          </a:custGeom>
          <a:blipFill dpi="0" rotWithShape="0">
            <a:blip r:embed="rId2">
              <a:alphaModFix amt="99000"/>
              <a:extLst>
                <a:ext uri="{96DAC541-7B7A-43D3-8B79-37D633B846F1}">
                  <asvg:svgBlip xmlns:asvg="http://schemas.microsoft.com/office/drawing/2016/SVG/main" xmlns="" r:embed="rId3"/>
                </a:ext>
              </a:extLst>
            </a:blip>
            <a:srcRect/>
            <a:tile tx="0" ty="0" sx="40000" sy="4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xmlns="" id="{6572CF43-A522-41F2-BA92-E7E80D3568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37185" y="591610"/>
            <a:ext cx="10166410" cy="5194013"/>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xmlns="" id="{77DB1C2B-A281-41EA-98EB-489A3DCD68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7293" y="817751"/>
            <a:ext cx="10591798" cy="5242029"/>
          </a:xfrm>
          <a:prstGeom prst="rect">
            <a:avLst/>
          </a:prstGeom>
          <a:ln w="38100">
            <a:noFill/>
          </a:ln>
          <a:effectLst>
            <a:outerShdw dist="165100" dir="8160000" algn="tl"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E5592725-F6FF-4202-463E-E9DE95A46BFD}"/>
              </a:ext>
            </a:extLst>
          </p:cNvPr>
          <p:cNvSpPr>
            <a:spLocks noGrp="1"/>
          </p:cNvSpPr>
          <p:nvPr>
            <p:ph type="title"/>
          </p:nvPr>
        </p:nvSpPr>
        <p:spPr>
          <a:xfrm>
            <a:off x="886897" y="275820"/>
            <a:ext cx="4321101" cy="1161890"/>
          </a:xfrm>
        </p:spPr>
        <p:txBody>
          <a:bodyPr anchor="b">
            <a:normAutofit fontScale="90000"/>
          </a:bodyPr>
          <a:lstStyle/>
          <a:p>
            <a:r>
              <a:rPr lang="el-GR" dirty="0">
                <a:latin typeface="Century"/>
              </a:rPr>
              <a:t>Τοιχογραφίες</a:t>
            </a:r>
            <a:endParaRPr lang="el-GR" dirty="0" err="1"/>
          </a:p>
        </p:txBody>
      </p:sp>
      <p:sp>
        <p:nvSpPr>
          <p:cNvPr id="3" name="Θέση περιεχομένου 2">
            <a:extLst>
              <a:ext uri="{FF2B5EF4-FFF2-40B4-BE49-F238E27FC236}">
                <a16:creationId xmlns:a16="http://schemas.microsoft.com/office/drawing/2014/main" xmlns="" id="{80E99735-FBC9-3F25-EDE7-6F8C3DF2F3C6}"/>
              </a:ext>
            </a:extLst>
          </p:cNvPr>
          <p:cNvSpPr>
            <a:spLocks noGrp="1"/>
          </p:cNvSpPr>
          <p:nvPr>
            <p:ph idx="1"/>
          </p:nvPr>
        </p:nvSpPr>
        <p:spPr>
          <a:xfrm>
            <a:off x="5240961" y="1079880"/>
            <a:ext cx="6136474" cy="4852966"/>
          </a:xfrm>
        </p:spPr>
        <p:txBody>
          <a:bodyPr anchor="t">
            <a:normAutofit/>
          </a:bodyPr>
          <a:lstStyle/>
          <a:p>
            <a:r>
              <a:rPr lang="el-GR" sz="2400" dirty="0">
                <a:latin typeface="Century"/>
              </a:rPr>
              <a:t>Τοιχογραφία είναι η ζωγραφική που γίνεται πάνω σε τοίχο ή οροφή  Η τεχνική της νωπογραφίας είναι η πιο συνηθισμένη τεχνική που εφαρμόστηκε στις τοιχογραφίες από την αρχαιότητα και αναπτύχθηκε πολύ κατά την αναγέννηση.</a:t>
            </a:r>
            <a:endParaRPr lang="el-GR" dirty="0"/>
          </a:p>
        </p:txBody>
      </p:sp>
      <p:pic>
        <p:nvPicPr>
          <p:cNvPr id="4" name="Εικόνα 4" descr="Εικόνα που περιέχει κείμενο, εσωτερικός χώρος, άμφια, ιερό&#10;&#10;Περιγραφή που δημιουργήθηκε αυτόματα">
            <a:extLst>
              <a:ext uri="{FF2B5EF4-FFF2-40B4-BE49-F238E27FC236}">
                <a16:creationId xmlns:a16="http://schemas.microsoft.com/office/drawing/2014/main" xmlns="" id="{215F21E9-59EB-B0B0-39FA-FC813CD523C7}"/>
              </a:ext>
            </a:extLst>
          </p:cNvPr>
          <p:cNvPicPr>
            <a:picLocks noChangeAspect="1"/>
          </p:cNvPicPr>
          <p:nvPr/>
        </p:nvPicPr>
        <p:blipFill>
          <a:blip r:embed="rId4"/>
          <a:stretch>
            <a:fillRect/>
          </a:stretch>
        </p:blipFill>
        <p:spPr>
          <a:xfrm>
            <a:off x="1439056" y="1433945"/>
            <a:ext cx="3105462" cy="4514766"/>
          </a:xfrm>
          <a:prstGeom prst="rect">
            <a:avLst/>
          </a:prstGeom>
        </p:spPr>
      </p:pic>
    </p:spTree>
    <p:extLst>
      <p:ext uri="{BB962C8B-B14F-4D97-AF65-F5344CB8AC3E}">
        <p14:creationId xmlns:p14="http://schemas.microsoft.com/office/powerpoint/2010/main" val="20043923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F0C817C9-850F-4FB6-B93B-CF3076C4A5C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0" y="0"/>
            <a:ext cx="567782" cy="3306479"/>
            <a:chOff x="11619770" y="-2005"/>
            <a:chExt cx="567782" cy="3306479"/>
          </a:xfrm>
        </p:grpSpPr>
        <p:sp>
          <p:nvSpPr>
            <p:cNvPr id="24" name="Freeform: Shape 23">
              <a:extLst>
                <a:ext uri="{FF2B5EF4-FFF2-40B4-BE49-F238E27FC236}">
                  <a16:creationId xmlns:a16="http://schemas.microsoft.com/office/drawing/2014/main" xmlns="" id="{159433A8-B67D-4675-AFDE-131069A709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xmlns="" id="{E1CD1C45-6A4D-4237-B39C-2D58F401A8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27" name="Rectangle 26">
            <a:extLst>
              <a:ext uri="{FF2B5EF4-FFF2-40B4-BE49-F238E27FC236}">
                <a16:creationId xmlns:a16="http://schemas.microsoft.com/office/drawing/2014/main" xmlns="" id="{19D882A2-71EA-4F6E-B0DE-44648D54DE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56E6F5D9-5672-4B4F-AA4B-BF6B49D93F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49" y="1567541"/>
            <a:ext cx="3949909" cy="5355771"/>
          </a:xfrm>
          <a:prstGeom prst="rect">
            <a:avLst/>
          </a:pr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xmlns="" id="{9F8275FA-0DA8-4A3F-8451-F1BBD9D421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17940" y="475424"/>
            <a:ext cx="5068999" cy="5068999"/>
          </a:xfrm>
          <a:prstGeom prst="ellipse">
            <a:avLst/>
          </a:prstGeom>
          <a:solidFill>
            <a:schemeClr val="accent1">
              <a:lumMod val="20000"/>
              <a:lumOff val="80000"/>
            </a:schemeClr>
          </a:solidFill>
          <a:ln>
            <a:noFill/>
          </a:ln>
          <a:effectLst>
            <a:outerShdw dist="165100" dir="810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E84FC208-951C-3BD9-EDB2-CC8AA1EBEC5C}"/>
              </a:ext>
            </a:extLst>
          </p:cNvPr>
          <p:cNvSpPr>
            <a:spLocks noGrp="1"/>
          </p:cNvSpPr>
          <p:nvPr>
            <p:ph type="title"/>
          </p:nvPr>
        </p:nvSpPr>
        <p:spPr>
          <a:xfrm>
            <a:off x="2256304" y="2454253"/>
            <a:ext cx="5452188" cy="2814725"/>
          </a:xfrm>
        </p:spPr>
        <p:txBody>
          <a:bodyPr vert="horz" lIns="91440" tIns="45720" rIns="91440" bIns="45720" rtlCol="0" anchor="t">
            <a:normAutofit/>
          </a:bodyPr>
          <a:lstStyle/>
          <a:p>
            <a:pPr>
              <a:lnSpc>
                <a:spcPct val="130000"/>
              </a:lnSpc>
            </a:pPr>
            <a:r>
              <a:rPr lang="en-US" sz="3600" spc="1300" dirty="0">
                <a:solidFill>
                  <a:srgbClr val="000000"/>
                </a:solidFill>
              </a:rPr>
              <a:t>Φα</a:t>
            </a:r>
            <a:r>
              <a:rPr lang="en-US" sz="3600" spc="1300" dirty="0" err="1">
                <a:solidFill>
                  <a:srgbClr val="000000"/>
                </a:solidFill>
              </a:rPr>
              <a:t>γιουμ</a:t>
            </a:r>
            <a:r>
              <a:rPr lang="en-US" sz="3600" spc="1300" dirty="0">
                <a:solidFill>
                  <a:srgbClr val="000000"/>
                </a:solidFill>
              </a:rPr>
              <a:t> </a:t>
            </a:r>
          </a:p>
        </p:txBody>
      </p:sp>
      <p:sp>
        <p:nvSpPr>
          <p:cNvPr id="33" name="Rectangle 32">
            <a:extLst>
              <a:ext uri="{FF2B5EF4-FFF2-40B4-BE49-F238E27FC236}">
                <a16:creationId xmlns:a16="http://schemas.microsoft.com/office/drawing/2014/main" xmlns="" id="{9F5E7F20-C258-4060-BAE3-3CFFD545F8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84844" y="4458677"/>
            <a:ext cx="207106" cy="23993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9B0B4CB0-B20E-8E5C-E4BC-6B00AE4174E9}"/>
              </a:ext>
            </a:extLst>
          </p:cNvPr>
          <p:cNvSpPr txBox="1"/>
          <p:nvPr/>
        </p:nvSpPr>
        <p:spPr>
          <a:xfrm>
            <a:off x="6771968" y="313404"/>
            <a:ext cx="4971435"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dirty="0">
                <a:latin typeface="Century"/>
              </a:rPr>
              <a:t>Η πόλη Φαγιούμ βρίσκεται στην Αίγυπτο και συγκεκριμένα απέχει 85 χιλιόμετρα νοτιοδυτικά της πρωτεύουσας της Αιγύπτου, </a:t>
            </a:r>
            <a:r>
              <a:rPr lang="el-GR" sz="2400" dirty="0" err="1">
                <a:latin typeface="Century"/>
              </a:rPr>
              <a:t>Κάιρο</a:t>
            </a:r>
            <a:r>
              <a:rPr lang="el-GR" sz="2400" dirty="0">
                <a:latin typeface="Century"/>
              </a:rPr>
              <a:t> και αποτελεί τμήμα της αρχαίας </a:t>
            </a:r>
            <a:r>
              <a:rPr lang="el-GR" sz="2400" dirty="0" err="1">
                <a:latin typeface="Century"/>
              </a:rPr>
              <a:t>Κροκοδειλόπολης</a:t>
            </a:r>
            <a:r>
              <a:rPr lang="el-GR" sz="2400" dirty="0">
                <a:latin typeface="Century"/>
              </a:rPr>
              <a:t>. Ήταν ένα από τα κορυφαία θρησκευτικά κέντρα της αρχαίας Αιγύπτου, όπου λατρευόταν ο θεός </a:t>
            </a:r>
            <a:r>
              <a:rPr lang="el-GR" sz="2400" dirty="0" err="1">
                <a:latin typeface="Century"/>
              </a:rPr>
              <a:t>Σομπέκ</a:t>
            </a:r>
            <a:r>
              <a:rPr lang="el-GR" sz="2400" dirty="0">
                <a:latin typeface="Century"/>
              </a:rPr>
              <a:t>.</a:t>
            </a:r>
            <a:endParaRPr lang="el-GR" dirty="0" err="1"/>
          </a:p>
        </p:txBody>
      </p:sp>
    </p:spTree>
    <p:extLst>
      <p:ext uri="{BB962C8B-B14F-4D97-AF65-F5344CB8AC3E}">
        <p14:creationId xmlns:p14="http://schemas.microsoft.com/office/powerpoint/2010/main" val="226202700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F0C817C9-850F-4FB6-B93B-CF3076C4A5C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0" y="0"/>
            <a:ext cx="567782" cy="3306479"/>
            <a:chOff x="11619770" y="-2005"/>
            <a:chExt cx="567782" cy="3306479"/>
          </a:xfrm>
        </p:grpSpPr>
        <p:sp>
          <p:nvSpPr>
            <p:cNvPr id="24" name="Freeform: Shape 23">
              <a:extLst>
                <a:ext uri="{FF2B5EF4-FFF2-40B4-BE49-F238E27FC236}">
                  <a16:creationId xmlns:a16="http://schemas.microsoft.com/office/drawing/2014/main" xmlns="" id="{159433A8-B67D-4675-AFDE-131069A709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xmlns="" id="{E1CD1C45-6A4D-4237-B39C-2D58F401A8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27" name="Rectangle 26">
            <a:extLst>
              <a:ext uri="{FF2B5EF4-FFF2-40B4-BE49-F238E27FC236}">
                <a16:creationId xmlns:a16="http://schemas.microsoft.com/office/drawing/2014/main" xmlns="" id="{5FB218D5-4113-4932-85E2-DDB6885094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F1F08995-52EE-46AE-5F89-73AFC1EB96BA}"/>
              </a:ext>
            </a:extLst>
          </p:cNvPr>
          <p:cNvSpPr>
            <a:spLocks noGrp="1"/>
          </p:cNvSpPr>
          <p:nvPr>
            <p:ph type="title"/>
          </p:nvPr>
        </p:nvSpPr>
        <p:spPr>
          <a:xfrm>
            <a:off x="285135" y="-1123615"/>
            <a:ext cx="7638222" cy="2694317"/>
          </a:xfrm>
        </p:spPr>
        <p:txBody>
          <a:bodyPr vert="horz" lIns="91440" tIns="45720" rIns="91440" bIns="45720" rtlCol="0" anchor="b">
            <a:normAutofit/>
          </a:bodyPr>
          <a:lstStyle/>
          <a:p>
            <a:pPr>
              <a:lnSpc>
                <a:spcPct val="130000"/>
              </a:lnSpc>
            </a:pPr>
            <a:r>
              <a:rPr lang="en-US" sz="3600" spc="1300" dirty="0" err="1"/>
              <a:t>Πορτρετ</a:t>
            </a:r>
            <a:r>
              <a:rPr lang="en-US" sz="3600" spc="1300" dirty="0"/>
              <a:t>α </a:t>
            </a:r>
            <a:r>
              <a:rPr lang="en-US" sz="3600" spc="1300" dirty="0" err="1"/>
              <a:t>του</a:t>
            </a:r>
            <a:r>
              <a:rPr lang="en-US" sz="3600" spc="1300" dirty="0"/>
              <a:t> φα</a:t>
            </a:r>
            <a:r>
              <a:rPr lang="en-US" sz="3600" spc="1300" dirty="0" err="1"/>
              <a:t>γιουμ</a:t>
            </a:r>
          </a:p>
        </p:txBody>
      </p:sp>
      <p:sp>
        <p:nvSpPr>
          <p:cNvPr id="29" name="Rectangle 28">
            <a:extLst>
              <a:ext uri="{FF2B5EF4-FFF2-40B4-BE49-F238E27FC236}">
                <a16:creationId xmlns:a16="http://schemas.microsoft.com/office/drawing/2014/main" xmlns="" id="{6D3885F2-B999-4FF9-80EA-E2C531C1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FD1731ED-7FEE-45AA-8D71-B7B63E5EDB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1242010" y="2749419"/>
            <a:ext cx="949990" cy="411479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xmlns="" id="{FD1C8CAD-5C9D-40C7-A67D-24E98048C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V="1">
            <a:off x="8752828" y="2930143"/>
            <a:ext cx="5214382" cy="1269732"/>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xmlns="" id="{ACC4830D-EEC8-4C66-040A-DB4E98DCDE6C}"/>
              </a:ext>
            </a:extLst>
          </p:cNvPr>
          <p:cNvSpPr txBox="1"/>
          <p:nvPr/>
        </p:nvSpPr>
        <p:spPr>
          <a:xfrm>
            <a:off x="-1" y="2089355"/>
            <a:ext cx="588706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dirty="0">
                <a:latin typeface="Century"/>
              </a:rPr>
              <a:t>Με τον όρο πορτραίτα Φαγιούμ εννοείται το σώμα των προσωπογραφιών που φιλοτεχνήθηκαν από τον 1ο έως τον 3ο αιώνα από συνεχιστές της ύστερης ελληνιστικής παράδοσης της Αλεξανδρινής Σχολής και διασώθηκαν ως τη σημερινή εποχή.</a:t>
            </a:r>
          </a:p>
        </p:txBody>
      </p:sp>
      <p:pic>
        <p:nvPicPr>
          <p:cNvPr id="6" name="Εικόνα 6" descr="Εικόνα που περιέχει κείμενο&#10;&#10;Περιγραφή που δημιουργήθηκε αυτόματα">
            <a:extLst>
              <a:ext uri="{FF2B5EF4-FFF2-40B4-BE49-F238E27FC236}">
                <a16:creationId xmlns:a16="http://schemas.microsoft.com/office/drawing/2014/main" xmlns="" id="{E86D774F-88CB-EA4C-6F42-F4C2E56B2D86}"/>
              </a:ext>
            </a:extLst>
          </p:cNvPr>
          <p:cNvPicPr>
            <a:picLocks noChangeAspect="1"/>
          </p:cNvPicPr>
          <p:nvPr/>
        </p:nvPicPr>
        <p:blipFill>
          <a:blip r:embed="rId4"/>
          <a:stretch>
            <a:fillRect/>
          </a:stretch>
        </p:blipFill>
        <p:spPr>
          <a:xfrm>
            <a:off x="6370842" y="222354"/>
            <a:ext cx="2348414" cy="4114800"/>
          </a:xfrm>
          <a:prstGeom prst="rect">
            <a:avLst/>
          </a:prstGeom>
          <a:ln>
            <a:noFill/>
          </a:ln>
          <a:effectLst>
            <a:outerShdw blurRad="292100" dist="139700" dir="2700000" algn="tl" rotWithShape="0">
              <a:srgbClr val="333333">
                <a:alpha val="65000"/>
              </a:srgbClr>
            </a:outerShdw>
          </a:effectLst>
        </p:spPr>
      </p:pic>
      <p:pic>
        <p:nvPicPr>
          <p:cNvPr id="7" name="Εικόνα 10" descr="Εικόνα που περιέχει κείμενο, άτομο&#10;&#10;Περιγραφή που δημιουργήθηκε αυτόματα">
            <a:extLst>
              <a:ext uri="{FF2B5EF4-FFF2-40B4-BE49-F238E27FC236}">
                <a16:creationId xmlns:a16="http://schemas.microsoft.com/office/drawing/2014/main" xmlns="" id="{D0D71A4C-6C01-019A-47F1-717411D26002}"/>
              </a:ext>
            </a:extLst>
          </p:cNvPr>
          <p:cNvPicPr>
            <a:picLocks noChangeAspect="1"/>
          </p:cNvPicPr>
          <p:nvPr/>
        </p:nvPicPr>
        <p:blipFill>
          <a:blip r:embed="rId5"/>
          <a:stretch>
            <a:fillRect/>
          </a:stretch>
        </p:blipFill>
        <p:spPr>
          <a:xfrm>
            <a:off x="8430054" y="3082977"/>
            <a:ext cx="2477204" cy="37150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672462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AED2F08D-1D29-4936-B7D6-9F88442A01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D1122DB8-EC63-E662-25F4-BD6EDF198537}"/>
              </a:ext>
            </a:extLst>
          </p:cNvPr>
          <p:cNvSpPr>
            <a:spLocks noGrp="1"/>
          </p:cNvSpPr>
          <p:nvPr>
            <p:ph type="title"/>
          </p:nvPr>
        </p:nvSpPr>
        <p:spPr>
          <a:xfrm>
            <a:off x="800100" y="395926"/>
            <a:ext cx="10535235" cy="1065229"/>
          </a:xfrm>
        </p:spPr>
        <p:txBody>
          <a:bodyPr anchor="ctr">
            <a:normAutofit/>
          </a:bodyPr>
          <a:lstStyle/>
          <a:p>
            <a:r>
              <a:rPr lang="el-GR">
                <a:latin typeface="Century"/>
              </a:rPr>
              <a:t>Φορητεσ εικονες </a:t>
            </a:r>
            <a:endParaRPr lang="el-GR"/>
          </a:p>
        </p:txBody>
      </p:sp>
      <p:sp>
        <p:nvSpPr>
          <p:cNvPr id="30" name="Rectangle 29">
            <a:extLst>
              <a:ext uri="{FF2B5EF4-FFF2-40B4-BE49-F238E27FC236}">
                <a16:creationId xmlns:a16="http://schemas.microsoft.com/office/drawing/2014/main" xmlns="" id="{8ACC75C7-D8A5-44A4-92E4-A0797BB61F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207106" cy="2019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FC727D49-D2FD-46AD-8B1A-11C9E5D9AE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3997298" y="3248167"/>
            <a:ext cx="8194701" cy="3608015"/>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Rectangle 33">
            <a:extLst>
              <a:ext uri="{FF2B5EF4-FFF2-40B4-BE49-F238E27FC236}">
                <a16:creationId xmlns:a16="http://schemas.microsoft.com/office/drawing/2014/main" xmlns="" id="{77DB1C2B-A281-41EA-98EB-489A3DCD68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02614" y="1739386"/>
            <a:ext cx="9666748" cy="4294415"/>
          </a:xfrm>
          <a:prstGeom prst="rect">
            <a:avLst/>
          </a:prstGeom>
          <a:solidFill>
            <a:schemeClr val="accent1">
              <a:lumMod val="20000"/>
              <a:lumOff val="80000"/>
            </a:schemeClr>
          </a:solidFill>
          <a:ln w="38100">
            <a:noFill/>
          </a:ln>
          <a:effectLst>
            <a:outerShdw dist="190500" dir="2700000" algn="tl"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xmlns="" id="{9BB374CB-2EB3-5332-1D6A-343B89460654}"/>
              </a:ext>
            </a:extLst>
          </p:cNvPr>
          <p:cNvSpPr>
            <a:spLocks noGrp="1"/>
          </p:cNvSpPr>
          <p:nvPr>
            <p:ph idx="1"/>
          </p:nvPr>
        </p:nvSpPr>
        <p:spPr>
          <a:xfrm>
            <a:off x="1689361" y="1850198"/>
            <a:ext cx="9435801" cy="4200327"/>
          </a:xfrm>
        </p:spPr>
        <p:txBody>
          <a:bodyPr vert="horz" lIns="91440" tIns="45720" rIns="91440" bIns="45720" rtlCol="0" anchor="t">
            <a:noAutofit/>
          </a:bodyPr>
          <a:lstStyle/>
          <a:p>
            <a:pPr>
              <a:lnSpc>
                <a:spcPct val="120000"/>
              </a:lnSpc>
            </a:pPr>
            <a:r>
              <a:rPr lang="el-GR" sz="1400" dirty="0">
                <a:solidFill>
                  <a:srgbClr val="000000"/>
                </a:solidFill>
                <a:latin typeface="Century"/>
              </a:rPr>
              <a:t>Βυζαντινή αγιογραφία είναι η τέχνη της απεικόνισης αγίων και θρησκευτικών θεμάτων, με σκοπό να γεφυρώσει τον φυσικό με τον πνευματικό κόσμο η </a:t>
            </a:r>
            <a:r>
              <a:rPr lang="el-GR" sz="1400" err="1">
                <a:solidFill>
                  <a:srgbClr val="000000"/>
                </a:solidFill>
                <a:latin typeface="Century"/>
              </a:rPr>
              <a:t>οποια</a:t>
            </a:r>
            <a:r>
              <a:rPr lang="el-GR" sz="1400" dirty="0">
                <a:solidFill>
                  <a:srgbClr val="000000"/>
                </a:solidFill>
                <a:latin typeface="Century"/>
              </a:rPr>
              <a:t> </a:t>
            </a:r>
            <a:r>
              <a:rPr lang="el-GR" sz="1400" err="1">
                <a:solidFill>
                  <a:srgbClr val="000000"/>
                </a:solidFill>
                <a:latin typeface="Century"/>
              </a:rPr>
              <a:t>περιλαμβανει</a:t>
            </a:r>
            <a:r>
              <a:rPr lang="el-GR" sz="1400" dirty="0">
                <a:solidFill>
                  <a:srgbClr val="000000"/>
                </a:solidFill>
                <a:latin typeface="Century"/>
              </a:rPr>
              <a:t> και τις </a:t>
            </a:r>
            <a:r>
              <a:rPr lang="el-GR" sz="1400" err="1">
                <a:solidFill>
                  <a:srgbClr val="000000"/>
                </a:solidFill>
                <a:latin typeface="Century"/>
              </a:rPr>
              <a:t>φορητες</a:t>
            </a:r>
            <a:r>
              <a:rPr lang="el-GR" sz="1400" dirty="0">
                <a:solidFill>
                  <a:srgbClr val="000000"/>
                </a:solidFill>
                <a:latin typeface="Century"/>
              </a:rPr>
              <a:t> </a:t>
            </a:r>
            <a:r>
              <a:rPr lang="el-GR" sz="1400" err="1">
                <a:solidFill>
                  <a:srgbClr val="000000"/>
                </a:solidFill>
                <a:latin typeface="Century"/>
              </a:rPr>
              <a:t>εικονες</a:t>
            </a:r>
            <a:r>
              <a:rPr lang="el-GR" sz="1400" dirty="0">
                <a:solidFill>
                  <a:srgbClr val="000000"/>
                </a:solidFill>
                <a:latin typeface="Century"/>
              </a:rPr>
              <a:t>. Βρίσκονται </a:t>
            </a:r>
            <a:r>
              <a:rPr lang="el-GR" sz="1400" err="1">
                <a:solidFill>
                  <a:srgbClr val="000000"/>
                </a:solidFill>
                <a:latin typeface="Century"/>
              </a:rPr>
              <a:t>παντου</a:t>
            </a:r>
            <a:r>
              <a:rPr lang="el-GR" sz="1400" dirty="0">
                <a:solidFill>
                  <a:srgbClr val="000000"/>
                </a:solidFill>
                <a:latin typeface="Century"/>
              </a:rPr>
              <a:t> όπως στις εκκλησίες, στους τάφους. Υπάρχουν μόνο δύο σχολές αγιογραφίας</a:t>
            </a:r>
          </a:p>
          <a:p>
            <a:pPr>
              <a:lnSpc>
                <a:spcPct val="120000"/>
              </a:lnSpc>
            </a:pPr>
            <a:r>
              <a:rPr lang="el-GR" sz="1400" dirty="0">
                <a:solidFill>
                  <a:srgbClr val="000000"/>
                </a:solidFill>
                <a:latin typeface="Century"/>
              </a:rPr>
              <a:t>Η Μακεδονική Σχολή </a:t>
            </a:r>
          </a:p>
          <a:p>
            <a:pPr>
              <a:lnSpc>
                <a:spcPct val="120000"/>
              </a:lnSpc>
            </a:pPr>
            <a:r>
              <a:rPr lang="el-GR" sz="1400" dirty="0">
                <a:solidFill>
                  <a:srgbClr val="000000"/>
                </a:solidFill>
                <a:latin typeface="Century"/>
              </a:rPr>
              <a:t> Η τεχνοτροπία αυτή χαρακτηρίζεται από έντονα χρώματα με πλατιά σαρκώματα και φωτίσματα, τα δε ισκιωμένα μέρη είναι μικρότερης έκτασης και δεν χωρίζονται απότομα από το φως. Ο προπλασμός είναι φτιαγμένος από ανοιχτόχρωμη ωμή </a:t>
            </a:r>
            <a:r>
              <a:rPr lang="el-GR" sz="1400" err="1">
                <a:solidFill>
                  <a:srgbClr val="000000"/>
                </a:solidFill>
                <a:latin typeface="Century"/>
              </a:rPr>
              <a:t>σιέννα</a:t>
            </a:r>
            <a:r>
              <a:rPr lang="el-GR" sz="1400" dirty="0">
                <a:solidFill>
                  <a:srgbClr val="000000"/>
                </a:solidFill>
                <a:latin typeface="Century"/>
              </a:rPr>
              <a:t> ή </a:t>
            </a:r>
            <a:r>
              <a:rPr lang="el-GR" sz="1400" err="1">
                <a:solidFill>
                  <a:srgbClr val="000000"/>
                </a:solidFill>
                <a:latin typeface="Century"/>
              </a:rPr>
              <a:t>υποπράσινος</a:t>
            </a:r>
            <a:r>
              <a:rPr lang="el-GR" sz="1400" dirty="0">
                <a:solidFill>
                  <a:srgbClr val="000000"/>
                </a:solidFill>
                <a:latin typeface="Century"/>
              </a:rPr>
              <a:t>. Τα σώματα διαγράφονται κάτω από τα ενδύματα.</a:t>
            </a:r>
          </a:p>
          <a:p>
            <a:pPr>
              <a:lnSpc>
                <a:spcPct val="120000"/>
              </a:lnSpc>
            </a:pPr>
            <a:r>
              <a:rPr lang="el-GR" sz="1400" dirty="0">
                <a:solidFill>
                  <a:srgbClr val="000000"/>
                </a:solidFill>
                <a:latin typeface="Century"/>
              </a:rPr>
              <a:t>Η Κριτική Σχολή </a:t>
            </a:r>
          </a:p>
          <a:p>
            <a:pPr>
              <a:lnSpc>
                <a:spcPct val="120000"/>
              </a:lnSpc>
            </a:pPr>
            <a:r>
              <a:rPr lang="el-GR" sz="1400" dirty="0">
                <a:solidFill>
                  <a:srgbClr val="000000"/>
                </a:solidFill>
                <a:latin typeface="Century"/>
              </a:rPr>
              <a:t>Κύρια χαρακτηριστικά της είναι οι σκοτεινότεροι προπλασμοί, κυρίως στα πρόσωπα, όπου χρησιμοποιείται το καφέ και όχι το πράσινο χρώμα της μακεδονικής σχολής. Σε αυτή την τεχνοτροπία, τα σαρκώματα δεν είναι πολύ φωτεινότερα από τον προπλασμό, στενά και λίγα, τα δε ισκιωμένα μέρη περιβάλλουν και "κλείνουν" τα σαρκώματα. Για αυτό τον λόγο ονομάζεται "στενή" τεχνοτροπία. Η Σχολή αυτή παραμένει περισσότερο πιστή στον βυζαντινό ιδεαλισμό</a:t>
            </a:r>
          </a:p>
        </p:txBody>
      </p:sp>
    </p:spTree>
    <p:extLst>
      <p:ext uri="{BB962C8B-B14F-4D97-AF65-F5344CB8AC3E}">
        <p14:creationId xmlns:p14="http://schemas.microsoft.com/office/powerpoint/2010/main" val="44942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5933048A-52D6-4113-B5A7-4653C2185A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6E10D033-FD41-A43F-CE58-79B448512922}"/>
              </a:ext>
            </a:extLst>
          </p:cNvPr>
          <p:cNvSpPr>
            <a:spLocks noGrp="1"/>
          </p:cNvSpPr>
          <p:nvPr>
            <p:ph type="title"/>
          </p:nvPr>
        </p:nvSpPr>
        <p:spPr>
          <a:xfrm>
            <a:off x="805542" y="907384"/>
            <a:ext cx="6087245" cy="1835815"/>
          </a:xfrm>
        </p:spPr>
        <p:txBody>
          <a:bodyPr vert="horz" lIns="91440" tIns="45720" rIns="91440" bIns="45720" rtlCol="0" anchor="b">
            <a:normAutofit/>
          </a:bodyPr>
          <a:lstStyle/>
          <a:p>
            <a:r>
              <a:rPr lang="en-US"/>
              <a:t>μακεδονικη</a:t>
            </a:r>
          </a:p>
        </p:txBody>
      </p:sp>
      <p:sp>
        <p:nvSpPr>
          <p:cNvPr id="4" name="TextBox 3">
            <a:extLst>
              <a:ext uri="{FF2B5EF4-FFF2-40B4-BE49-F238E27FC236}">
                <a16:creationId xmlns:a16="http://schemas.microsoft.com/office/drawing/2014/main" xmlns="" id="{9C6DFB8E-7759-1686-3429-4E8B1507B87A}"/>
              </a:ext>
            </a:extLst>
          </p:cNvPr>
          <p:cNvSpPr txBox="1"/>
          <p:nvPr/>
        </p:nvSpPr>
        <p:spPr>
          <a:xfrm>
            <a:off x="1057342" y="4184154"/>
            <a:ext cx="6002282" cy="3088245"/>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130000"/>
              </a:lnSpc>
              <a:spcAft>
                <a:spcPts val="600"/>
              </a:spcAft>
            </a:pPr>
            <a:r>
              <a:rPr lang="en-US" sz="3600" dirty="0">
                <a:latin typeface="+mj-lt"/>
              </a:rPr>
              <a:t>Κ Ρ Η Τ Ι Κ Η </a:t>
            </a:r>
          </a:p>
        </p:txBody>
      </p:sp>
      <p:sp>
        <p:nvSpPr>
          <p:cNvPr id="13" name="Rectangle 6">
            <a:extLst>
              <a:ext uri="{FF2B5EF4-FFF2-40B4-BE49-F238E27FC236}">
                <a16:creationId xmlns:a16="http://schemas.microsoft.com/office/drawing/2014/main" xmlns="" id="{CC80F6C1-29FB-45B3-A9F9-16B817804E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8360358" y="-86060"/>
            <a:ext cx="3745582" cy="3917703"/>
          </a:xfrm>
          <a:custGeom>
            <a:avLst/>
            <a:gdLst>
              <a:gd name="connsiteX0" fmla="*/ 0 w 1369143"/>
              <a:gd name="connsiteY0" fmla="*/ 0 h 1229160"/>
              <a:gd name="connsiteX1" fmla="*/ 1369143 w 1369143"/>
              <a:gd name="connsiteY1" fmla="*/ 0 h 1229160"/>
              <a:gd name="connsiteX2" fmla="*/ 1369143 w 1369143"/>
              <a:gd name="connsiteY2" fmla="*/ 1229160 h 1229160"/>
              <a:gd name="connsiteX3" fmla="*/ 0 w 1369143"/>
              <a:gd name="connsiteY3" fmla="*/ 1229160 h 1229160"/>
              <a:gd name="connsiteX4" fmla="*/ 0 w 1369143"/>
              <a:gd name="connsiteY4" fmla="*/ 0 h 1229160"/>
              <a:gd name="connsiteX0" fmla="*/ 0 w 1369143"/>
              <a:gd name="connsiteY0" fmla="*/ 0 h 1229160"/>
              <a:gd name="connsiteX1" fmla="*/ 1369143 w 1369143"/>
              <a:gd name="connsiteY1" fmla="*/ 0 h 1229160"/>
              <a:gd name="connsiteX2" fmla="*/ 0 w 1369143"/>
              <a:gd name="connsiteY2" fmla="*/ 1229160 h 1229160"/>
              <a:gd name="connsiteX3" fmla="*/ 0 w 1369143"/>
              <a:gd name="connsiteY3" fmla="*/ 0 h 1229160"/>
            </a:gdLst>
            <a:ahLst/>
            <a:cxnLst>
              <a:cxn ang="0">
                <a:pos x="connsiteX0" y="connsiteY0"/>
              </a:cxn>
              <a:cxn ang="0">
                <a:pos x="connsiteX1" y="connsiteY1"/>
              </a:cxn>
              <a:cxn ang="0">
                <a:pos x="connsiteX2" y="connsiteY2"/>
              </a:cxn>
              <a:cxn ang="0">
                <a:pos x="connsiteX3" y="connsiteY3"/>
              </a:cxn>
            </a:cxnLst>
            <a:rect l="l" t="t" r="r" b="b"/>
            <a:pathLst>
              <a:path w="1369143" h="1229160">
                <a:moveTo>
                  <a:pt x="0" y="0"/>
                </a:moveTo>
                <a:lnTo>
                  <a:pt x="1369143" y="0"/>
                </a:lnTo>
                <a:lnTo>
                  <a:pt x="0" y="1229160"/>
                </a:lnTo>
                <a:lnTo>
                  <a:pt x="0" y="0"/>
                </a:lnTo>
                <a:close/>
              </a:path>
            </a:pathLst>
          </a:custGeom>
          <a:solidFill>
            <a:schemeClr val="accent1">
              <a:lumMod val="20000"/>
              <a:lumOff val="8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xmlns="" id="{FD121C53-2446-44B8-8749-16224C3F2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353827" y="-86060"/>
            <a:ext cx="3745582" cy="3917703"/>
          </a:xfrm>
          <a:custGeom>
            <a:avLst/>
            <a:gdLst>
              <a:gd name="connsiteX0" fmla="*/ 3745582 w 3745582"/>
              <a:gd name="connsiteY0" fmla="*/ 0 h 3917703"/>
              <a:gd name="connsiteX1" fmla="*/ 3745582 w 3745582"/>
              <a:gd name="connsiteY1" fmla="*/ 3917703 h 3917703"/>
              <a:gd name="connsiteX2" fmla="*/ 0 w 3745582"/>
              <a:gd name="connsiteY2" fmla="*/ 3917703 h 3917703"/>
            </a:gdLst>
            <a:ahLst/>
            <a:cxnLst>
              <a:cxn ang="0">
                <a:pos x="connsiteX0" y="connsiteY0"/>
              </a:cxn>
              <a:cxn ang="0">
                <a:pos x="connsiteX1" y="connsiteY1"/>
              </a:cxn>
              <a:cxn ang="0">
                <a:pos x="connsiteX2" y="connsiteY2"/>
              </a:cxn>
            </a:cxnLst>
            <a:rect l="l" t="t" r="r" b="b"/>
            <a:pathLst>
              <a:path w="3745582" h="3917703">
                <a:moveTo>
                  <a:pt x="3745582" y="0"/>
                </a:moveTo>
                <a:lnTo>
                  <a:pt x="3745582" y="3917703"/>
                </a:lnTo>
                <a:lnTo>
                  <a:pt x="0" y="3917703"/>
                </a:lnTo>
                <a:close/>
              </a:path>
            </a:pathLst>
          </a:custGeom>
          <a:blipFill dpi="0" rotWithShape="0">
            <a:blip r:embed="rId2">
              <a:alphaModFix amt="99000"/>
              <a:extLst>
                <a:ext uri="{96DAC541-7B7A-43D3-8B79-37D633B846F1}">
                  <asvg:svgBlip xmlns:asvg="http://schemas.microsoft.com/office/drawing/2016/SVG/main" xmlns="" r:embed="rId3"/>
                </a:ext>
              </a:extLst>
            </a:blip>
            <a:srcRect/>
            <a:tile tx="0" ty="0" sx="40000" sy="4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Εικόνα 6">
            <a:extLst>
              <a:ext uri="{FF2B5EF4-FFF2-40B4-BE49-F238E27FC236}">
                <a16:creationId xmlns:a16="http://schemas.microsoft.com/office/drawing/2014/main" xmlns="" id="{65877E03-8428-9EEA-18E6-38626E0E18C0}"/>
              </a:ext>
            </a:extLst>
          </p:cNvPr>
          <p:cNvPicPr>
            <a:picLocks noChangeAspect="1"/>
          </p:cNvPicPr>
          <p:nvPr/>
        </p:nvPicPr>
        <p:blipFill rotWithShape="1">
          <a:blip r:embed="rId4"/>
          <a:srcRect t="11904" b="13574"/>
          <a:stretch/>
        </p:blipFill>
        <p:spPr>
          <a:xfrm>
            <a:off x="7841465" y="907382"/>
            <a:ext cx="3306365" cy="2223830"/>
          </a:xfrm>
          <a:prstGeom prst="rect">
            <a:avLst/>
          </a:prstGeom>
          <a:effectLst>
            <a:outerShdw dist="165100" dir="2700000" algn="tl" rotWithShape="0">
              <a:schemeClr val="tx1"/>
            </a:outerShdw>
          </a:effectLst>
        </p:spPr>
      </p:pic>
      <p:pic>
        <p:nvPicPr>
          <p:cNvPr id="5" name="Εικόνα 5" descr="Εικόνα που περιέχει ημερολόγιο&#10;&#10;Περιγραφή που δημιουργήθηκε αυτόματα">
            <a:extLst>
              <a:ext uri="{FF2B5EF4-FFF2-40B4-BE49-F238E27FC236}">
                <a16:creationId xmlns:a16="http://schemas.microsoft.com/office/drawing/2014/main" xmlns="" id="{D21F9994-1ED2-CF08-C9A6-72F5FE93B6A8}"/>
              </a:ext>
            </a:extLst>
          </p:cNvPr>
          <p:cNvPicPr>
            <a:picLocks noChangeAspect="1"/>
          </p:cNvPicPr>
          <p:nvPr/>
        </p:nvPicPr>
        <p:blipFill rotWithShape="1">
          <a:blip r:embed="rId5"/>
          <a:srcRect r="2" b="2907"/>
          <a:stretch/>
        </p:blipFill>
        <p:spPr>
          <a:xfrm>
            <a:off x="7841465" y="3637802"/>
            <a:ext cx="3306365" cy="2223439"/>
          </a:xfrm>
          <a:prstGeom prst="rect">
            <a:avLst/>
          </a:prstGeom>
          <a:effectLst>
            <a:outerShdw dist="165100" dir="2700000" algn="tl" rotWithShape="0">
              <a:schemeClr val="tx1"/>
            </a:outerShdw>
          </a:effectLst>
        </p:spPr>
      </p:pic>
    </p:spTree>
    <p:extLst>
      <p:ext uri="{BB962C8B-B14F-4D97-AF65-F5344CB8AC3E}">
        <p14:creationId xmlns:p14="http://schemas.microsoft.com/office/powerpoint/2010/main" val="29992887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F28492A-DDDF-4C12-AE60-3EA02D8D20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E063DF58-06E6-4ED6-947D-1490C2F718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V="1">
            <a:off x="5553891" y="-5553891"/>
            <a:ext cx="1084217" cy="12192003"/>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xmlns=""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xmlns="" id="{40ED2215-070D-7593-471C-AF02E8819134}"/>
              </a:ext>
            </a:extLst>
          </p:cNvPr>
          <p:cNvSpPr>
            <a:spLocks noGrp="1"/>
          </p:cNvSpPr>
          <p:nvPr>
            <p:ph type="title"/>
          </p:nvPr>
        </p:nvSpPr>
        <p:spPr>
          <a:xfrm>
            <a:off x="930349" y="838459"/>
            <a:ext cx="9507106" cy="1281181"/>
          </a:xfrm>
          <a:solidFill>
            <a:schemeClr val="accent1">
              <a:lumMod val="20000"/>
              <a:lumOff val="80000"/>
            </a:schemeClr>
          </a:solidFill>
          <a:effectLst>
            <a:outerShdw dist="190500" dir="18960000" algn="tr" rotWithShape="0">
              <a:schemeClr val="tx1"/>
            </a:outerShdw>
          </a:effectLst>
        </p:spPr>
        <p:txBody>
          <a:bodyPr anchor="ctr">
            <a:normAutofit/>
          </a:bodyPr>
          <a:lstStyle/>
          <a:p>
            <a:r>
              <a:rPr lang="el-GR">
                <a:solidFill>
                  <a:srgbClr val="000000"/>
                </a:solidFill>
                <a:latin typeface="Century"/>
              </a:rPr>
              <a:t>Βιβλιογραφια </a:t>
            </a:r>
            <a:endParaRPr lang="el-GR">
              <a:solidFill>
                <a:srgbClr val="000000"/>
              </a:solidFill>
            </a:endParaRPr>
          </a:p>
        </p:txBody>
      </p:sp>
      <p:sp>
        <p:nvSpPr>
          <p:cNvPr id="3" name="Θέση περιεχομένου 2">
            <a:extLst>
              <a:ext uri="{FF2B5EF4-FFF2-40B4-BE49-F238E27FC236}">
                <a16:creationId xmlns:a16="http://schemas.microsoft.com/office/drawing/2014/main" xmlns="" id="{FD8342A6-7524-4238-0DAB-DFF1F4BF3802}"/>
              </a:ext>
            </a:extLst>
          </p:cNvPr>
          <p:cNvSpPr>
            <a:spLocks noGrp="1"/>
          </p:cNvSpPr>
          <p:nvPr>
            <p:ph idx="1"/>
          </p:nvPr>
        </p:nvSpPr>
        <p:spPr>
          <a:xfrm>
            <a:off x="937087" y="2200153"/>
            <a:ext cx="9488572" cy="3988145"/>
          </a:xfrm>
        </p:spPr>
        <p:txBody>
          <a:bodyPr vert="horz" lIns="91440" tIns="45720" rIns="91440" bIns="45720" rtlCol="0" anchor="t">
            <a:noAutofit/>
          </a:bodyPr>
          <a:lstStyle/>
          <a:p>
            <a:pPr>
              <a:lnSpc>
                <a:spcPct val="120000"/>
              </a:lnSpc>
            </a:pPr>
            <a:r>
              <a:rPr lang="el-GR" sz="1400" dirty="0">
                <a:latin typeface="Century"/>
                <a:hlinkClick r:id="rId4"/>
              </a:rPr>
              <a:t>https://el.wikipedia.org/wiki/%CE%92%CF%85%CE%B6%CE%B1%CE%BD%CF%84%CE%B9%CE%BD%CE%AE_%CE%B1%CE%B3%CE%B9%CE%BF%CE%B3%CF%81%CE%B1%CF%86%CE%AF%CE%B1#%CE%9C%CE%B1%CE%BA%CE%B5%CE%B4%CE%BF%CE%BD%CE%B9%CE%BA%CE%AE_%CE%A3%CF%87%CE%BF%CE%BB%CE%AE</a:t>
            </a:r>
            <a:endParaRPr lang="el-GR" sz="1400">
              <a:latin typeface="Century"/>
            </a:endParaRPr>
          </a:p>
          <a:p>
            <a:pPr>
              <a:lnSpc>
                <a:spcPct val="120000"/>
              </a:lnSpc>
            </a:pPr>
            <a:r>
              <a:rPr lang="el-GR" sz="1400" dirty="0">
                <a:latin typeface="Century"/>
                <a:hlinkClick r:id="rId5"/>
              </a:rPr>
              <a:t>https://el.wikipedia.org/wiki/%CE%A0%CE%BF%CF%81%CF%84%CF%81%CE%B1%CE%AF%CF%84%CE%B1_%CE%A6%CE%B1%CE%B3%CE%B9%CE%BF%CF%8D%CE%BC</a:t>
            </a:r>
            <a:endParaRPr lang="el-GR" sz="1400">
              <a:latin typeface="Century"/>
            </a:endParaRPr>
          </a:p>
          <a:p>
            <a:pPr>
              <a:lnSpc>
                <a:spcPct val="120000"/>
              </a:lnSpc>
            </a:pPr>
            <a:r>
              <a:rPr lang="el-GR" sz="1400" dirty="0">
                <a:latin typeface="Century"/>
                <a:hlinkClick r:id="rId6"/>
              </a:rPr>
              <a:t>https://el.wikipedia.org/wiki/%CE%A6%CE%B1%CE%B3%CE%B9%CE%BF%CF%8D%CE%BC</a:t>
            </a:r>
            <a:endParaRPr lang="el-GR" sz="1400">
              <a:latin typeface="Century"/>
            </a:endParaRPr>
          </a:p>
          <a:p>
            <a:pPr>
              <a:lnSpc>
                <a:spcPct val="120000"/>
              </a:lnSpc>
            </a:pPr>
            <a:r>
              <a:rPr lang="el-GR" sz="1400" dirty="0">
                <a:latin typeface="Century"/>
                <a:hlinkClick r:id="rId7"/>
              </a:rPr>
              <a:t>https://el.wikipedia.org/wiki/%CE%A4%CE%BF%CE%B9%CF%87%CE%BF%CE%B3%CF%81%CE%B1%CF%86%CE%AF%CE%B1</a:t>
            </a:r>
            <a:endParaRPr lang="el-GR" sz="1400">
              <a:latin typeface="Century"/>
            </a:endParaRPr>
          </a:p>
          <a:p>
            <a:pPr>
              <a:lnSpc>
                <a:spcPct val="120000"/>
              </a:lnSpc>
            </a:pPr>
            <a:r>
              <a:rPr lang="el-GR" sz="1400" dirty="0">
                <a:latin typeface="Century"/>
                <a:hlinkClick r:id="rId8"/>
              </a:rPr>
              <a:t>https://el.wikipedia.org/wiki/%CE%A8%CE%B7%CF%86%CE%B9%CE%B4%CF%89%CF%84%CF%8C</a:t>
            </a:r>
            <a:endParaRPr lang="el-GR" sz="1400">
              <a:latin typeface="Century"/>
            </a:endParaRPr>
          </a:p>
          <a:p>
            <a:pPr>
              <a:lnSpc>
                <a:spcPct val="120000"/>
              </a:lnSpc>
            </a:pPr>
            <a:r>
              <a:rPr lang="el-GR" sz="1400" dirty="0">
                <a:latin typeface="Century"/>
                <a:hlinkClick r:id="rId9"/>
              </a:rPr>
              <a:t>http://byzantineathens.weebly.com/omicron-chirhoiotasigmatauiotaalphanuiotakappaomicronsigmaf-nualphaomicronsigmaf-kappaalphaiota-omicroniota-epsilonpiiotarhorhoomicronepsilonsigmaf-tauomicronupsilon-alphapiomicron-t.html</a:t>
            </a:r>
          </a:p>
          <a:p>
            <a:pPr>
              <a:lnSpc>
                <a:spcPct val="120000"/>
              </a:lnSpc>
            </a:pPr>
            <a:endParaRPr lang="el-GR" sz="1100"/>
          </a:p>
          <a:p>
            <a:pPr>
              <a:lnSpc>
                <a:spcPct val="120000"/>
              </a:lnSpc>
            </a:pPr>
            <a:endParaRPr lang="el-GR" sz="1100"/>
          </a:p>
        </p:txBody>
      </p:sp>
    </p:spTree>
    <p:extLst>
      <p:ext uri="{BB962C8B-B14F-4D97-AF65-F5344CB8AC3E}">
        <p14:creationId xmlns:p14="http://schemas.microsoft.com/office/powerpoint/2010/main" val="8919379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VeniceBeachVTI">
  <a:themeElements>
    <a:clrScheme name="Venice Beach">
      <a:dk1>
        <a:sysClr val="windowText" lastClr="000000"/>
      </a:dk1>
      <a:lt1>
        <a:sysClr val="window" lastClr="FFFFFF"/>
      </a:lt1>
      <a:dk2>
        <a:srgbClr val="2B3E3D"/>
      </a:dk2>
      <a:lt2>
        <a:srgbClr val="FEF3EB"/>
      </a:lt2>
      <a:accent1>
        <a:srgbClr val="FE8542"/>
      </a:accent1>
      <a:accent2>
        <a:srgbClr val="EC6D60"/>
      </a:accent2>
      <a:accent3>
        <a:srgbClr val="CDA32B"/>
      </a:accent3>
      <a:accent4>
        <a:srgbClr val="EE66A7"/>
      </a:accent4>
      <a:accent5>
        <a:srgbClr val="EA5F48"/>
      </a:accent5>
      <a:accent6>
        <a:srgbClr val="C8466B"/>
      </a:accent6>
      <a:hlink>
        <a:srgbClr val="E46153"/>
      </a:hlink>
      <a:folHlink>
        <a:srgbClr val="CF63B0"/>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12</TotalTime>
  <Words>122</Words>
  <Application>Microsoft Office PowerPoint</Application>
  <PresentationFormat>Προσαρμογή</PresentationFormat>
  <Paragraphs>28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VeniceBeachVTI</vt:lpstr>
      <vt:lpstr>Παρουσίαση του PowerPoint</vt:lpstr>
      <vt:lpstr>Σύγκριση αρχαιοελληνικου και χριστιανικού ναου </vt:lpstr>
      <vt:lpstr>ΨΗΦΙΔΩΤΑ </vt:lpstr>
      <vt:lpstr>Τοιχογραφίες</vt:lpstr>
      <vt:lpstr>Φαγιουμ </vt:lpstr>
      <vt:lpstr>Πορτρετα του φαγιουμ</vt:lpstr>
      <vt:lpstr>Φορητεσ εικονες </vt:lpstr>
      <vt:lpstr>μακεδονικη</vt:lpstr>
      <vt:lpstr>Βιβλιογραφια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IOANNA</cp:lastModifiedBy>
  <cp:revision>260</cp:revision>
  <dcterms:created xsi:type="dcterms:W3CDTF">2023-05-16T14:29:26Z</dcterms:created>
  <dcterms:modified xsi:type="dcterms:W3CDTF">2023-05-17T07:18:46Z</dcterms:modified>
</cp:coreProperties>
</file>