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67C1AA5F-C891-4237-A420-D2C3CFABF1C2}">
          <p14:sldIdLst>
            <p14:sldId id="256"/>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B362B4A3-BDED-4249-A0B6-DDB843A6343E}" type="datetimeFigureOut">
              <a:rPr lang="en-US" smtClean="0"/>
              <a:t>5/4/2023</a:t>
            </a:fld>
            <a:endParaRPr lang="en-US"/>
          </a:p>
        </p:txBody>
      </p:sp>
      <p:sp>
        <p:nvSpPr>
          <p:cNvPr id="8" name="Slide Number Placeholder 7"/>
          <p:cNvSpPr>
            <a:spLocks noGrp="1"/>
          </p:cNvSpPr>
          <p:nvPr>
            <p:ph type="sldNum" sz="quarter" idx="11"/>
          </p:nvPr>
        </p:nvSpPr>
        <p:spPr/>
        <p:txBody>
          <a:bodyPr/>
          <a:lstStyle/>
          <a:p>
            <a:fld id="{85009704-177E-403E-A502-CFA172F7825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362B4A3-BDED-4249-A0B6-DDB843A6343E}"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362B4A3-BDED-4249-A0B6-DDB843A6343E}"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362B4A3-BDED-4249-A0B6-DDB843A6343E}"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l-GR" smtClean="0"/>
              <a:t>Στυλ κύριου τίτλου</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362B4A3-BDED-4249-A0B6-DDB843A6343E}"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62B4A3-BDED-4249-A0B6-DDB843A6343E}"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09704-177E-403E-A502-CFA172F7825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l-GR" smtClean="0"/>
              <a:t>Στυλ κύριου τίτλου</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B362B4A3-BDED-4249-A0B6-DDB843A6343E}" type="datetimeFigureOut">
              <a:rPr lang="en-US" smtClean="0"/>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009704-177E-403E-A502-CFA172F78255}"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l-GR" smtClean="0"/>
              <a:t>Στυλ κύριου τίτλου</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B362B4A3-BDED-4249-A0B6-DDB843A6343E}" type="datetimeFigureOut">
              <a:rPr lang="en-US" smtClean="0"/>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2B4A3-BDED-4249-A0B6-DDB843A6343E}" type="datetimeFigureOut">
              <a:rPr lang="en-US" smtClean="0"/>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l-GR" smtClean="0"/>
              <a:t>Στυλ κύριου τίτλου</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362B4A3-BDED-4249-A0B6-DDB843A6343E}"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362B4A3-BDED-4249-A0B6-DDB843A6343E}"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09704-177E-403E-A502-CFA172F782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362B4A3-BDED-4249-A0B6-DDB843A6343E}" type="datetimeFigureOut">
              <a:rPr lang="en-US" smtClean="0"/>
              <a:t>5/4/2023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5009704-177E-403E-A502-CFA172F7825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836712"/>
            <a:ext cx="7315200" cy="2595025"/>
          </a:xfrm>
        </p:spPr>
        <p:txBody>
          <a:bodyPr>
            <a:normAutofit fontScale="90000"/>
          </a:bodyPr>
          <a:lstStyle/>
          <a:p>
            <a:r>
              <a:rPr lang="el-GR" dirty="0" smtClean="0"/>
              <a:t>Τα Έξι Σκεπτόμενα Καπέλα:</a:t>
            </a:r>
            <a:br>
              <a:rPr lang="el-GR" dirty="0" smtClean="0"/>
            </a:br>
            <a:r>
              <a:rPr lang="el-GR" dirty="0" smtClean="0"/>
              <a:t>&lt;&lt;Μοναχός Ή Μόνος; Εντός Ή Εκτός Του Κόσμου;&gt;&gt;</a:t>
            </a:r>
            <a:endParaRPr lang="en-US" dirty="0"/>
          </a:p>
        </p:txBody>
      </p:sp>
      <p:sp>
        <p:nvSpPr>
          <p:cNvPr id="3" name="Υπότιτλος 2"/>
          <p:cNvSpPr>
            <a:spLocks noGrp="1"/>
          </p:cNvSpPr>
          <p:nvPr>
            <p:ph type="subTitle" idx="1"/>
          </p:nvPr>
        </p:nvSpPr>
        <p:spPr>
          <a:xfrm>
            <a:off x="5796136" y="4221088"/>
            <a:ext cx="3168352" cy="2160240"/>
          </a:xfrm>
        </p:spPr>
        <p:txBody>
          <a:bodyPr/>
          <a:lstStyle/>
          <a:p>
            <a:pPr marL="1371600" lvl="2" indent="-457200">
              <a:buFont typeface="Arial" pitchFamily="34" charset="0"/>
              <a:buChar char="•"/>
            </a:pPr>
            <a:r>
              <a:rPr lang="el-GR" sz="1600" dirty="0" smtClean="0"/>
              <a:t>Τμήμα Β’4</a:t>
            </a:r>
          </a:p>
          <a:p>
            <a:pPr marL="457200" indent="-457200">
              <a:buFont typeface="Arial" pitchFamily="34" charset="0"/>
              <a:buChar char="•"/>
            </a:pPr>
            <a:r>
              <a:rPr lang="el-GR" sz="1600" dirty="0" smtClean="0"/>
              <a:t>Χατζηκωνσταντίνος Μάριος</a:t>
            </a:r>
          </a:p>
          <a:p>
            <a:pPr marL="457200" indent="-457200">
              <a:buFont typeface="Arial" pitchFamily="34" charset="0"/>
              <a:buChar char="•"/>
            </a:pPr>
            <a:r>
              <a:rPr lang="el-GR" sz="1600" dirty="0" smtClean="0"/>
              <a:t>Παυλόπουλος Ιωάννης</a:t>
            </a:r>
          </a:p>
          <a:p>
            <a:pPr marL="457200" indent="-457200">
              <a:buFont typeface="Arial" pitchFamily="34" charset="0"/>
              <a:buChar char="•"/>
            </a:pPr>
            <a:r>
              <a:rPr lang="el-GR" sz="1600" dirty="0" smtClean="0"/>
              <a:t>Φοινικαρίδης Μιχαήλ</a:t>
            </a:r>
          </a:p>
        </p:txBody>
      </p:sp>
    </p:spTree>
    <p:extLst>
      <p:ext uri="{BB962C8B-B14F-4D97-AF65-F5344CB8AC3E}">
        <p14:creationId xmlns:p14="http://schemas.microsoft.com/office/powerpoint/2010/main" val="10325388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548680"/>
            <a:ext cx="7315200" cy="1154097"/>
          </a:xfrm>
        </p:spPr>
        <p:txBody>
          <a:bodyPr>
            <a:noAutofit/>
          </a:bodyPr>
          <a:lstStyle/>
          <a:p>
            <a:pPr algn="ctr"/>
            <a:r>
              <a:rPr lang="el-GR" sz="4400" dirty="0" err="1">
                <a:solidFill>
                  <a:srgbClr val="33CC33"/>
                </a:solidFill>
              </a:rPr>
              <a:t>Πρασινο</a:t>
            </a:r>
            <a:r>
              <a:rPr lang="el-GR" sz="4400" dirty="0">
                <a:solidFill>
                  <a:srgbClr val="33CC33"/>
                </a:solidFill>
              </a:rPr>
              <a:t> </a:t>
            </a:r>
            <a:r>
              <a:rPr lang="el-GR" sz="4400" dirty="0" err="1">
                <a:solidFill>
                  <a:srgbClr val="33CC33"/>
                </a:solidFill>
              </a:rPr>
              <a:t>καπελο</a:t>
            </a:r>
            <a:r>
              <a:rPr lang="el-GR" sz="4400" dirty="0">
                <a:solidFill>
                  <a:srgbClr val="33CC33"/>
                </a:solidFill>
              </a:rPr>
              <a:t> </a:t>
            </a:r>
            <a:endParaRPr lang="en-US" sz="4400" dirty="0">
              <a:solidFill>
                <a:srgbClr val="33CC33"/>
              </a:solidFill>
            </a:endParaRPr>
          </a:p>
        </p:txBody>
      </p:sp>
      <p:sp>
        <p:nvSpPr>
          <p:cNvPr id="3" name="Θέση περιεχομένου 2"/>
          <p:cNvSpPr>
            <a:spLocks noGrp="1"/>
          </p:cNvSpPr>
          <p:nvPr>
            <p:ph idx="1"/>
          </p:nvPr>
        </p:nvSpPr>
        <p:spPr>
          <a:xfrm>
            <a:off x="899592" y="1700808"/>
            <a:ext cx="7315200" cy="3539527"/>
          </a:xfrm>
        </p:spPr>
        <p:txBody>
          <a:bodyPr/>
          <a:lstStyle/>
          <a:p>
            <a:r>
              <a:rPr lang="el-GR" dirty="0"/>
              <a:t>Αν </a:t>
            </a:r>
            <a:r>
              <a:rPr lang="el-GR" dirty="0" err="1"/>
              <a:t>θεωρησουμε</a:t>
            </a:r>
            <a:r>
              <a:rPr lang="el-GR" dirty="0"/>
              <a:t> ως </a:t>
            </a:r>
            <a:r>
              <a:rPr lang="el-GR" dirty="0" err="1"/>
              <a:t>προβλημα</a:t>
            </a:r>
            <a:r>
              <a:rPr lang="el-GR" dirty="0"/>
              <a:t> την </a:t>
            </a:r>
            <a:r>
              <a:rPr lang="el-GR" dirty="0" err="1"/>
              <a:t>αποξενωση</a:t>
            </a:r>
            <a:r>
              <a:rPr lang="el-GR" dirty="0"/>
              <a:t> του </a:t>
            </a:r>
            <a:r>
              <a:rPr lang="el-GR" dirty="0" err="1"/>
              <a:t>μοναχου</a:t>
            </a:r>
            <a:r>
              <a:rPr lang="el-GR" dirty="0"/>
              <a:t> θα </a:t>
            </a:r>
            <a:r>
              <a:rPr lang="el-GR" dirty="0" err="1"/>
              <a:t>μπορουσαμε</a:t>
            </a:r>
            <a:r>
              <a:rPr lang="el-GR" dirty="0"/>
              <a:t> να </a:t>
            </a:r>
            <a:r>
              <a:rPr lang="el-GR" dirty="0" err="1"/>
              <a:t>βρουμε</a:t>
            </a:r>
            <a:r>
              <a:rPr lang="el-GR" dirty="0"/>
              <a:t> </a:t>
            </a:r>
            <a:r>
              <a:rPr lang="el-GR" dirty="0" err="1"/>
              <a:t>καποιες</a:t>
            </a:r>
            <a:r>
              <a:rPr lang="el-GR" dirty="0"/>
              <a:t> </a:t>
            </a:r>
            <a:r>
              <a:rPr lang="el-GR" dirty="0" err="1"/>
              <a:t>δημιουργικες</a:t>
            </a:r>
            <a:r>
              <a:rPr lang="el-GR" dirty="0"/>
              <a:t> </a:t>
            </a:r>
            <a:r>
              <a:rPr lang="el-GR" dirty="0" err="1"/>
              <a:t>αναλακτικες</a:t>
            </a:r>
            <a:r>
              <a:rPr lang="el-GR" dirty="0"/>
              <a:t> </a:t>
            </a:r>
            <a:r>
              <a:rPr lang="el-GR" dirty="0" err="1"/>
              <a:t>λυσεις</a:t>
            </a:r>
            <a:r>
              <a:rPr lang="el-GR" dirty="0"/>
              <a:t> .Ας </a:t>
            </a:r>
            <a:r>
              <a:rPr lang="el-GR" dirty="0" err="1"/>
              <a:t>πουμε</a:t>
            </a:r>
            <a:r>
              <a:rPr lang="el-GR" dirty="0"/>
              <a:t>:</a:t>
            </a:r>
          </a:p>
          <a:p>
            <a:r>
              <a:rPr lang="el-GR" dirty="0"/>
              <a:t>Ο </a:t>
            </a:r>
            <a:r>
              <a:rPr lang="el-GR" dirty="0" err="1"/>
              <a:t>μοναχος</a:t>
            </a:r>
            <a:r>
              <a:rPr lang="el-GR" dirty="0"/>
              <a:t> θα </a:t>
            </a:r>
            <a:r>
              <a:rPr lang="el-GR" dirty="0" err="1"/>
              <a:t>μπορουσε</a:t>
            </a:r>
            <a:r>
              <a:rPr lang="el-GR" dirty="0"/>
              <a:t> να </a:t>
            </a:r>
            <a:r>
              <a:rPr lang="el-GR" dirty="0" err="1"/>
              <a:t>ειναι</a:t>
            </a:r>
            <a:r>
              <a:rPr lang="el-GR" dirty="0"/>
              <a:t> </a:t>
            </a:r>
            <a:r>
              <a:rPr lang="el-GR" dirty="0" err="1"/>
              <a:t>φυσικα</a:t>
            </a:r>
            <a:r>
              <a:rPr lang="el-GR" dirty="0"/>
              <a:t> </a:t>
            </a:r>
            <a:r>
              <a:rPr lang="el-GR" dirty="0" err="1"/>
              <a:t>αφοσιωμενος</a:t>
            </a:r>
            <a:r>
              <a:rPr lang="el-GR" dirty="0"/>
              <a:t> στον </a:t>
            </a:r>
            <a:r>
              <a:rPr lang="el-GR" dirty="0" err="1"/>
              <a:t>θεο</a:t>
            </a:r>
            <a:r>
              <a:rPr lang="el-GR" dirty="0"/>
              <a:t> </a:t>
            </a:r>
            <a:r>
              <a:rPr lang="el-GR" dirty="0" err="1"/>
              <a:t>αλλα</a:t>
            </a:r>
            <a:r>
              <a:rPr lang="el-GR" dirty="0"/>
              <a:t> να </a:t>
            </a:r>
            <a:r>
              <a:rPr lang="el-GR" dirty="0" err="1"/>
              <a:t>εχει</a:t>
            </a:r>
            <a:r>
              <a:rPr lang="el-GR" dirty="0"/>
              <a:t> και </a:t>
            </a:r>
            <a:r>
              <a:rPr lang="el-GR" dirty="0" err="1"/>
              <a:t>προσωπικη</a:t>
            </a:r>
            <a:r>
              <a:rPr lang="el-GR" dirty="0"/>
              <a:t> </a:t>
            </a:r>
            <a:r>
              <a:rPr lang="el-GR" dirty="0" err="1"/>
              <a:t>ζωη</a:t>
            </a:r>
            <a:r>
              <a:rPr lang="el-GR" dirty="0"/>
              <a:t> να </a:t>
            </a:r>
            <a:r>
              <a:rPr lang="el-GR" dirty="0" err="1"/>
              <a:t>εχει</a:t>
            </a:r>
            <a:r>
              <a:rPr lang="el-GR" dirty="0"/>
              <a:t> </a:t>
            </a:r>
            <a:r>
              <a:rPr lang="el-GR" dirty="0" err="1"/>
              <a:t>φιλους</a:t>
            </a:r>
            <a:r>
              <a:rPr lang="el-GR" dirty="0"/>
              <a:t> και να  μην </a:t>
            </a:r>
            <a:r>
              <a:rPr lang="el-GR" dirty="0" err="1"/>
              <a:t>ειναι</a:t>
            </a:r>
            <a:r>
              <a:rPr lang="el-GR" dirty="0"/>
              <a:t> </a:t>
            </a:r>
            <a:r>
              <a:rPr lang="el-GR" dirty="0" err="1"/>
              <a:t>κλεισμενος</a:t>
            </a:r>
            <a:r>
              <a:rPr lang="el-GR" dirty="0"/>
              <a:t> στον </a:t>
            </a:r>
            <a:r>
              <a:rPr lang="el-GR" dirty="0" err="1"/>
              <a:t>μοναστηρι</a:t>
            </a:r>
            <a:r>
              <a:rPr lang="el-GR" dirty="0"/>
              <a:t> </a:t>
            </a:r>
            <a:r>
              <a:rPr lang="el-GR" dirty="0" err="1"/>
              <a:t>συνεχεια</a:t>
            </a:r>
            <a:r>
              <a:rPr lang="el-GR" dirty="0"/>
              <a:t> .</a:t>
            </a:r>
            <a:r>
              <a:rPr lang="el-GR" dirty="0" err="1"/>
              <a:t>Φυσικα</a:t>
            </a:r>
            <a:r>
              <a:rPr lang="el-GR" dirty="0"/>
              <a:t> ο </a:t>
            </a:r>
            <a:r>
              <a:rPr lang="el-GR" dirty="0" err="1"/>
              <a:t>μοναχισμος</a:t>
            </a:r>
            <a:r>
              <a:rPr lang="el-GR" dirty="0"/>
              <a:t> </a:t>
            </a:r>
            <a:r>
              <a:rPr lang="el-GR" dirty="0" err="1"/>
              <a:t>απαιτει</a:t>
            </a:r>
            <a:r>
              <a:rPr lang="el-GR" dirty="0"/>
              <a:t> </a:t>
            </a:r>
            <a:r>
              <a:rPr lang="el-GR" dirty="0" err="1"/>
              <a:t>αφοσιωση</a:t>
            </a:r>
            <a:r>
              <a:rPr lang="el-GR" dirty="0"/>
              <a:t> στον </a:t>
            </a:r>
            <a:r>
              <a:rPr lang="el-GR" dirty="0" err="1"/>
              <a:t>θεο.Αλλα</a:t>
            </a:r>
            <a:r>
              <a:rPr lang="el-GR" dirty="0"/>
              <a:t> δεν </a:t>
            </a:r>
            <a:r>
              <a:rPr lang="el-GR" dirty="0" err="1"/>
              <a:t>πρεπει</a:t>
            </a:r>
            <a:r>
              <a:rPr lang="el-GR" dirty="0"/>
              <a:t> ο </a:t>
            </a:r>
            <a:r>
              <a:rPr lang="el-GR" dirty="0" err="1"/>
              <a:t>μοναχος</a:t>
            </a:r>
            <a:r>
              <a:rPr lang="el-GR" dirty="0"/>
              <a:t> να </a:t>
            </a:r>
            <a:r>
              <a:rPr lang="el-GR" dirty="0" err="1"/>
              <a:t>ξεχναει</a:t>
            </a:r>
            <a:r>
              <a:rPr lang="el-GR" dirty="0"/>
              <a:t> την </a:t>
            </a:r>
            <a:r>
              <a:rPr lang="el-GR" dirty="0" err="1"/>
              <a:t>ζωη</a:t>
            </a:r>
            <a:r>
              <a:rPr lang="el-GR" dirty="0"/>
              <a:t> του.</a:t>
            </a:r>
          </a:p>
          <a:p>
            <a:pPr marL="45720" indent="0">
              <a:buNone/>
            </a:pPr>
            <a:endParaRPr lang="en-US" dirty="0"/>
          </a:p>
        </p:txBody>
      </p:sp>
    </p:spTree>
    <p:extLst>
      <p:ext uri="{BB962C8B-B14F-4D97-AF65-F5344CB8AC3E}">
        <p14:creationId xmlns:p14="http://schemas.microsoft.com/office/powerpoint/2010/main" val="278349107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260648"/>
            <a:ext cx="7315200" cy="1728192"/>
          </a:xfrm>
        </p:spPr>
        <p:txBody>
          <a:bodyPr>
            <a:normAutofit/>
          </a:bodyPr>
          <a:lstStyle/>
          <a:p>
            <a:pPr algn="ctr"/>
            <a:r>
              <a:rPr lang="el-GR" sz="4400" dirty="0" smtClean="0">
                <a:solidFill>
                  <a:srgbClr val="0070C0"/>
                </a:solidFill>
              </a:rPr>
              <a:t>Μπλε Καπέλο</a:t>
            </a:r>
            <a:endParaRPr lang="en-US" sz="4400" dirty="0">
              <a:solidFill>
                <a:srgbClr val="0070C0"/>
              </a:solidFill>
            </a:endParaRPr>
          </a:p>
        </p:txBody>
      </p:sp>
      <p:sp>
        <p:nvSpPr>
          <p:cNvPr id="3" name="Θέση περιεχομένου 2"/>
          <p:cNvSpPr>
            <a:spLocks noGrp="1"/>
          </p:cNvSpPr>
          <p:nvPr>
            <p:ph idx="1"/>
          </p:nvPr>
        </p:nvSpPr>
        <p:spPr>
          <a:xfrm>
            <a:off x="899592" y="1988840"/>
            <a:ext cx="7315200" cy="3672408"/>
          </a:xfrm>
        </p:spPr>
        <p:txBody>
          <a:bodyPr/>
          <a:lstStyle/>
          <a:p>
            <a:r>
              <a:rPr lang="el-GR" dirty="0" smtClean="0"/>
              <a:t>Εμείς δεν </a:t>
            </a:r>
            <a:r>
              <a:rPr lang="el-GR" dirty="0"/>
              <a:t>βλέπουμε κανένα πρόβλημα με τον Μοναχισμό </a:t>
            </a:r>
            <a:r>
              <a:rPr lang="el-GR" dirty="0" smtClean="0"/>
              <a:t>καθώς </a:t>
            </a:r>
            <a:r>
              <a:rPr lang="el-GR" dirty="0"/>
              <a:t>είναι επιλογή του καθενός να ακολουθήσει την </a:t>
            </a:r>
            <a:r>
              <a:rPr lang="el-GR" dirty="0" smtClean="0"/>
              <a:t>θρησκεία του </a:t>
            </a:r>
            <a:r>
              <a:rPr lang="el-GR" dirty="0"/>
              <a:t>και </a:t>
            </a:r>
            <a:r>
              <a:rPr lang="el-GR" dirty="0" smtClean="0"/>
              <a:t>την πίστη του για Τον Θεό.</a:t>
            </a:r>
            <a:endParaRPr lang="el-GR" dirty="0"/>
          </a:p>
          <a:p>
            <a:r>
              <a:rPr lang="el-GR" dirty="0"/>
              <a:t>Όμως δημιουργείται πρόβλημα </a:t>
            </a:r>
            <a:r>
              <a:rPr lang="el-GR" dirty="0" smtClean="0"/>
              <a:t>στα μοναστήρια με </a:t>
            </a:r>
            <a:r>
              <a:rPr lang="el-GR" dirty="0"/>
              <a:t>ελάχιστη ιατρική περίθαλψη, το οποίο πρέπει να αντιμετωπιστεί άμεσα.</a:t>
            </a:r>
          </a:p>
          <a:p>
            <a:pPr marL="45720" indent="0">
              <a:buNone/>
            </a:pPr>
            <a:endParaRPr lang="en-US" dirty="0"/>
          </a:p>
        </p:txBody>
      </p:sp>
    </p:spTree>
    <p:extLst>
      <p:ext uri="{BB962C8B-B14F-4D97-AF65-F5344CB8AC3E}">
        <p14:creationId xmlns:p14="http://schemas.microsoft.com/office/powerpoint/2010/main" val="13409408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620688"/>
            <a:ext cx="7315200" cy="1154097"/>
          </a:xfrm>
        </p:spPr>
        <p:txBody>
          <a:bodyPr/>
          <a:lstStyle/>
          <a:p>
            <a:pPr algn="ctr"/>
            <a:r>
              <a:rPr lang="el-GR" dirty="0" smtClean="0">
                <a:solidFill>
                  <a:srgbClr val="FF0000"/>
                </a:solidFill>
              </a:rPr>
              <a:t>Κόκκινο Καπέλο</a:t>
            </a:r>
            <a:endParaRPr lang="en-US" dirty="0">
              <a:solidFill>
                <a:srgbClr val="FF0000"/>
              </a:solidFill>
            </a:endParaRPr>
          </a:p>
        </p:txBody>
      </p:sp>
      <p:sp>
        <p:nvSpPr>
          <p:cNvPr id="3" name="Θέση περιεχομένου 2"/>
          <p:cNvSpPr>
            <a:spLocks noGrp="1"/>
          </p:cNvSpPr>
          <p:nvPr>
            <p:ph idx="1"/>
          </p:nvPr>
        </p:nvSpPr>
        <p:spPr>
          <a:xfrm>
            <a:off x="899592" y="1772816"/>
            <a:ext cx="7315200" cy="4248472"/>
          </a:xfrm>
        </p:spPr>
        <p:txBody>
          <a:bodyPr>
            <a:normAutofit fontScale="92500" lnSpcReduction="20000"/>
          </a:bodyPr>
          <a:lstStyle/>
          <a:p>
            <a:r>
              <a:rPr lang="el-GR" dirty="0"/>
              <a:t>Ο μοναχισμός </a:t>
            </a:r>
            <a:r>
              <a:rPr lang="el-GR" dirty="0" smtClean="0"/>
              <a:t>άρχισε </a:t>
            </a:r>
            <a:r>
              <a:rPr lang="el-GR" dirty="0"/>
              <a:t>σαν μια σχεδόν ασυνείδητη και ενστικτώδης αντίδραση στην </a:t>
            </a:r>
            <a:r>
              <a:rPr lang="el-GR" dirty="0" err="1"/>
              <a:t>εκκοσμίκευση</a:t>
            </a:r>
            <a:r>
              <a:rPr lang="el-GR" dirty="0"/>
              <a:t> της Εκκλησίας -όχι μόνο με την έννοια της έκπτωσης των ηθικών της ιδανικών και του πάθους για αγιότητα, αλλά και με την έννοια της εισόδου της, ας το πούμε έτσι, στη "διακονία του κόσμου", του κράτους, της κοινωνίας, των φυσικών αξιών στη διακονία καθενός </a:t>
            </a:r>
            <a:r>
              <a:rPr lang="el-GR" dirty="0" smtClean="0"/>
              <a:t>που περίμενε </a:t>
            </a:r>
            <a:r>
              <a:rPr lang="el-GR" dirty="0"/>
              <a:t>να πάρει από το χριστιανισμό μια θρησκευτική "επικύρωση" και "καθιέρωση". Εάν στο μοναχισμό η απάρνηση του κόσμου έπαιρνε τέτοιες ριζικές μορφές, ώστε σχεδόν να εξαφανίζεται το αρχικό κοσμικό στοιχείο της χριστιανικής πίστης και μερικές φορές να γίνεται άρνηση των αξιών του κόσμου και του ανθρώπου, αυτό μπορεί να </a:t>
            </a:r>
            <a:r>
              <a:rPr lang="el-GR" dirty="0" smtClean="0"/>
              <a:t>εξηγηθεί από </a:t>
            </a:r>
            <a:r>
              <a:rPr lang="el-GR" dirty="0"/>
              <a:t>το φόβο </a:t>
            </a:r>
            <a:r>
              <a:rPr lang="el-GR" dirty="0" err="1"/>
              <a:t>εκκοσμίκευσης</a:t>
            </a:r>
            <a:r>
              <a:rPr lang="el-GR" dirty="0"/>
              <a:t> των μελών της Εκκλησίας. Και είναι δυνατό να υπολογίσουμε την έκταση αυτής της </a:t>
            </a:r>
            <a:r>
              <a:rPr lang="el-GR" dirty="0" err="1"/>
              <a:t>εκκοσμίκευσης</a:t>
            </a:r>
            <a:r>
              <a:rPr lang="el-GR" dirty="0"/>
              <a:t>, διαβάζοντας τα ομιλητικά κείμενα της βυζαντινής περιόδου που σώθηκαν. </a:t>
            </a:r>
            <a:endParaRPr lang="en-US" dirty="0"/>
          </a:p>
          <a:p>
            <a:pPr marL="45720" indent="0">
              <a:buNone/>
            </a:pPr>
            <a:endParaRPr lang="el-GR" dirty="0"/>
          </a:p>
          <a:p>
            <a:pPr marL="45720" indent="0">
              <a:buNone/>
            </a:pPr>
            <a:endParaRPr lang="en-US" dirty="0"/>
          </a:p>
        </p:txBody>
      </p:sp>
    </p:spTree>
    <p:extLst>
      <p:ext uri="{BB962C8B-B14F-4D97-AF65-F5344CB8AC3E}">
        <p14:creationId xmlns:p14="http://schemas.microsoft.com/office/powerpoint/2010/main" val="178327918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836712"/>
            <a:ext cx="7315200" cy="5328592"/>
          </a:xfrm>
        </p:spPr>
        <p:txBody>
          <a:bodyPr>
            <a:noAutofit/>
          </a:bodyPr>
          <a:lstStyle/>
          <a:p>
            <a:pPr marL="45720" indent="0" algn="ctr">
              <a:buNone/>
            </a:pPr>
            <a:r>
              <a:rPr lang="el-GR" sz="6000" dirty="0" smtClean="0">
                <a:solidFill>
                  <a:schemeClr val="tx2"/>
                </a:solidFill>
              </a:rPr>
              <a:t>ΣΑΣ ΕΥΧΑΡΙΣΤΟΥΜΕ ΓΙΑ ΤΗΝ ΠΑΡΑΚΟΛΟΥΘΗΣΗ ΣΑΣ!!!!!!!!!</a:t>
            </a:r>
            <a:endParaRPr lang="en-US" sz="6000" dirty="0">
              <a:solidFill>
                <a:schemeClr val="tx2"/>
              </a:solidFill>
            </a:endParaRPr>
          </a:p>
        </p:txBody>
      </p:sp>
    </p:spTree>
    <p:extLst>
      <p:ext uri="{BB962C8B-B14F-4D97-AF65-F5344CB8AC3E}">
        <p14:creationId xmlns:p14="http://schemas.microsoft.com/office/powerpoint/2010/main" val="32500248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οπτική">
  <a:themeElements>
    <a:clrScheme name="Προοπτική">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ροοπτική">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46</TotalTime>
  <Words>285</Words>
  <Application>Microsoft Office PowerPoint</Application>
  <PresentationFormat>Προβολή στην οθόνη (4:3)</PresentationFormat>
  <Paragraphs>14</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Προοπτική</vt:lpstr>
      <vt:lpstr>Τα Έξι Σκεπτόμενα Καπέλα: &lt;&lt;Μοναχός Ή Μόνος; Εντός Ή Εκτός Του Κόσμου;&gt;&gt;</vt:lpstr>
      <vt:lpstr>Πρασινο καπελο </vt:lpstr>
      <vt:lpstr>Μπλε Καπέλο</vt:lpstr>
      <vt:lpstr>Κόκκινο Καπέλο</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Έξι Σκεπτόμενα Καπέλα: &lt;&lt;Μοναχός Ή Μόνος; Εντός Ή Εκτός Του Κόσμου;&gt;&gt;</dc:title>
  <dc:creator>Mike</dc:creator>
  <cp:lastModifiedBy>IOANNA</cp:lastModifiedBy>
  <cp:revision>5</cp:revision>
  <dcterms:created xsi:type="dcterms:W3CDTF">2023-05-03T11:10:13Z</dcterms:created>
  <dcterms:modified xsi:type="dcterms:W3CDTF">2023-05-04T05:48:02Z</dcterms:modified>
</cp:coreProperties>
</file>