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F013A176-C2D8-43E0-84AA-EBA632C74634}">
          <p14:sldIdLst>
            <p14:sldId id="256"/>
            <p14:sldId id="257"/>
            <p14:sldId id="258"/>
            <p14:sldId id="259"/>
            <p14:sldId id="260"/>
            <p14:sldId id="263"/>
            <p14:sldId id="264"/>
            <p14:sldId id="265"/>
            <p14:sldId id="266"/>
            <p14:sldId id="267"/>
            <p14:sldId id="268"/>
            <p14:sldId id="269"/>
            <p14:sldId id="270"/>
            <p14:sldId id="271"/>
            <p14:sldId id="272"/>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581191" y="1020431"/>
            <a:ext cx="10993549" cy="1475013"/>
          </a:xfrm>
          <a:effectLst/>
        </p:spPr>
        <p:txBody>
          <a:bodyPr anchor="b">
            <a:normAutofit/>
          </a:bodyPr>
          <a:lstStyle>
            <a:lvl1pPr>
              <a:defRPr sz="36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2584ECB-A0C4-4722-9791-92BF7D995072}" type="datetimeFigureOut">
              <a:rPr lang="el-GR" smtClean="0"/>
            </a:fld>
            <a:endParaRPr lang="el-G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l-G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8F1DB5C-7D7B-4913-9C40-7B22906B0014}"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hasCustomPrompt="1"/>
          </p:nvPr>
        </p:nvSpPr>
        <p:spPr>
          <a:xfrm>
            <a:off x="581192" y="702156"/>
            <a:ext cx="11029616" cy="1013800"/>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lvl1pPr algn="l">
              <a:defRPr/>
            </a:lvl1pPr>
            <a:lvl2pPr algn="l">
              <a:defRPr/>
            </a:lvl2pPr>
            <a:lvl3pPr algn="l">
              <a:defRPr/>
            </a:lvl3pPr>
            <a:lvl4pPr algn="l">
              <a:defRPr/>
            </a:lvl4pPr>
            <a:lvl5pPr algn="l">
              <a:defRPr/>
            </a:lvl5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2584ECB-A0C4-4722-9791-92BF7D99507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F1DB5C-7D7B-4913-9C40-7B22906B0014}"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hasCustomPrompt="1"/>
          </p:nvPr>
        </p:nvSpPr>
        <p:spPr>
          <a:xfrm>
            <a:off x="8839201" y="675726"/>
            <a:ext cx="2004164" cy="5183073"/>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774923" y="675726"/>
            <a:ext cx="7896279" cy="5183073"/>
          </a:xfrm>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2584ECB-A0C4-4722-9791-92BF7D995072}" type="datetimeFigureOut">
              <a:rPr lang="el-GR" smtClean="0"/>
            </a:fld>
            <a:endParaRPr lang="el-GR"/>
          </a:p>
        </p:txBody>
      </p:sp>
      <p:sp>
        <p:nvSpPr>
          <p:cNvPr id="5" name="Footer Placeholder 4"/>
          <p:cNvSpPr>
            <a:spLocks noGrp="1"/>
          </p:cNvSpPr>
          <p:nvPr>
            <p:ph type="ftr" sz="quarter" idx="11"/>
          </p:nvPr>
        </p:nvSpPr>
        <p:spPr>
          <a:xfrm>
            <a:off x="774923" y="5951811"/>
            <a:ext cx="7896279" cy="365125"/>
          </a:xfrm>
        </p:spPr>
        <p:txBody>
          <a:bodyPr/>
          <a:lstStyle/>
          <a:p>
            <a:endParaRPr lang="el-G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8F1DB5C-7D7B-4913-9C40-7B22906B0014}"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2" y="702156"/>
            <a:ext cx="11029616" cy="101380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81192" y="2180496"/>
            <a:ext cx="11029615" cy="367830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2584ECB-A0C4-4722-9791-92BF7D99507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558300" y="5956137"/>
            <a:ext cx="1052508" cy="365125"/>
          </a:xfrm>
        </p:spPr>
        <p:txBody>
          <a:bodyPr/>
          <a:lstStyle/>
          <a:p>
            <a:fld id="{78F1DB5C-7D7B-4913-9C40-7B22906B0014}"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3043910"/>
            <a:ext cx="11029615" cy="1497507"/>
          </a:xfrm>
        </p:spPr>
        <p:txBody>
          <a:bodyPr anchor="b">
            <a:normAutofit/>
          </a:bodyPr>
          <a:lstStyle>
            <a:lvl1pPr algn="l">
              <a:defRPr sz="3600" b="0" cap="all">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2584ECB-A0C4-4722-9791-92BF7D995072}" type="datetimeFigureOut">
              <a:rPr lang="el-GR" smtClean="0"/>
            </a:fld>
            <a:endParaRPr lang="el-G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8F1DB5C-7D7B-4913-9C40-7B22906B0014}"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729658"/>
            <a:ext cx="11029616" cy="988332"/>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581193" y="2228003"/>
            <a:ext cx="5422390" cy="363304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188417" y="2228003"/>
            <a:ext cx="5422392" cy="363304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2584ECB-A0C4-4722-9791-92BF7D99507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F1DB5C-7D7B-4913-9C40-7B22906B0014}"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hasCustomPrompt="1"/>
          </p:nvPr>
        </p:nvSpPr>
        <p:spPr>
          <a:xfrm>
            <a:off x="581193" y="729658"/>
            <a:ext cx="11029616" cy="98833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581194" y="2926052"/>
            <a:ext cx="5393100" cy="2934999"/>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217709" y="2926052"/>
            <a:ext cx="5393100" cy="2934999"/>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2584ECB-A0C4-4722-9791-92BF7D995072}"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8F1DB5C-7D7B-4913-9C40-7B22906B0014}"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hasCustomPrompt="1"/>
          </p:nvPr>
        </p:nvSpPr>
        <p:spPr>
          <a:xfrm>
            <a:off x="575894" y="729658"/>
            <a:ext cx="11029616" cy="988332"/>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2584ECB-A0C4-4722-9791-92BF7D995072}"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8F1DB5C-7D7B-4913-9C40-7B22906B0014}"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84ECB-A0C4-4722-9791-92BF7D995072}"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8F1DB5C-7D7B-4913-9C40-7B22906B0014}"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2584ECB-A0C4-4722-9791-92BF7D995072}" type="datetimeFigureOut">
              <a:rPr lang="el-GR" smtClean="0"/>
            </a:fld>
            <a:endParaRPr lang="el-G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8F1DB5C-7D7B-4913-9C40-7B22906B0014}"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3" y="4693389"/>
            <a:ext cx="11029616" cy="566738"/>
          </a:xfrm>
        </p:spPr>
        <p:txBody>
          <a:bodyPr anchor="b">
            <a:normAutofit/>
          </a:bodyPr>
          <a:lstStyle>
            <a:lvl1pPr algn="l">
              <a:defRPr sz="2400" b="0">
                <a:solidFill>
                  <a:schemeClr val="accent1"/>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2584ECB-A0C4-4722-9791-92BF7D99507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F1DB5C-7D7B-4913-9C40-7B22906B0014}"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2584ECB-A0C4-4722-9791-92BF7D995072}" type="datetimeFigureOut">
              <a:rPr lang="el-GR" smtClean="0"/>
            </a:fld>
            <a:endParaRPr lang="el-G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l-G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8F1DB5C-7D7B-4913-9C40-7B22906B0014}" type="slidenum">
              <a:rPr lang="el-GR" smtClean="0"/>
            </a:fld>
            <a:endParaRPr lang="el-G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70" indent="-30607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29920" indent="-30607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9795" indent="-269875"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60" indent="-234315"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105" indent="-234315"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89992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275"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95"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715"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png"/><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a:t>ΕΡΓΑΣΙΑ Α’ ΤΕΤΡΑΜΗΝΟΥ ΑΠΟΣΤΟΛΟΣ ΠΑΥΛΟΣ  </a:t>
            </a:r>
            <a:endParaRPr lang="el-GR" sz="2400" b="1" dirty="0"/>
          </a:p>
        </p:txBody>
      </p:sp>
      <p:pic>
        <p:nvPicPr>
          <p:cNvPr id="3" name="Εικόνα 2"/>
          <p:cNvPicPr>
            <a:picLocks noChangeAspect="1"/>
          </p:cNvPicPr>
          <p:nvPr/>
        </p:nvPicPr>
        <p:blipFill>
          <a:blip r:embed="rId1"/>
          <a:stretch>
            <a:fillRect/>
          </a:stretch>
        </p:blipFill>
        <p:spPr>
          <a:xfrm>
            <a:off x="3336648" y="2224501"/>
            <a:ext cx="5243126" cy="359251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700" b="1" dirty="0"/>
              <a:t>Ο Απόστολος Παύλος στην Αθήνα. Το σχετικό φύλλο εργασίας με τις ερωτήσεις που έχετε απαντήσει.</a:t>
            </a:r>
            <a:endParaRPr lang="el-GR" sz="2700" b="1" dirty="0"/>
          </a:p>
        </p:txBody>
      </p:sp>
      <p:pic>
        <p:nvPicPr>
          <p:cNvPr id="4" name="Εικόνα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13862" y="1582344"/>
            <a:ext cx="8964276" cy="4439270"/>
          </a:xfrm>
          <a:prstGeom prst="rect">
            <a:avLst/>
          </a:prstGeom>
        </p:spPr>
      </p:pic>
      <p:pic>
        <p:nvPicPr>
          <p:cNvPr id="5" name="Εικόνα 4"/>
          <p:cNvPicPr>
            <a:picLocks noChangeAspect="1"/>
          </p:cNvPicPr>
          <p:nvPr/>
        </p:nvPicPr>
        <p:blipFill>
          <a:blip r:embed="rId2"/>
          <a:stretch>
            <a:fillRect/>
          </a:stretch>
        </p:blipFill>
        <p:spPr>
          <a:xfrm>
            <a:off x="8809160" y="5140011"/>
            <a:ext cx="2634999" cy="152244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a:t>
            </a:r>
            <a:r>
              <a:rPr lang="el-GR" sz="2400" b="1" dirty="0" err="1"/>
              <a:t>Γαλ</a:t>
            </a:r>
            <a:r>
              <a:rPr lang="el-GR" sz="2400" b="1" dirty="0"/>
              <a:t>. 5,1</a:t>
            </a:r>
            <a:endParaRPr lang="el-GR" sz="2400" b="1" dirty="0"/>
          </a:p>
        </p:txBody>
      </p:sp>
      <p:sp>
        <p:nvSpPr>
          <p:cNvPr id="4" name="TextBox 3"/>
          <p:cNvSpPr txBox="1"/>
          <p:nvPr/>
        </p:nvSpPr>
        <p:spPr>
          <a:xfrm>
            <a:off x="3046997" y="2690336"/>
            <a:ext cx="6093994" cy="1846659"/>
          </a:xfrm>
          <a:prstGeom prst="rect">
            <a:avLst/>
          </a:prstGeom>
          <a:noFill/>
        </p:spPr>
        <p:txBody>
          <a:bodyPr wrap="square">
            <a:spAutoFit/>
          </a:bodyPr>
          <a:lstStyle/>
          <a:p>
            <a:r>
              <a:rPr lang="el-GR" sz="2000" b="1" dirty="0" err="1"/>
              <a:t>Γαλ</a:t>
            </a:r>
            <a:r>
              <a:rPr lang="el-GR" sz="2000" b="1" dirty="0"/>
              <a:t>. 5,1 </a:t>
            </a:r>
            <a:r>
              <a:rPr lang="el-GR" sz="2000" b="1" dirty="0" err="1"/>
              <a:t>Τῇ</a:t>
            </a:r>
            <a:r>
              <a:rPr lang="el-GR" sz="2000" b="1" dirty="0"/>
              <a:t> </a:t>
            </a:r>
            <a:r>
              <a:rPr lang="el-GR" sz="2000" b="1" dirty="0" err="1"/>
              <a:t>ἐλευθερίᾳ</a:t>
            </a:r>
            <a:r>
              <a:rPr lang="el-GR" sz="2000" b="1" dirty="0"/>
              <a:t> </a:t>
            </a:r>
            <a:r>
              <a:rPr lang="el-GR" sz="2000" b="1" dirty="0" err="1"/>
              <a:t>οὖν</a:t>
            </a:r>
            <a:r>
              <a:rPr lang="el-GR" sz="2000" b="1" dirty="0"/>
              <a:t>, ᾗ </a:t>
            </a:r>
            <a:r>
              <a:rPr lang="el-GR" sz="2000" b="1" dirty="0" err="1"/>
              <a:t>Χριστὸς</a:t>
            </a:r>
            <a:r>
              <a:rPr lang="el-GR" sz="2000" b="1" dirty="0"/>
              <a:t> </a:t>
            </a:r>
            <a:r>
              <a:rPr lang="el-GR" sz="2000" b="1" dirty="0" err="1"/>
              <a:t>ἡμᾶς</a:t>
            </a:r>
            <a:r>
              <a:rPr lang="el-GR" sz="2000" b="1" dirty="0"/>
              <a:t> </a:t>
            </a:r>
            <a:r>
              <a:rPr lang="el-GR" sz="2000" b="1" dirty="0" err="1"/>
              <a:t>ἠλευθέρωσε</a:t>
            </a:r>
            <a:r>
              <a:rPr lang="el-GR" sz="2000" b="1" dirty="0"/>
              <a:t>, </a:t>
            </a:r>
            <a:r>
              <a:rPr lang="el-GR" sz="2000" b="1" dirty="0" err="1"/>
              <a:t>στήκετε</a:t>
            </a:r>
            <a:r>
              <a:rPr lang="el-GR" sz="2000" b="1" dirty="0"/>
              <a:t>, </a:t>
            </a:r>
            <a:r>
              <a:rPr lang="el-GR" sz="2000" b="1" dirty="0" err="1"/>
              <a:t>καὶ</a:t>
            </a:r>
            <a:r>
              <a:rPr lang="el-GR" sz="2000" b="1" dirty="0"/>
              <a:t> </a:t>
            </a:r>
            <a:r>
              <a:rPr lang="el-GR" sz="2000" b="1" dirty="0" err="1"/>
              <a:t>μὴ</a:t>
            </a:r>
            <a:r>
              <a:rPr lang="el-GR" sz="2000" b="1" dirty="0"/>
              <a:t> </a:t>
            </a:r>
            <a:r>
              <a:rPr lang="el-GR" sz="2000" b="1" dirty="0" err="1"/>
              <a:t>πάλιν</a:t>
            </a:r>
            <a:r>
              <a:rPr lang="el-GR" sz="2000" b="1" dirty="0"/>
              <a:t> </a:t>
            </a:r>
            <a:r>
              <a:rPr lang="el-GR" sz="2000" b="1" dirty="0" err="1"/>
              <a:t>ζυγῷ</a:t>
            </a:r>
            <a:r>
              <a:rPr lang="el-GR" sz="2000" b="1" dirty="0"/>
              <a:t> </a:t>
            </a:r>
            <a:r>
              <a:rPr lang="el-GR" sz="2000" b="1" dirty="0" err="1"/>
              <a:t>δουλείας</a:t>
            </a:r>
            <a:r>
              <a:rPr lang="el-GR" sz="2000" b="1" dirty="0"/>
              <a:t> </a:t>
            </a:r>
            <a:r>
              <a:rPr lang="el-GR" sz="2000" b="1" dirty="0" err="1"/>
              <a:t>ἐνέχεσθε</a:t>
            </a:r>
            <a:r>
              <a:rPr lang="el-GR" dirty="0"/>
              <a:t>.</a:t>
            </a:r>
            <a:endParaRPr lang="el-GR" dirty="0"/>
          </a:p>
          <a:p>
            <a:r>
              <a:rPr lang="el-GR" b="1" i="1" dirty="0" err="1"/>
              <a:t>Γαλ</a:t>
            </a:r>
            <a:r>
              <a:rPr lang="el-GR" b="1" i="1" dirty="0"/>
              <a:t>. 5,1 Για να είμαστε ελεύθεροι ο Χριστός μάς ελευθέρωσε. να στέκεστε σταθεροί, λοιπόν, και μη δεσμεύεστε πάλι σε ζυγό δουλείας.</a:t>
            </a:r>
            <a:endParaRPr lang="el-GR"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a:t>
            </a:r>
            <a:r>
              <a:rPr lang="el-GR" sz="2400" b="1" dirty="0" err="1"/>
              <a:t>Γαλ</a:t>
            </a:r>
            <a:r>
              <a:rPr lang="el-GR" sz="2400" b="1" dirty="0"/>
              <a:t>. 4,28</a:t>
            </a:r>
            <a:endParaRPr lang="el-GR" sz="2400" b="1" dirty="0"/>
          </a:p>
        </p:txBody>
      </p:sp>
      <p:sp>
        <p:nvSpPr>
          <p:cNvPr id="4" name="TextBox 3"/>
          <p:cNvSpPr txBox="1"/>
          <p:nvPr/>
        </p:nvSpPr>
        <p:spPr>
          <a:xfrm>
            <a:off x="3046997" y="2828836"/>
            <a:ext cx="6093994" cy="1384995"/>
          </a:xfrm>
          <a:prstGeom prst="rect">
            <a:avLst/>
          </a:prstGeom>
          <a:noFill/>
        </p:spPr>
        <p:txBody>
          <a:bodyPr wrap="square">
            <a:spAutoFit/>
          </a:bodyPr>
          <a:lstStyle/>
          <a:p>
            <a:r>
              <a:rPr lang="el-GR" sz="2400" b="1" dirty="0" err="1"/>
              <a:t>Γαλ</a:t>
            </a:r>
            <a:r>
              <a:rPr lang="el-GR" sz="2400" b="1" dirty="0"/>
              <a:t>. 4,28 </a:t>
            </a:r>
            <a:r>
              <a:rPr lang="el-GR" sz="2400" b="1" dirty="0" err="1"/>
              <a:t>ἡμεῖς</a:t>
            </a:r>
            <a:r>
              <a:rPr lang="el-GR" sz="2400" b="1" dirty="0"/>
              <a:t> </a:t>
            </a:r>
            <a:r>
              <a:rPr lang="el-GR" sz="2400" b="1" dirty="0" err="1"/>
              <a:t>δέ</a:t>
            </a:r>
            <a:r>
              <a:rPr lang="el-GR" sz="2400" b="1" dirty="0"/>
              <a:t>, </a:t>
            </a:r>
            <a:r>
              <a:rPr lang="el-GR" sz="2400" b="1" dirty="0" err="1"/>
              <a:t>ἀδελφοί</a:t>
            </a:r>
            <a:r>
              <a:rPr lang="el-GR" sz="2400" b="1" dirty="0"/>
              <a:t>, </a:t>
            </a:r>
            <a:r>
              <a:rPr lang="el-GR" sz="2400" b="1" dirty="0" err="1"/>
              <a:t>κατὰ</a:t>
            </a:r>
            <a:r>
              <a:rPr lang="el-GR" sz="2400" b="1" dirty="0"/>
              <a:t> ᾿</a:t>
            </a:r>
            <a:r>
              <a:rPr lang="el-GR" sz="2400" b="1" dirty="0" err="1"/>
              <a:t>Ισαὰκ</a:t>
            </a:r>
            <a:r>
              <a:rPr lang="el-GR" sz="2400" b="1" dirty="0"/>
              <a:t> </a:t>
            </a:r>
            <a:r>
              <a:rPr lang="el-GR" sz="2400" b="1" dirty="0" err="1"/>
              <a:t>ἐπαγγελίας</a:t>
            </a:r>
            <a:r>
              <a:rPr lang="el-GR" sz="2400" b="1" dirty="0"/>
              <a:t> </a:t>
            </a:r>
            <a:r>
              <a:rPr lang="el-GR" sz="2400" b="1" dirty="0" err="1"/>
              <a:t>τέκνα</a:t>
            </a:r>
            <a:r>
              <a:rPr lang="el-GR" sz="2400" b="1" dirty="0"/>
              <a:t> </a:t>
            </a:r>
            <a:r>
              <a:rPr lang="el-GR" sz="2400" b="1" dirty="0" err="1"/>
              <a:t>ἐσμέν</a:t>
            </a:r>
            <a:r>
              <a:rPr lang="el-GR" sz="2400" b="1" dirty="0"/>
              <a:t>.</a:t>
            </a:r>
            <a:endParaRPr lang="el-GR" sz="2400" b="1" dirty="0"/>
          </a:p>
          <a:p>
            <a:r>
              <a:rPr lang="el-GR" b="1" i="1" dirty="0" err="1"/>
              <a:t>Γαλ</a:t>
            </a:r>
            <a:r>
              <a:rPr lang="el-GR" b="1" i="1" dirty="0"/>
              <a:t>. 4,28 Εσείς όμως, αδελφοί, είστε τέκνα υπόσχεσης καθώς ο Ισαάκ.</a:t>
            </a:r>
            <a:endParaRPr lang="el-GR"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a:t>
            </a:r>
            <a:r>
              <a:rPr lang="el-GR" sz="2400" b="1" dirty="0" err="1"/>
              <a:t>Γαλ</a:t>
            </a:r>
            <a:r>
              <a:rPr lang="el-GR" sz="2400" b="1" dirty="0"/>
              <a:t>. 3,28</a:t>
            </a:r>
            <a:endParaRPr lang="el-GR" sz="2400" b="1" dirty="0"/>
          </a:p>
        </p:txBody>
      </p:sp>
      <p:sp>
        <p:nvSpPr>
          <p:cNvPr id="4" name="TextBox 3"/>
          <p:cNvSpPr txBox="1"/>
          <p:nvPr/>
        </p:nvSpPr>
        <p:spPr>
          <a:xfrm>
            <a:off x="3046997" y="2551837"/>
            <a:ext cx="6093994" cy="2400657"/>
          </a:xfrm>
          <a:prstGeom prst="rect">
            <a:avLst/>
          </a:prstGeom>
          <a:noFill/>
        </p:spPr>
        <p:txBody>
          <a:bodyPr wrap="square">
            <a:spAutoFit/>
          </a:bodyPr>
          <a:lstStyle/>
          <a:p>
            <a:r>
              <a:rPr lang="el-GR" sz="2400" b="1" dirty="0" err="1"/>
              <a:t>Γαλ</a:t>
            </a:r>
            <a:r>
              <a:rPr lang="el-GR" sz="2400" b="1" dirty="0"/>
              <a:t>. 3,28 </a:t>
            </a:r>
            <a:r>
              <a:rPr lang="el-GR" sz="2400" b="1" dirty="0" err="1"/>
              <a:t>οὐκ</a:t>
            </a:r>
            <a:r>
              <a:rPr lang="el-GR" sz="2400" b="1" dirty="0"/>
              <a:t> </a:t>
            </a:r>
            <a:r>
              <a:rPr lang="el-GR" sz="2400" b="1" dirty="0" err="1"/>
              <a:t>ἔνι</a:t>
            </a:r>
            <a:r>
              <a:rPr lang="el-GR" sz="2400" b="1" dirty="0"/>
              <a:t> ᾿</a:t>
            </a:r>
            <a:r>
              <a:rPr lang="el-GR" sz="2400" b="1" dirty="0" err="1"/>
              <a:t>Ιουδαῖος</a:t>
            </a:r>
            <a:r>
              <a:rPr lang="el-GR" sz="2400" b="1" dirty="0"/>
              <a:t> </a:t>
            </a:r>
            <a:r>
              <a:rPr lang="el-GR" sz="2400" b="1" dirty="0" err="1"/>
              <a:t>οὐδὲ</a:t>
            </a:r>
            <a:r>
              <a:rPr lang="el-GR" sz="2400" b="1" dirty="0"/>
              <a:t> ῞</a:t>
            </a:r>
            <a:r>
              <a:rPr lang="el-GR" sz="2400" b="1" dirty="0" err="1"/>
              <a:t>Ελλην</a:t>
            </a:r>
            <a:r>
              <a:rPr lang="el-GR" sz="2400" b="1" dirty="0"/>
              <a:t>, </a:t>
            </a:r>
            <a:r>
              <a:rPr lang="el-GR" sz="2400" b="1" dirty="0" err="1"/>
              <a:t>οὐκ</a:t>
            </a:r>
            <a:r>
              <a:rPr lang="el-GR" sz="2400" b="1" dirty="0"/>
              <a:t> </a:t>
            </a:r>
            <a:r>
              <a:rPr lang="el-GR" sz="2400" b="1" dirty="0" err="1"/>
              <a:t>ἔνι</a:t>
            </a:r>
            <a:r>
              <a:rPr lang="el-GR" sz="2400" b="1" dirty="0"/>
              <a:t> </a:t>
            </a:r>
            <a:r>
              <a:rPr lang="el-GR" sz="2400" b="1" dirty="0" err="1"/>
              <a:t>δοῦλος</a:t>
            </a:r>
            <a:r>
              <a:rPr lang="el-GR" sz="2400" b="1" dirty="0"/>
              <a:t> </a:t>
            </a:r>
            <a:r>
              <a:rPr lang="el-GR" sz="2400" b="1" dirty="0" err="1"/>
              <a:t>οὐδὲ</a:t>
            </a:r>
            <a:r>
              <a:rPr lang="el-GR" sz="2400" b="1" dirty="0"/>
              <a:t> </a:t>
            </a:r>
            <a:r>
              <a:rPr lang="el-GR" sz="2400" b="1" dirty="0" err="1"/>
              <a:t>ἐλεύθερος</a:t>
            </a:r>
            <a:r>
              <a:rPr lang="el-GR" sz="2400" b="1" dirty="0"/>
              <a:t>, </a:t>
            </a:r>
            <a:r>
              <a:rPr lang="el-GR" sz="2400" b="1" dirty="0" err="1"/>
              <a:t>οὐκ</a:t>
            </a:r>
            <a:r>
              <a:rPr lang="el-GR" sz="2400" b="1" dirty="0"/>
              <a:t> </a:t>
            </a:r>
            <a:r>
              <a:rPr lang="el-GR" sz="2400" b="1" dirty="0" err="1"/>
              <a:t>ἔνι</a:t>
            </a:r>
            <a:r>
              <a:rPr lang="el-GR" sz="2400" b="1" dirty="0"/>
              <a:t> </a:t>
            </a:r>
            <a:r>
              <a:rPr lang="el-GR" sz="2400" b="1" dirty="0" err="1"/>
              <a:t>ἄρσεν</a:t>
            </a:r>
            <a:r>
              <a:rPr lang="el-GR" sz="2400" b="1" dirty="0"/>
              <a:t> </a:t>
            </a:r>
            <a:r>
              <a:rPr lang="el-GR" sz="2400" b="1" dirty="0" err="1"/>
              <a:t>καὶ</a:t>
            </a:r>
            <a:r>
              <a:rPr lang="el-GR" sz="2400" b="1" dirty="0"/>
              <a:t> </a:t>
            </a:r>
            <a:r>
              <a:rPr lang="el-GR" sz="2400" b="1" dirty="0" err="1"/>
              <a:t>θῆλυ</a:t>
            </a:r>
            <a:r>
              <a:rPr lang="el-GR" sz="2400" b="1" dirty="0"/>
              <a:t>· </a:t>
            </a:r>
            <a:r>
              <a:rPr lang="el-GR" sz="2400" b="1" dirty="0" err="1"/>
              <a:t>πάντες</a:t>
            </a:r>
            <a:r>
              <a:rPr lang="el-GR" sz="2400" b="1" dirty="0"/>
              <a:t> </a:t>
            </a:r>
            <a:r>
              <a:rPr lang="el-GR" sz="2400" b="1" dirty="0" err="1"/>
              <a:t>γὰρ</a:t>
            </a:r>
            <a:r>
              <a:rPr lang="el-GR" sz="2400" b="1" dirty="0"/>
              <a:t> </a:t>
            </a:r>
            <a:r>
              <a:rPr lang="el-GR" sz="2400" b="1" dirty="0" err="1"/>
              <a:t>ὑμεῖς</a:t>
            </a:r>
            <a:r>
              <a:rPr lang="el-GR" sz="2400" b="1" dirty="0"/>
              <a:t> </a:t>
            </a:r>
            <a:r>
              <a:rPr lang="el-GR" sz="2400" b="1" dirty="0" err="1"/>
              <a:t>εἷς</a:t>
            </a:r>
            <a:r>
              <a:rPr lang="el-GR" sz="2400" b="1" dirty="0"/>
              <a:t> </a:t>
            </a:r>
            <a:r>
              <a:rPr lang="el-GR" sz="2400" b="1" dirty="0" err="1"/>
              <a:t>ἐστε</a:t>
            </a:r>
            <a:r>
              <a:rPr lang="el-GR" sz="2400" b="1" dirty="0"/>
              <a:t> </a:t>
            </a:r>
            <a:r>
              <a:rPr lang="el-GR" sz="2400" b="1" dirty="0" err="1"/>
              <a:t>ἐν</a:t>
            </a:r>
            <a:r>
              <a:rPr lang="el-GR" sz="2400" b="1" dirty="0"/>
              <a:t> </a:t>
            </a:r>
            <a:r>
              <a:rPr lang="el-GR" sz="2400" b="1" dirty="0" err="1"/>
              <a:t>Χριστῷ</a:t>
            </a:r>
            <a:r>
              <a:rPr lang="el-GR" sz="2400" b="1" dirty="0"/>
              <a:t> ᾿</a:t>
            </a:r>
            <a:r>
              <a:rPr lang="el-GR" sz="2400" b="1" dirty="0" err="1"/>
              <a:t>Ιησοῦ</a:t>
            </a:r>
            <a:r>
              <a:rPr lang="el-GR" sz="2400" b="1" dirty="0"/>
              <a:t>.</a:t>
            </a:r>
            <a:endParaRPr lang="el-GR" sz="2400" b="1" dirty="0"/>
          </a:p>
          <a:p>
            <a:r>
              <a:rPr lang="el-GR" b="1" i="1" dirty="0" err="1"/>
              <a:t>Γαλ</a:t>
            </a:r>
            <a:r>
              <a:rPr lang="el-GR" b="1" i="1" dirty="0"/>
              <a:t>. 3,28 Δεν υπάρχει Ιουδαίος ούτε Έλληνας, δεν υπάρχει δούλος ούτε ελεύθερος, δεν υπάρχει αρσενικό και θηλυκό. γιατί όλοι εσείς είστε ένας στο Χριστό Ιησού.</a:t>
            </a:r>
            <a:endParaRPr lang="el-GR"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err="1"/>
              <a:t>Ρωμ</a:t>
            </a:r>
            <a:r>
              <a:rPr lang="el-GR" sz="2400" b="1" dirty="0"/>
              <a:t>. 12,12</a:t>
            </a:r>
            <a:endParaRPr lang="el-GR" sz="2400" b="1" dirty="0"/>
          </a:p>
        </p:txBody>
      </p:sp>
      <p:sp>
        <p:nvSpPr>
          <p:cNvPr id="4" name="TextBox 3"/>
          <p:cNvSpPr txBox="1"/>
          <p:nvPr/>
        </p:nvSpPr>
        <p:spPr>
          <a:xfrm>
            <a:off x="3046997" y="2413338"/>
            <a:ext cx="6093994" cy="2585323"/>
          </a:xfrm>
          <a:prstGeom prst="rect">
            <a:avLst/>
          </a:prstGeom>
          <a:noFill/>
        </p:spPr>
        <p:txBody>
          <a:bodyPr wrap="square">
            <a:spAutoFit/>
          </a:bodyPr>
          <a:lstStyle/>
          <a:p>
            <a:r>
              <a:rPr lang="el-GR" sz="2400" b="1" dirty="0" err="1"/>
              <a:t>Ρωμ</a:t>
            </a:r>
            <a:r>
              <a:rPr lang="el-GR" sz="2400" b="1" dirty="0"/>
              <a:t>. 12,12 </a:t>
            </a:r>
            <a:r>
              <a:rPr lang="el-GR" sz="2400" b="1" dirty="0" err="1"/>
              <a:t>τῇ</a:t>
            </a:r>
            <a:r>
              <a:rPr lang="el-GR" sz="2400" b="1" dirty="0"/>
              <a:t> </a:t>
            </a:r>
            <a:r>
              <a:rPr lang="el-GR" sz="2400" b="1" dirty="0" err="1"/>
              <a:t>ἐλπίδι</a:t>
            </a:r>
            <a:r>
              <a:rPr lang="el-GR" sz="2400" b="1" dirty="0"/>
              <a:t> χαίροντες, </a:t>
            </a:r>
            <a:r>
              <a:rPr lang="el-GR" sz="2400" b="1" dirty="0" err="1"/>
              <a:t>τῇ</a:t>
            </a:r>
            <a:r>
              <a:rPr lang="el-GR" sz="2400" b="1" dirty="0"/>
              <a:t> θλίψει </a:t>
            </a:r>
            <a:r>
              <a:rPr lang="el-GR" sz="2400" b="1" dirty="0" err="1"/>
              <a:t>ὑπομένοντες</a:t>
            </a:r>
            <a:r>
              <a:rPr lang="el-GR" sz="2400" b="1" dirty="0"/>
              <a:t>, </a:t>
            </a:r>
            <a:r>
              <a:rPr lang="el-GR" sz="2400" b="1" dirty="0" err="1"/>
              <a:t>τῇ</a:t>
            </a:r>
            <a:r>
              <a:rPr lang="el-GR" sz="2400" b="1" dirty="0"/>
              <a:t> </a:t>
            </a:r>
            <a:r>
              <a:rPr lang="el-GR" sz="2400" b="1" dirty="0" err="1"/>
              <a:t>προσευχῇ</a:t>
            </a:r>
            <a:r>
              <a:rPr lang="el-GR" sz="2400" b="1" dirty="0"/>
              <a:t> </a:t>
            </a:r>
            <a:r>
              <a:rPr lang="el-GR" sz="2400" b="1" dirty="0" err="1"/>
              <a:t>προσκαρτεροῦντες</a:t>
            </a:r>
            <a:r>
              <a:rPr lang="el-GR" dirty="0"/>
              <a:t>,</a:t>
            </a:r>
            <a:endParaRPr lang="el-GR" dirty="0"/>
          </a:p>
          <a:p>
            <a:r>
              <a:rPr lang="el-GR" b="1" i="1" dirty="0" err="1"/>
              <a:t>Ρωμ</a:t>
            </a:r>
            <a:r>
              <a:rPr lang="el-GR" b="1" i="1" dirty="0"/>
              <a:t>. 12,12 Έχοντες </a:t>
            </a:r>
            <a:r>
              <a:rPr lang="el-GR" b="1" i="1" dirty="0" err="1"/>
              <a:t>ακλόνητον</a:t>
            </a:r>
            <a:r>
              <a:rPr lang="el-GR" b="1" i="1" dirty="0"/>
              <a:t> την ελπίδα εις τα άπειρα αγαθά, που σας έχει ετοιμάσει ο Θεός, να χαίρετε και να αγάλλεσθε· εις την θλίψιν να δεικνύετε </a:t>
            </a:r>
            <a:r>
              <a:rPr lang="el-GR" b="1" i="1" dirty="0" err="1"/>
              <a:t>υπομονήν</a:t>
            </a:r>
            <a:r>
              <a:rPr lang="el-GR" b="1" i="1" dirty="0"/>
              <a:t> και γενναιότητα· να επιμένετε πάντοτε με </a:t>
            </a:r>
            <a:r>
              <a:rPr lang="el-GR" b="1" i="1" dirty="0" err="1"/>
              <a:t>προθυμίαν</a:t>
            </a:r>
            <a:r>
              <a:rPr lang="el-GR" b="1" i="1" dirty="0"/>
              <a:t> και </a:t>
            </a:r>
            <a:r>
              <a:rPr lang="el-GR" b="1" i="1" dirty="0" err="1"/>
              <a:t>ζήλον</a:t>
            </a:r>
            <a:r>
              <a:rPr lang="el-GR" b="1" i="1" dirty="0"/>
              <a:t> εις την </a:t>
            </a:r>
            <a:r>
              <a:rPr lang="el-GR" b="1" i="1" dirty="0" err="1"/>
              <a:t>προσευχήν</a:t>
            </a:r>
            <a:r>
              <a:rPr lang="el-GR" b="1" i="1" dirty="0"/>
              <a:t>.</a:t>
            </a:r>
            <a:endParaRPr lang="el-GR"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a:t>	Β’ </a:t>
            </a:r>
            <a:r>
              <a:rPr lang="el-GR" sz="2400" b="1" dirty="0" err="1"/>
              <a:t>Κορ</a:t>
            </a:r>
            <a:r>
              <a:rPr lang="el-GR" sz="2400" b="1" dirty="0"/>
              <a:t>. 6,14</a:t>
            </a:r>
            <a:endParaRPr lang="el-GR" sz="2400" b="1" dirty="0"/>
          </a:p>
        </p:txBody>
      </p:sp>
      <p:sp>
        <p:nvSpPr>
          <p:cNvPr id="4" name="TextBox 3"/>
          <p:cNvSpPr txBox="1"/>
          <p:nvPr/>
        </p:nvSpPr>
        <p:spPr>
          <a:xfrm>
            <a:off x="3049003" y="2292749"/>
            <a:ext cx="6093994" cy="2862322"/>
          </a:xfrm>
          <a:prstGeom prst="rect">
            <a:avLst/>
          </a:prstGeom>
          <a:noFill/>
        </p:spPr>
        <p:txBody>
          <a:bodyPr wrap="square">
            <a:spAutoFit/>
          </a:bodyPr>
          <a:lstStyle/>
          <a:p>
            <a:r>
              <a:rPr lang="el-GR" sz="2400" b="1" dirty="0"/>
              <a:t>Β' </a:t>
            </a:r>
            <a:r>
              <a:rPr lang="el-GR" sz="2400" b="1" dirty="0" err="1"/>
              <a:t>Κορ</a:t>
            </a:r>
            <a:r>
              <a:rPr lang="el-GR" sz="2400" b="1" dirty="0"/>
              <a:t>. 6,14 </a:t>
            </a:r>
            <a:r>
              <a:rPr lang="el-GR" sz="2400" b="1" dirty="0" err="1"/>
              <a:t>Μὴ</a:t>
            </a:r>
            <a:r>
              <a:rPr lang="el-GR" sz="2400" b="1" dirty="0"/>
              <a:t> γίνεσθε </a:t>
            </a:r>
            <a:r>
              <a:rPr lang="el-GR" sz="2400" b="1" dirty="0" err="1"/>
              <a:t>ἑτεροζυγοῦντες</a:t>
            </a:r>
            <a:r>
              <a:rPr lang="el-GR" sz="2400" b="1" dirty="0"/>
              <a:t> </a:t>
            </a:r>
            <a:r>
              <a:rPr lang="el-GR" sz="2400" b="1" dirty="0" err="1"/>
              <a:t>ἀπίστοις</a:t>
            </a:r>
            <a:r>
              <a:rPr lang="el-GR" sz="2400" b="1" dirty="0"/>
              <a:t>· τίς </a:t>
            </a:r>
            <a:r>
              <a:rPr lang="el-GR" sz="2400" b="1" dirty="0" err="1"/>
              <a:t>γὰρ</a:t>
            </a:r>
            <a:r>
              <a:rPr lang="el-GR" sz="2400" b="1" dirty="0"/>
              <a:t> </a:t>
            </a:r>
            <a:r>
              <a:rPr lang="el-GR" sz="2400" b="1" dirty="0" err="1"/>
              <a:t>μετοχὴ</a:t>
            </a:r>
            <a:r>
              <a:rPr lang="el-GR" sz="2400" b="1" dirty="0"/>
              <a:t> </a:t>
            </a:r>
            <a:r>
              <a:rPr lang="el-GR" sz="2400" b="1" dirty="0" err="1"/>
              <a:t>δικαιοσύνῃ</a:t>
            </a:r>
            <a:r>
              <a:rPr lang="el-GR" sz="2400" b="1" dirty="0"/>
              <a:t> </a:t>
            </a:r>
            <a:r>
              <a:rPr lang="el-GR" sz="2400" b="1" dirty="0" err="1"/>
              <a:t>καὶ</a:t>
            </a:r>
            <a:r>
              <a:rPr lang="el-GR" sz="2400" b="1" dirty="0"/>
              <a:t> </a:t>
            </a:r>
            <a:r>
              <a:rPr lang="el-GR" sz="2400" b="1" dirty="0" err="1"/>
              <a:t>ἀνομίᾳ</a:t>
            </a:r>
            <a:r>
              <a:rPr lang="el-GR" sz="2400" b="1" dirty="0"/>
              <a:t>; τίς </a:t>
            </a:r>
            <a:r>
              <a:rPr lang="el-GR" sz="2400" b="1" dirty="0" err="1"/>
              <a:t>δὲ</a:t>
            </a:r>
            <a:r>
              <a:rPr lang="el-GR" sz="2400" b="1" dirty="0"/>
              <a:t> κοινωνία </a:t>
            </a:r>
            <a:r>
              <a:rPr lang="el-GR" sz="2400" b="1" dirty="0" err="1"/>
              <a:t>φωτὶ</a:t>
            </a:r>
            <a:r>
              <a:rPr lang="el-GR" sz="2400" b="1" dirty="0"/>
              <a:t> </a:t>
            </a:r>
            <a:r>
              <a:rPr lang="el-GR" sz="2400" b="1" dirty="0" err="1"/>
              <a:t>πρὸς</a:t>
            </a:r>
            <a:r>
              <a:rPr lang="el-GR" sz="2400" b="1" dirty="0"/>
              <a:t> σκότος;</a:t>
            </a:r>
            <a:endParaRPr lang="el-GR" sz="2400" b="1" dirty="0"/>
          </a:p>
          <a:p>
            <a:r>
              <a:rPr lang="el-GR" b="1" i="1" dirty="0"/>
              <a:t>Β' </a:t>
            </a:r>
            <a:r>
              <a:rPr lang="el-GR" b="1" i="1" dirty="0" err="1"/>
              <a:t>Κορ</a:t>
            </a:r>
            <a:r>
              <a:rPr lang="el-GR" b="1" i="1" dirty="0"/>
              <a:t>. 6,14 Μη </a:t>
            </a:r>
            <a:r>
              <a:rPr lang="el-GR" b="1" i="1" dirty="0" err="1"/>
              <a:t>συνδέεσθε</a:t>
            </a:r>
            <a:r>
              <a:rPr lang="el-GR" b="1" i="1" dirty="0"/>
              <a:t> στενά και μη συνοδοιπορείτε με τους απίστους (με τους οποίους, ως εκ της απιστίας των, είναι αδύνατος η καλή </a:t>
            </a:r>
            <a:r>
              <a:rPr lang="el-GR" b="1" i="1" dirty="0" err="1"/>
              <a:t>συνεννόησις</a:t>
            </a:r>
            <a:r>
              <a:rPr lang="el-GR" b="1" i="1" dirty="0"/>
              <a:t> και συνεργασία σας). Διότι </a:t>
            </a:r>
            <a:r>
              <a:rPr lang="el-GR" b="1" i="1" dirty="0" err="1"/>
              <a:t>ποία</a:t>
            </a:r>
            <a:r>
              <a:rPr lang="el-GR" b="1" i="1" dirty="0"/>
              <a:t> συνάφεια και </a:t>
            </a:r>
            <a:r>
              <a:rPr lang="el-GR" b="1" i="1" dirty="0" err="1"/>
              <a:t>ανάμιξις</a:t>
            </a:r>
            <a:r>
              <a:rPr lang="el-GR" b="1" i="1" dirty="0"/>
              <a:t> ημπορεί να </a:t>
            </a:r>
            <a:r>
              <a:rPr lang="el-GR" b="1" i="1" dirty="0" err="1"/>
              <a:t>υπάρχη</a:t>
            </a:r>
            <a:r>
              <a:rPr lang="el-GR" b="1" i="1" dirty="0"/>
              <a:t> μεταξύ της δικαιοσύνης και της παρανομίας; </a:t>
            </a:r>
            <a:r>
              <a:rPr lang="el-GR" b="1" i="1" dirty="0" err="1"/>
              <a:t>Ποία</a:t>
            </a:r>
            <a:r>
              <a:rPr lang="el-GR" b="1" i="1" dirty="0"/>
              <a:t> επικοινωνία μεταξύ φωτός και σκότους;</a:t>
            </a:r>
            <a:endParaRPr lang="el-GR" b="1"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a:t>	Α’ </a:t>
            </a:r>
            <a:r>
              <a:rPr lang="el-GR" sz="2400" b="1" dirty="0" err="1"/>
              <a:t>Κορ</a:t>
            </a:r>
            <a:r>
              <a:rPr lang="el-GR" sz="2400" b="1" dirty="0"/>
              <a:t>. 13,1-10</a:t>
            </a:r>
            <a:endParaRPr lang="el-GR" sz="2400" b="1" dirty="0"/>
          </a:p>
        </p:txBody>
      </p:sp>
      <p:sp>
        <p:nvSpPr>
          <p:cNvPr id="4" name="TextBox 3"/>
          <p:cNvSpPr txBox="1"/>
          <p:nvPr/>
        </p:nvSpPr>
        <p:spPr>
          <a:xfrm>
            <a:off x="307809" y="2911642"/>
            <a:ext cx="5788191" cy="2954655"/>
          </a:xfrm>
          <a:prstGeom prst="rect">
            <a:avLst/>
          </a:prstGeom>
          <a:noFill/>
        </p:spPr>
        <p:txBody>
          <a:bodyPr wrap="square">
            <a:spAutoFit/>
          </a:bodyPr>
          <a:lstStyle/>
          <a:p>
            <a:r>
              <a:rPr lang="el-GR" sz="2400" b="1" dirty="0"/>
              <a:t>Α' </a:t>
            </a:r>
            <a:r>
              <a:rPr lang="el-GR" sz="2400" b="1" dirty="0" err="1"/>
              <a:t>Κορ</a:t>
            </a:r>
            <a:r>
              <a:rPr lang="el-GR" sz="2400" b="1" dirty="0"/>
              <a:t>. 13,1 </a:t>
            </a:r>
            <a:r>
              <a:rPr lang="el-GR" sz="2400" b="1" dirty="0" err="1"/>
              <a:t>Ἐὰν</a:t>
            </a:r>
            <a:r>
              <a:rPr lang="el-GR" sz="2400" b="1" dirty="0"/>
              <a:t> </a:t>
            </a:r>
            <a:r>
              <a:rPr lang="el-GR" sz="2400" b="1" dirty="0" err="1"/>
              <a:t>ταῖς</a:t>
            </a:r>
            <a:r>
              <a:rPr lang="el-GR" sz="2400" b="1" dirty="0"/>
              <a:t> </a:t>
            </a:r>
            <a:r>
              <a:rPr lang="el-GR" sz="2400" b="1" dirty="0" err="1"/>
              <a:t>γλώσσαις</a:t>
            </a:r>
            <a:r>
              <a:rPr lang="el-GR" sz="2400" b="1" dirty="0"/>
              <a:t> </a:t>
            </a:r>
            <a:r>
              <a:rPr lang="el-GR" sz="2400" b="1" dirty="0" err="1"/>
              <a:t>τῶν</a:t>
            </a:r>
            <a:r>
              <a:rPr lang="el-GR" sz="2400" b="1" dirty="0"/>
              <a:t> </a:t>
            </a:r>
            <a:r>
              <a:rPr lang="el-GR" sz="2400" b="1" dirty="0" err="1"/>
              <a:t>ἀνθρώπων</a:t>
            </a:r>
            <a:r>
              <a:rPr lang="el-GR" sz="2400" b="1" dirty="0"/>
              <a:t> </a:t>
            </a:r>
            <a:r>
              <a:rPr lang="el-GR" sz="2400" b="1" dirty="0" err="1"/>
              <a:t>λαλῶ</a:t>
            </a:r>
            <a:r>
              <a:rPr lang="el-GR" sz="2400" b="1" dirty="0"/>
              <a:t> </a:t>
            </a:r>
            <a:r>
              <a:rPr lang="el-GR" sz="2400" b="1" dirty="0" err="1"/>
              <a:t>καὶ</a:t>
            </a:r>
            <a:r>
              <a:rPr lang="el-GR" sz="2400" b="1" dirty="0"/>
              <a:t> </a:t>
            </a:r>
            <a:r>
              <a:rPr lang="el-GR" sz="2400" b="1" dirty="0" err="1"/>
              <a:t>τῶν</a:t>
            </a:r>
            <a:r>
              <a:rPr lang="el-GR" sz="2400" b="1" dirty="0"/>
              <a:t> </a:t>
            </a:r>
            <a:r>
              <a:rPr lang="el-GR" sz="2400" b="1" dirty="0" err="1"/>
              <a:t>ἀγγέλων</a:t>
            </a:r>
            <a:r>
              <a:rPr lang="el-GR" sz="2400" b="1" dirty="0"/>
              <a:t>, </a:t>
            </a:r>
            <a:r>
              <a:rPr lang="el-GR" sz="2400" b="1" dirty="0" err="1"/>
              <a:t>ἀγάπην</a:t>
            </a:r>
            <a:r>
              <a:rPr lang="el-GR" sz="2400" b="1" dirty="0"/>
              <a:t> </a:t>
            </a:r>
            <a:r>
              <a:rPr lang="el-GR" sz="2400" b="1" dirty="0" err="1"/>
              <a:t>δὲ</a:t>
            </a:r>
            <a:r>
              <a:rPr lang="el-GR" sz="2400" b="1" dirty="0"/>
              <a:t> </a:t>
            </a:r>
            <a:r>
              <a:rPr lang="el-GR" sz="2400" b="1" dirty="0" err="1"/>
              <a:t>μὴ</a:t>
            </a:r>
            <a:r>
              <a:rPr lang="el-GR" sz="2400" b="1" dirty="0"/>
              <a:t> </a:t>
            </a:r>
            <a:r>
              <a:rPr lang="el-GR" sz="2400" b="1" dirty="0" err="1"/>
              <a:t>ἔχω</a:t>
            </a:r>
            <a:r>
              <a:rPr lang="el-GR" sz="2400" b="1" dirty="0"/>
              <a:t>, </a:t>
            </a:r>
            <a:r>
              <a:rPr lang="el-GR" sz="2400" b="1" dirty="0" err="1"/>
              <a:t>γέγονα</a:t>
            </a:r>
            <a:r>
              <a:rPr lang="el-GR" sz="2400" b="1" dirty="0"/>
              <a:t> </a:t>
            </a:r>
            <a:r>
              <a:rPr lang="el-GR" sz="2400" b="1" dirty="0" err="1"/>
              <a:t>χαλκὸς</a:t>
            </a:r>
            <a:r>
              <a:rPr lang="el-GR" sz="2400" b="1" dirty="0"/>
              <a:t> </a:t>
            </a:r>
            <a:r>
              <a:rPr lang="el-GR" sz="2400" b="1" dirty="0" err="1"/>
              <a:t>ἠχῶν</a:t>
            </a:r>
            <a:r>
              <a:rPr lang="el-GR" sz="2400" b="1" dirty="0"/>
              <a:t> ἢ </a:t>
            </a:r>
            <a:r>
              <a:rPr lang="el-GR" sz="2400" b="1" dirty="0" err="1"/>
              <a:t>κύμβαλον</a:t>
            </a:r>
            <a:r>
              <a:rPr lang="el-GR" sz="2400" b="1" dirty="0"/>
              <a:t> </a:t>
            </a:r>
            <a:r>
              <a:rPr lang="el-GR" sz="2400" b="1" dirty="0" err="1"/>
              <a:t>ἀλαλάζον</a:t>
            </a:r>
            <a:r>
              <a:rPr lang="el-GR" sz="2400" b="1" dirty="0"/>
              <a:t>.</a:t>
            </a:r>
            <a:endParaRPr lang="el-GR" sz="2400" b="1" dirty="0"/>
          </a:p>
          <a:p>
            <a:r>
              <a:rPr lang="el-GR" b="1" i="1" dirty="0"/>
              <a:t>Α' </a:t>
            </a:r>
            <a:r>
              <a:rPr lang="el-GR" b="1" i="1" dirty="0" err="1"/>
              <a:t>Κορ</a:t>
            </a:r>
            <a:r>
              <a:rPr lang="el-GR" b="1" i="1" dirty="0"/>
              <a:t>. 13,1 Εάν </a:t>
            </a:r>
            <a:r>
              <a:rPr lang="el-GR" b="1" i="1" dirty="0" err="1"/>
              <a:t>υποτεθή</a:t>
            </a:r>
            <a:r>
              <a:rPr lang="el-GR" b="1" i="1" dirty="0"/>
              <a:t>, ότι έχω τέτοια ικανότητα, ώστε να εννοώ και να ομιλώ τας γλώσσας των ανθρώπων και των αγγέλων, αλλά δεν έχω </a:t>
            </a:r>
            <a:r>
              <a:rPr lang="el-GR" b="1" i="1" dirty="0" err="1"/>
              <a:t>αγάπην</a:t>
            </a:r>
            <a:r>
              <a:rPr lang="el-GR" b="1" i="1" dirty="0"/>
              <a:t>, έχω γίνει χαλκός που </a:t>
            </a:r>
            <a:r>
              <a:rPr lang="el-GR" b="1" i="1" dirty="0" err="1"/>
              <a:t>ηχολογάει</a:t>
            </a:r>
            <a:r>
              <a:rPr lang="el-GR" b="1" i="1" dirty="0"/>
              <a:t> ή </a:t>
            </a:r>
            <a:r>
              <a:rPr lang="el-GR" b="1" i="1" dirty="0" err="1"/>
              <a:t>κύμβαλον</a:t>
            </a:r>
            <a:r>
              <a:rPr lang="el-GR" b="1" i="1" dirty="0"/>
              <a:t> που αλαλάζει χωρίς να </a:t>
            </a:r>
            <a:r>
              <a:rPr lang="el-GR" b="1" i="1" dirty="0" err="1"/>
              <a:t>αναδίδη</a:t>
            </a:r>
            <a:r>
              <a:rPr lang="el-GR" b="1" i="1" dirty="0"/>
              <a:t> κανένα </a:t>
            </a:r>
            <a:r>
              <a:rPr lang="el-GR" b="1" i="1" dirty="0" err="1"/>
              <a:t>μουσικόν</a:t>
            </a:r>
            <a:r>
              <a:rPr lang="el-GR" b="1" i="1" dirty="0"/>
              <a:t> </a:t>
            </a:r>
            <a:r>
              <a:rPr lang="el-GR" b="1" i="1" dirty="0" err="1"/>
              <a:t>φθόγγον</a:t>
            </a:r>
            <a:r>
              <a:rPr lang="el-GR" b="1" i="1" dirty="0"/>
              <a:t>.</a:t>
            </a:r>
            <a:endParaRPr lang="el-GR" b="1" i="1" dirty="0"/>
          </a:p>
        </p:txBody>
      </p:sp>
      <p:sp>
        <p:nvSpPr>
          <p:cNvPr id="6" name="TextBox 5"/>
          <p:cNvSpPr txBox="1"/>
          <p:nvPr/>
        </p:nvSpPr>
        <p:spPr>
          <a:xfrm>
            <a:off x="6098006" y="3712748"/>
            <a:ext cx="6093994" cy="2215991"/>
          </a:xfrm>
          <a:prstGeom prst="rect">
            <a:avLst/>
          </a:prstGeom>
          <a:noFill/>
        </p:spPr>
        <p:txBody>
          <a:bodyPr wrap="square">
            <a:spAutoFit/>
          </a:bodyPr>
          <a:lstStyle/>
          <a:p>
            <a:r>
              <a:rPr lang="el-GR" sz="2400" b="1" dirty="0"/>
              <a:t>Α' </a:t>
            </a:r>
            <a:r>
              <a:rPr lang="el-GR" sz="2400" b="1" dirty="0" err="1"/>
              <a:t>Κορ</a:t>
            </a:r>
            <a:r>
              <a:rPr lang="el-GR" sz="2400" b="1" dirty="0"/>
              <a:t>. 13,10 </a:t>
            </a:r>
            <a:r>
              <a:rPr lang="el-GR" sz="2400" b="1" dirty="0" err="1"/>
              <a:t>ὅταν</a:t>
            </a:r>
            <a:r>
              <a:rPr lang="el-GR" sz="2400" b="1" dirty="0"/>
              <a:t> </a:t>
            </a:r>
            <a:r>
              <a:rPr lang="el-GR" sz="2400" b="1" dirty="0" err="1"/>
              <a:t>δὲ</a:t>
            </a:r>
            <a:r>
              <a:rPr lang="el-GR" sz="2400" b="1" dirty="0"/>
              <a:t> </a:t>
            </a:r>
            <a:r>
              <a:rPr lang="el-GR" sz="2400" b="1" dirty="0" err="1"/>
              <a:t>ἔλθῃ</a:t>
            </a:r>
            <a:r>
              <a:rPr lang="el-GR" sz="2400" b="1" dirty="0"/>
              <a:t> </a:t>
            </a:r>
            <a:r>
              <a:rPr lang="el-GR" sz="2400" b="1" dirty="0" err="1"/>
              <a:t>τὸ</a:t>
            </a:r>
            <a:r>
              <a:rPr lang="el-GR" sz="2400" b="1" dirty="0"/>
              <a:t> τέλειον, τότε </a:t>
            </a:r>
            <a:r>
              <a:rPr lang="el-GR" sz="2400" b="1" dirty="0" err="1"/>
              <a:t>τὸ</a:t>
            </a:r>
            <a:r>
              <a:rPr lang="el-GR" sz="2400" b="1" dirty="0"/>
              <a:t> </a:t>
            </a:r>
            <a:r>
              <a:rPr lang="el-GR" sz="2400" b="1" dirty="0" err="1"/>
              <a:t>ἐκ</a:t>
            </a:r>
            <a:r>
              <a:rPr lang="el-GR" sz="2400" b="1" dirty="0"/>
              <a:t> μέρους </a:t>
            </a:r>
            <a:r>
              <a:rPr lang="el-GR" sz="2400" b="1" dirty="0" err="1"/>
              <a:t>καταργηθήσεται</a:t>
            </a:r>
            <a:r>
              <a:rPr lang="el-GR" sz="2400" b="1" dirty="0"/>
              <a:t>.</a:t>
            </a:r>
            <a:endParaRPr lang="el-GR" sz="2400" b="1" dirty="0"/>
          </a:p>
          <a:p>
            <a:r>
              <a:rPr lang="el-GR" b="1" i="1" dirty="0"/>
              <a:t>Α' </a:t>
            </a:r>
            <a:r>
              <a:rPr lang="el-GR" b="1" i="1" dirty="0" err="1"/>
              <a:t>Κορ</a:t>
            </a:r>
            <a:r>
              <a:rPr lang="el-GR" b="1" i="1" dirty="0"/>
              <a:t>. 13,10 Όταν δε εις την </a:t>
            </a:r>
            <a:r>
              <a:rPr lang="el-GR" b="1" i="1" dirty="0" err="1"/>
              <a:t>μέλλουσαν</a:t>
            </a:r>
            <a:r>
              <a:rPr lang="el-GR" b="1" i="1" dirty="0"/>
              <a:t> </a:t>
            </a:r>
            <a:r>
              <a:rPr lang="el-GR" b="1" i="1" dirty="0" err="1"/>
              <a:t>ζωήν</a:t>
            </a:r>
            <a:r>
              <a:rPr lang="el-GR" b="1" i="1" dirty="0"/>
              <a:t> της </a:t>
            </a:r>
            <a:r>
              <a:rPr lang="el-GR" b="1" i="1" dirty="0" err="1"/>
              <a:t>αιωνιότητος</a:t>
            </a:r>
            <a:r>
              <a:rPr lang="el-GR" b="1" i="1" dirty="0"/>
              <a:t> </a:t>
            </a:r>
            <a:r>
              <a:rPr lang="el-GR" b="1" i="1" dirty="0" err="1"/>
              <a:t>έλθη</a:t>
            </a:r>
            <a:r>
              <a:rPr lang="el-GR" b="1" i="1" dirty="0"/>
              <a:t> το τέλειον και </a:t>
            </a:r>
            <a:r>
              <a:rPr lang="el-GR" b="1" i="1" dirty="0" err="1"/>
              <a:t>πάρωμεν</a:t>
            </a:r>
            <a:r>
              <a:rPr lang="el-GR" b="1" i="1" dirty="0"/>
              <a:t> από τον Θεόν την </a:t>
            </a:r>
            <a:r>
              <a:rPr lang="el-GR" b="1" i="1" dirty="0" err="1"/>
              <a:t>τελείαν</a:t>
            </a:r>
            <a:r>
              <a:rPr lang="el-GR" b="1" i="1" dirty="0"/>
              <a:t> γνώσιν, τότε το επί μέρους και </a:t>
            </a:r>
            <a:r>
              <a:rPr lang="el-GR" b="1" i="1" dirty="0" err="1"/>
              <a:t>περιωρισμένον</a:t>
            </a:r>
            <a:r>
              <a:rPr lang="el-GR" b="1" i="1" dirty="0"/>
              <a:t> καταργείται. (Τώρα </a:t>
            </a:r>
            <a:r>
              <a:rPr lang="el-GR" b="1" i="1" dirty="0" err="1"/>
              <a:t>είμεθα</a:t>
            </a:r>
            <a:r>
              <a:rPr lang="el-GR" b="1" i="1" dirty="0"/>
              <a:t> σαν νήπια ως προς την γνώσιν, τότε θα </a:t>
            </a:r>
            <a:r>
              <a:rPr lang="el-GR" b="1" i="1" dirty="0" err="1"/>
              <a:t>είμεθα</a:t>
            </a:r>
            <a:r>
              <a:rPr lang="el-GR" b="1" i="1" dirty="0"/>
              <a:t> ώριμοι και </a:t>
            </a:r>
            <a:r>
              <a:rPr lang="el-GR" b="1" i="1" dirty="0" err="1"/>
              <a:t>προωδευμένοι</a:t>
            </a:r>
            <a:r>
              <a:rPr lang="el-GR" b="1" i="1" dirty="0"/>
              <a:t> σαν άνδρες).</a:t>
            </a:r>
            <a:endParaRPr lang="el-GR" b="1"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a:t>
            </a:r>
            <a:r>
              <a:rPr lang="el-GR" sz="2400" b="1" dirty="0" err="1"/>
              <a:t>Εφ</a:t>
            </a:r>
            <a:r>
              <a:rPr lang="el-GR" sz="2400" b="1" dirty="0"/>
              <a:t>. 6,10 - 20</a:t>
            </a:r>
            <a:endParaRPr lang="el-GR" sz="2400" b="1" dirty="0"/>
          </a:p>
        </p:txBody>
      </p:sp>
      <p:sp>
        <p:nvSpPr>
          <p:cNvPr id="4" name="TextBox 3"/>
          <p:cNvSpPr txBox="1"/>
          <p:nvPr/>
        </p:nvSpPr>
        <p:spPr>
          <a:xfrm>
            <a:off x="0" y="3737084"/>
            <a:ext cx="6093994" cy="2031325"/>
          </a:xfrm>
          <a:prstGeom prst="rect">
            <a:avLst/>
          </a:prstGeom>
          <a:noFill/>
        </p:spPr>
        <p:txBody>
          <a:bodyPr wrap="square">
            <a:spAutoFit/>
          </a:bodyPr>
          <a:lstStyle/>
          <a:p>
            <a:r>
              <a:rPr lang="el-GR" sz="2400" b="1" dirty="0" err="1"/>
              <a:t>Εφ</a:t>
            </a:r>
            <a:r>
              <a:rPr lang="el-GR" sz="2400" b="1" dirty="0"/>
              <a:t>. 6,10 </a:t>
            </a:r>
            <a:r>
              <a:rPr lang="el-GR" sz="2400" b="1" dirty="0" err="1"/>
              <a:t>Τὸ</a:t>
            </a:r>
            <a:r>
              <a:rPr lang="el-GR" sz="2400" b="1" dirty="0"/>
              <a:t> λοιπόν, </a:t>
            </a:r>
            <a:r>
              <a:rPr lang="el-GR" sz="2400" b="1" dirty="0" err="1"/>
              <a:t>ἀδελφοί</a:t>
            </a:r>
            <a:r>
              <a:rPr lang="el-GR" sz="2400" b="1" dirty="0"/>
              <a:t> μου, </a:t>
            </a:r>
            <a:r>
              <a:rPr lang="el-GR" sz="2400" b="1" dirty="0" err="1"/>
              <a:t>ἐνδυναμοῦσθε</a:t>
            </a:r>
            <a:r>
              <a:rPr lang="el-GR" sz="2400" b="1" dirty="0"/>
              <a:t> </a:t>
            </a:r>
            <a:r>
              <a:rPr lang="el-GR" sz="2400" b="1" dirty="0" err="1"/>
              <a:t>ἐν</a:t>
            </a:r>
            <a:r>
              <a:rPr lang="el-GR" sz="2400" b="1" dirty="0"/>
              <a:t> </a:t>
            </a:r>
            <a:r>
              <a:rPr lang="el-GR" sz="2400" b="1" dirty="0" err="1"/>
              <a:t>Κυρίῳ</a:t>
            </a:r>
            <a:r>
              <a:rPr lang="el-GR" sz="2400" b="1" dirty="0"/>
              <a:t> </a:t>
            </a:r>
            <a:r>
              <a:rPr lang="el-GR" sz="2400" b="1" dirty="0" err="1"/>
              <a:t>καὶ</a:t>
            </a:r>
            <a:r>
              <a:rPr lang="el-GR" sz="2400" b="1" dirty="0"/>
              <a:t> </a:t>
            </a:r>
            <a:r>
              <a:rPr lang="el-GR" sz="2400" b="1" dirty="0" err="1"/>
              <a:t>ἐν</a:t>
            </a:r>
            <a:r>
              <a:rPr lang="el-GR" sz="2400" b="1" dirty="0"/>
              <a:t> </a:t>
            </a:r>
            <a:r>
              <a:rPr lang="el-GR" sz="2400" b="1" dirty="0" err="1"/>
              <a:t>τῷ</a:t>
            </a:r>
            <a:r>
              <a:rPr lang="el-GR" sz="2400" b="1" dirty="0"/>
              <a:t> </a:t>
            </a:r>
            <a:r>
              <a:rPr lang="el-GR" sz="2400" b="1" dirty="0" err="1"/>
              <a:t>κράτει</a:t>
            </a:r>
            <a:r>
              <a:rPr lang="el-GR" sz="2400" b="1" dirty="0"/>
              <a:t> </a:t>
            </a:r>
            <a:r>
              <a:rPr lang="el-GR" sz="2400" b="1" dirty="0" err="1"/>
              <a:t>τῆς</a:t>
            </a:r>
            <a:r>
              <a:rPr lang="el-GR" sz="2400" b="1" dirty="0"/>
              <a:t> </a:t>
            </a:r>
            <a:r>
              <a:rPr lang="el-GR" sz="2400" b="1" dirty="0" err="1"/>
              <a:t>ἰσχύος</a:t>
            </a:r>
            <a:r>
              <a:rPr lang="el-GR" sz="2400" b="1" dirty="0"/>
              <a:t> </a:t>
            </a:r>
            <a:r>
              <a:rPr lang="el-GR" sz="2400" b="1" dirty="0" err="1"/>
              <a:t>αὐτοῦ</a:t>
            </a:r>
            <a:r>
              <a:rPr lang="el-GR" sz="2400" b="1" dirty="0"/>
              <a:t>.</a:t>
            </a:r>
            <a:endParaRPr lang="el-GR" sz="2400" b="1" dirty="0"/>
          </a:p>
          <a:p>
            <a:r>
              <a:rPr lang="el-GR" b="1" i="1" dirty="0" err="1"/>
              <a:t>Εφ</a:t>
            </a:r>
            <a:r>
              <a:rPr lang="el-GR" b="1" i="1" dirty="0"/>
              <a:t>. 6,10 Λοιπόν, αδελφοί μου, γίνεσθε ισχυροί και δυνατοί πνευματικώς δια του Κυρίου και δια της </a:t>
            </a:r>
            <a:r>
              <a:rPr lang="el-GR" b="1" i="1" dirty="0" err="1"/>
              <a:t>ακατανικήτου</a:t>
            </a:r>
            <a:r>
              <a:rPr lang="el-GR" b="1" i="1" dirty="0"/>
              <a:t> αυτού δυνάμεως.</a:t>
            </a:r>
            <a:endParaRPr lang="el-GR" b="1" i="1" dirty="0"/>
          </a:p>
        </p:txBody>
      </p:sp>
      <p:sp>
        <p:nvSpPr>
          <p:cNvPr id="6" name="TextBox 5"/>
          <p:cNvSpPr txBox="1"/>
          <p:nvPr/>
        </p:nvSpPr>
        <p:spPr>
          <a:xfrm>
            <a:off x="6093994" y="4642009"/>
            <a:ext cx="6142120" cy="2215991"/>
          </a:xfrm>
          <a:prstGeom prst="rect">
            <a:avLst/>
          </a:prstGeom>
          <a:noFill/>
        </p:spPr>
        <p:txBody>
          <a:bodyPr wrap="square">
            <a:spAutoFit/>
          </a:bodyPr>
          <a:lstStyle/>
          <a:p>
            <a:r>
              <a:rPr lang="el-GR" sz="2400" b="1" dirty="0" err="1"/>
              <a:t>Εφ</a:t>
            </a:r>
            <a:r>
              <a:rPr lang="el-GR" sz="2400" b="1" dirty="0"/>
              <a:t>. 6,20 </a:t>
            </a:r>
            <a:r>
              <a:rPr lang="el-GR" sz="2400" b="1" dirty="0" err="1"/>
              <a:t>ὑπὲρ</a:t>
            </a:r>
            <a:r>
              <a:rPr lang="el-GR" sz="2400" b="1" dirty="0"/>
              <a:t> </a:t>
            </a:r>
            <a:r>
              <a:rPr lang="el-GR" sz="2400" b="1" dirty="0" err="1"/>
              <a:t>οὗ</a:t>
            </a:r>
            <a:r>
              <a:rPr lang="el-GR" sz="2400" b="1" dirty="0"/>
              <a:t> πρεσβεύω </a:t>
            </a:r>
            <a:r>
              <a:rPr lang="el-GR" sz="2400" b="1" dirty="0" err="1"/>
              <a:t>ἐν</a:t>
            </a:r>
            <a:r>
              <a:rPr lang="el-GR" sz="2400" b="1" dirty="0"/>
              <a:t> </a:t>
            </a:r>
            <a:r>
              <a:rPr lang="el-GR" sz="2400" b="1" dirty="0" err="1"/>
              <a:t>ἁλύσει</a:t>
            </a:r>
            <a:r>
              <a:rPr lang="el-GR" sz="2400" b="1" dirty="0"/>
              <a:t>, </a:t>
            </a:r>
            <a:r>
              <a:rPr lang="el-GR" sz="2400" b="1" dirty="0" err="1"/>
              <a:t>ἵνα</a:t>
            </a:r>
            <a:r>
              <a:rPr lang="el-GR" sz="2400" b="1" dirty="0"/>
              <a:t> </a:t>
            </a:r>
            <a:r>
              <a:rPr lang="el-GR" sz="2400" b="1" dirty="0" err="1"/>
              <a:t>ἐν</a:t>
            </a:r>
            <a:r>
              <a:rPr lang="el-GR" sz="2400" b="1" dirty="0"/>
              <a:t> </a:t>
            </a:r>
            <a:r>
              <a:rPr lang="el-GR" sz="2400" b="1" dirty="0" err="1"/>
              <a:t>αὐτῷ</a:t>
            </a:r>
            <a:r>
              <a:rPr lang="el-GR" sz="2400" b="1" dirty="0"/>
              <a:t> </a:t>
            </a:r>
            <a:r>
              <a:rPr lang="el-GR" sz="2400" b="1" dirty="0" err="1"/>
              <a:t>παῤῥησιάσωμαι</a:t>
            </a:r>
            <a:r>
              <a:rPr lang="el-GR" sz="2400" b="1" dirty="0"/>
              <a:t> </a:t>
            </a:r>
            <a:r>
              <a:rPr lang="el-GR" sz="2400" b="1" dirty="0" err="1"/>
              <a:t>ὡς</a:t>
            </a:r>
            <a:r>
              <a:rPr lang="el-GR" sz="2400" b="1" dirty="0"/>
              <a:t> </a:t>
            </a:r>
            <a:r>
              <a:rPr lang="el-GR" sz="2400" b="1" dirty="0" err="1"/>
              <a:t>δεῖ</a:t>
            </a:r>
            <a:r>
              <a:rPr lang="el-GR" sz="2400" b="1" dirty="0"/>
              <a:t> με </a:t>
            </a:r>
            <a:r>
              <a:rPr lang="el-GR" sz="2400" b="1" dirty="0" err="1"/>
              <a:t>λαλῆσαι</a:t>
            </a:r>
            <a:r>
              <a:rPr lang="el-GR" sz="2400" b="1" dirty="0"/>
              <a:t>.</a:t>
            </a:r>
            <a:endParaRPr lang="el-GR" sz="2400" b="1" dirty="0"/>
          </a:p>
          <a:p>
            <a:r>
              <a:rPr lang="el-GR" b="1" i="1" dirty="0" err="1"/>
              <a:t>Εφ</a:t>
            </a:r>
            <a:r>
              <a:rPr lang="el-GR" b="1" i="1" dirty="0"/>
              <a:t>. 6,20 Δια την </a:t>
            </a:r>
            <a:r>
              <a:rPr lang="el-GR" b="1" i="1" dirty="0" err="1"/>
              <a:t>αλήθειαν</a:t>
            </a:r>
            <a:r>
              <a:rPr lang="el-GR" b="1" i="1" dirty="0"/>
              <a:t> αυτήν του Ευαγγελίου είμαι πρεσβευτής του Θεού μεταξύ των ανθρώπων, αλυσοδεμένος όμως κατά την </a:t>
            </a:r>
            <a:r>
              <a:rPr lang="el-GR" b="1" i="1" dirty="0" err="1"/>
              <a:t>περίοδον</a:t>
            </a:r>
            <a:r>
              <a:rPr lang="el-GR" b="1" i="1" dirty="0"/>
              <a:t> αυτήν. Να προσεύχεσθε, λοιπόν, δια να ομιλήσω με θάρρος περί του Ευαγγελίου, όπως πρέπει να ομιλήσω.</a:t>
            </a:r>
            <a:endParaRPr lang="el-GR"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32453" y="159787"/>
            <a:ext cx="9144000" cy="476318"/>
          </a:xfrm>
        </p:spPr>
        <p:txBody>
          <a:bodyPr>
            <a:normAutofit/>
          </a:bodyPr>
          <a:lstStyle/>
          <a:p>
            <a:r>
              <a:rPr lang="el-GR" sz="2400" b="1" dirty="0"/>
              <a:t>ΜΕΤΑΣΤΡΟΦΗ ΤΟΥ ΑΠΟΣΤΟΛΟΥ ΠΑΥΛΟΥ </a:t>
            </a:r>
            <a:endParaRPr lang="el-GR" sz="2400" b="1" dirty="0"/>
          </a:p>
        </p:txBody>
      </p:sp>
      <p:sp>
        <p:nvSpPr>
          <p:cNvPr id="3" name="Υπότιτλος 2"/>
          <p:cNvSpPr>
            <a:spLocks noGrp="1"/>
          </p:cNvSpPr>
          <p:nvPr>
            <p:ph type="subTitle" idx="1"/>
          </p:nvPr>
        </p:nvSpPr>
        <p:spPr>
          <a:xfrm>
            <a:off x="556591" y="636105"/>
            <a:ext cx="11078818" cy="6361044"/>
          </a:xfrm>
        </p:spPr>
        <p:txBody>
          <a:bodyPr>
            <a:noAutofit/>
          </a:bodyPr>
          <a:lstStyle/>
          <a:p>
            <a:pPr algn="l"/>
            <a:r>
              <a:rPr lang="el-GR" dirty="0"/>
              <a:t>Σύμφωνα με τις παραπάνω μαρτυρίες που μάλλον έχουν πηγή τον ίδιο τον Παύλο, έγινε Χριστιανός όχι από την πειθώ κάποιου Αποστόλου ή κήρυκα της νέας πίστης, αλλ' απ' ευθείας, από τον ίδιο τον Χριστό ο οποίος τον κάλεσε στο ευαγγελικό έργο και στο αποστολικό αξίωμα. Ο ίδιος ομολογεί ότι, ο Θεός τον προόριζε για απόστολο του Ευαγγελίου «εκ κοιλίας μητρός του», και μετέτρεψε τον ζήλο του για τον Νόμο, σε ζήλο για τη διάδοση του Ευαγγελίου. Στην Προς Γαλάτες Επιστολή του ο Παύλος επιβεβαιώνει την εντύπωση που δημιουργείται από το αντίστοιχο χωρίο στις Πράξεις των Αποστόλων, ότι δηλαδή μεταστράφηκε έπειτα από μία εμφάνιση του Χριστού καθ' οδόν προς τη Δαμασκό. είναι αδύνατον να διασαφηνιστεί τι ακριβώς συνέβη, επίκεντρο του γεγονότος ήταν ασφαλώς το όραμα του Ιησού. Αυτό έπεισε τον Παύλο ότι ο Ιησούς ανέστη εκ νεκρών και ανελήφθη ως Κύριος στους ουρανούς. Ήταν επίσης απόδειξη για τον Παύλο ότι κακώς είχε σταυρωθεί και κατά συνέπειαν δεν ίσχυε η κατά τον Νόμο κατάρα του Θεού. Είναι αλήθεια ότι η κλήση του Παύλου από τον Χριστό έγινε στην πιο ακατάλληλη στιγμή της ζωής του, κατά την εποχή που εδίωκε την Εκκλησία. Για τον λόγο αυτό είναι δύσκολο να βρεθούν ορθολογικές αιτίες που να στηρίζουν τη μεταστροφή του αποστόλου. Μετά το γεγονός της κλήσης του, ο Παύλος οδηγήθηκε στη Δαμασκό και στο σπίτι του Ανανία, ο οποίος ειδοποιήθηκε από τον Χριστό και θεράπευσε τον Παύλο από την τύφλωσή του. Ακολούθησε η βάπτιση του από τον Ανανία και κατόπιν ξεκινά η ιεραποστολική δράση του.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6922" y="265043"/>
            <a:ext cx="9144000" cy="596348"/>
          </a:xfrm>
        </p:spPr>
        <p:txBody>
          <a:bodyPr>
            <a:normAutofit/>
          </a:bodyPr>
          <a:lstStyle/>
          <a:p>
            <a:r>
              <a:rPr lang="el-GR" sz="2400" b="1" dirty="0"/>
              <a:t>ΓΕΩΓΡΑΦΙΚΑ ΣΤΟΙΧΕΙΑ ΤΟΥ ΑΠΟΣΤΟΛΟΥ ΠΑΥΛΟΥ </a:t>
            </a:r>
            <a:endParaRPr lang="el-GR" sz="2400" b="1" dirty="0"/>
          </a:p>
        </p:txBody>
      </p:sp>
      <p:sp>
        <p:nvSpPr>
          <p:cNvPr id="3" name="Υπότιτλος 2"/>
          <p:cNvSpPr>
            <a:spLocks noGrp="1"/>
          </p:cNvSpPr>
          <p:nvPr>
            <p:ph type="subTitle" idx="1"/>
          </p:nvPr>
        </p:nvSpPr>
        <p:spPr>
          <a:xfrm>
            <a:off x="689112" y="2117794"/>
            <a:ext cx="9144000" cy="2122901"/>
          </a:xfrm>
        </p:spPr>
        <p:txBody>
          <a:bodyPr>
            <a:normAutofit/>
          </a:bodyPr>
          <a:lstStyle/>
          <a:p>
            <a:pPr marL="342900" indent="-342900" algn="just">
              <a:buFont typeface="Arial" panose="020B0604020202020204" pitchFamily="34" charset="0"/>
              <a:buChar char="•"/>
            </a:pPr>
            <a:r>
              <a:rPr lang="el-GR" sz="2000" dirty="0">
                <a:effectLst>
                  <a:outerShdw blurRad="38100" dist="38100" dir="2700000" algn="tl">
                    <a:srgbClr val="000000">
                      <a:alpha val="43137"/>
                    </a:srgbClr>
                  </a:outerShdw>
                </a:effectLst>
              </a:rPr>
              <a:t>ΤΟΠΟΣ ΓΕΝΝΗΣΗΣ: ΣΤΗ ΤΑΡΣΟ ΤΗΣ ΚΙΛΙΚΙΑΣ ( ΑΡΧΕΣ 1</a:t>
            </a:r>
            <a:r>
              <a:rPr lang="el-GR" sz="2000" baseline="30000" dirty="0">
                <a:effectLst>
                  <a:outerShdw blurRad="38100" dist="38100" dir="2700000" algn="tl">
                    <a:srgbClr val="000000">
                      <a:alpha val="43137"/>
                    </a:srgbClr>
                  </a:outerShdw>
                </a:effectLst>
              </a:rPr>
              <a:t>ου</a:t>
            </a:r>
            <a:r>
              <a:rPr lang="el-GR" sz="2000" dirty="0">
                <a:effectLst>
                  <a:outerShdw blurRad="38100" dist="38100" dir="2700000" algn="tl">
                    <a:srgbClr val="000000">
                      <a:alpha val="43137"/>
                    </a:srgbClr>
                  </a:outerShdw>
                </a:effectLst>
              </a:rPr>
              <a:t> αι.)</a:t>
            </a:r>
            <a:endParaRPr lang="el-GR" sz="2000" dirty="0">
              <a:effectLst>
                <a:outerShdw blurRad="38100" dist="38100" dir="2700000" algn="tl">
                  <a:srgbClr val="000000">
                    <a:alpha val="43137"/>
                  </a:srgbClr>
                </a:outerShdw>
              </a:effectLst>
            </a:endParaRPr>
          </a:p>
          <a:p>
            <a:pPr marL="342900" indent="-342900" algn="just">
              <a:buFont typeface="Arial" panose="020B0604020202020204" pitchFamily="34" charset="0"/>
              <a:buChar char="•"/>
            </a:pPr>
            <a:r>
              <a:rPr lang="el-GR" sz="2000" dirty="0">
                <a:effectLst>
                  <a:outerShdw blurRad="38100" dist="38100" dir="2700000" algn="tl">
                    <a:srgbClr val="000000">
                      <a:alpha val="43137"/>
                    </a:srgbClr>
                  </a:outerShdw>
                </a:effectLst>
              </a:rPr>
              <a:t>ΚΑΤΑΓΩΓΗ: ΙΟΥΔΑΙΚΗ ΜΕ ΡΩΜΑΙΚΗ ΥΠΙΚΟΟΤΗΤΑ </a:t>
            </a:r>
            <a:endParaRPr lang="el-GR" sz="2000" dirty="0">
              <a:effectLst>
                <a:outerShdw blurRad="38100" dist="38100" dir="2700000" algn="tl">
                  <a:srgbClr val="000000">
                    <a:alpha val="43137"/>
                  </a:srgbClr>
                </a:outerShdw>
              </a:effectLst>
            </a:endParaRPr>
          </a:p>
          <a:p>
            <a:pPr marL="342900" indent="-342900" algn="just">
              <a:buFont typeface="Arial" panose="020B0604020202020204" pitchFamily="34" charset="0"/>
              <a:buChar char="•"/>
            </a:pPr>
            <a:r>
              <a:rPr lang="el-GR" sz="2000" dirty="0">
                <a:effectLst>
                  <a:outerShdw blurRad="38100" dist="38100" dir="2700000" algn="tl">
                    <a:srgbClr val="000000">
                      <a:alpha val="43137"/>
                    </a:srgbClr>
                  </a:outerShdw>
                </a:effectLst>
              </a:rPr>
              <a:t>ΣΠΟΥΔΕΣ: ΕΛΛΗΝΙΚΗ ΣΤΗ  , ΙΟΥΔΑΙΚΗ ΣΤΑ ΙΕΡΟΣΟΛΗΜΑ </a:t>
            </a:r>
            <a:endParaRPr lang="el-GR" sz="2000" dirty="0">
              <a:effectLst>
                <a:outerShdw blurRad="38100" dist="38100" dir="2700000" algn="tl">
                  <a:srgbClr val="000000">
                    <a:alpha val="43137"/>
                  </a:srgbClr>
                </a:outerShdw>
              </a:effectLst>
            </a:endParaRPr>
          </a:p>
          <a:p>
            <a:pPr marL="342900" indent="-342900" algn="just">
              <a:buFont typeface="Arial" panose="020B0604020202020204" pitchFamily="34" charset="0"/>
              <a:buChar char="•"/>
            </a:pPr>
            <a:r>
              <a:rPr lang="el-GR" sz="2000" dirty="0">
                <a:effectLst>
                  <a:outerShdw blurRad="38100" dist="38100" dir="2700000" algn="tl">
                    <a:srgbClr val="000000">
                      <a:alpha val="43137"/>
                    </a:srgbClr>
                  </a:outerShdw>
                </a:effectLst>
              </a:rPr>
              <a:t>ΑΝΑΤΡΟΦΗ: ΣΥΜΦΩΝΑ ΜΕ ΤΙΣ ΙΟΥΔΑΙΚΕΣ ΠΑΡΑΔΟΣΕΙΣ </a:t>
            </a:r>
            <a:endParaRPr lang="el-GR" sz="2000" dirty="0">
              <a:effectLst>
                <a:outerShdw blurRad="38100" dist="38100" dir="2700000" algn="tl">
                  <a:srgbClr val="000000">
                    <a:alpha val="43137"/>
                  </a:srgbClr>
                </a:outerShdw>
              </a:effectLst>
            </a:endParaRPr>
          </a:p>
          <a:p>
            <a:pPr algn="just"/>
            <a:endParaRPr lang="el-GR" sz="2000" dirty="0">
              <a:effectLst>
                <a:outerShdw blurRad="38100" dist="38100" dir="2700000" algn="tl">
                  <a:srgbClr val="000000">
                    <a:alpha val="43137"/>
                  </a:srgbClr>
                </a:outerShdw>
              </a:effectLst>
            </a:endParaRPr>
          </a:p>
          <a:p>
            <a:pPr marL="342900" indent="-342900" algn="just">
              <a:buFont typeface="Arial" panose="020B0604020202020204" pitchFamily="34" charset="0"/>
              <a:buChar char="•"/>
            </a:pPr>
            <a:endParaRPr lang="el-GR" sz="2000" dirty="0">
              <a:effectLst>
                <a:outerShdw blurRad="38100" dist="38100" dir="2700000" algn="tl">
                  <a:srgbClr val="000000">
                    <a:alpha val="43137"/>
                  </a:srgbClr>
                </a:outerShdw>
              </a:effectLst>
            </a:endParaRPr>
          </a:p>
          <a:p>
            <a:pPr marL="342900" indent="-342900" algn="just">
              <a:buFont typeface="Arial" panose="020B0604020202020204" pitchFamily="34" charset="0"/>
              <a:buChar char="•"/>
            </a:pPr>
            <a:endParaRPr lang="el-GR" sz="2000" dirty="0">
              <a:effectLst>
                <a:outerShdw blurRad="38100" dist="38100" dir="2700000" algn="tl">
                  <a:srgbClr val="000000">
                    <a:alpha val="43137"/>
                  </a:srgbClr>
                </a:outerShdw>
              </a:effectLst>
            </a:endParaRPr>
          </a:p>
        </p:txBody>
      </p:sp>
      <p:pic>
        <p:nvPicPr>
          <p:cNvPr id="4" name="Εικόνα 3"/>
          <p:cNvPicPr>
            <a:picLocks noChangeAspect="1"/>
          </p:cNvPicPr>
          <p:nvPr/>
        </p:nvPicPr>
        <p:blipFill>
          <a:blip r:embed="rId1"/>
          <a:stretch>
            <a:fillRect/>
          </a:stretch>
        </p:blipFill>
        <p:spPr>
          <a:xfrm>
            <a:off x="9170504" y="3108893"/>
            <a:ext cx="2687707" cy="34840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207963"/>
            <a:ext cx="9144000" cy="931724"/>
          </a:xfrm>
        </p:spPr>
        <p:txBody>
          <a:bodyPr>
            <a:normAutofit/>
          </a:bodyPr>
          <a:lstStyle/>
          <a:p>
            <a:r>
              <a:rPr lang="el-GR" sz="2400" b="1" dirty="0"/>
              <a:t>ΠΕΡΙΟΔΙΕΣ ΑΠΟΣΤΟΛΟΥ ΠΑΥΛΟΥ</a:t>
            </a:r>
            <a:endParaRPr lang="el-GR" sz="2400" b="1" dirty="0"/>
          </a:p>
        </p:txBody>
      </p:sp>
      <p:sp>
        <p:nvSpPr>
          <p:cNvPr id="3" name="Υπότιτλος 2"/>
          <p:cNvSpPr>
            <a:spLocks noGrp="1"/>
          </p:cNvSpPr>
          <p:nvPr>
            <p:ph type="subTitle" idx="1"/>
          </p:nvPr>
        </p:nvSpPr>
        <p:spPr>
          <a:xfrm>
            <a:off x="198783" y="1139687"/>
            <a:ext cx="11781182" cy="5718313"/>
          </a:xfrm>
        </p:spPr>
        <p:txBody>
          <a:bodyPr/>
          <a:lstStyle/>
          <a:p>
            <a:pPr marL="457200" indent="-457200" algn="l">
              <a:buFont typeface="+mj-lt"/>
              <a:buAutoNum type="arabicPeriod"/>
            </a:pPr>
            <a:r>
              <a:rPr lang="el-GR" b="1" u="sng" dirty="0"/>
              <a:t>Τα γεγονότα της πρώτης αποστολικής περιοδείας που αποτελεί την πρώτη μεγάλη εξόρμηση του Χριστιανισμού έξω από τα όρια της Παλαιστίνης. Το ταξίδι αυτό αρχίζει από την Αντιόχεια και περιλαμβάνει την Κύπρο και ακολούθως τις πόλεις της Μικράς Ασίας: </a:t>
            </a:r>
            <a:r>
              <a:rPr lang="el-GR" b="1" u="sng" dirty="0" err="1"/>
              <a:t>Πέργη</a:t>
            </a:r>
            <a:r>
              <a:rPr lang="el-GR" b="1" u="sng" dirty="0"/>
              <a:t> της Παμφυλίας, Αντιόχεια της Πισιδίας και τις μικρασιατικές πόλεις της Λυκαονίας (ή Νότιας Γαλατίας), όπως το Ικόνιο, τα </a:t>
            </a:r>
            <a:r>
              <a:rPr lang="el-GR" b="1" u="sng" dirty="0" err="1"/>
              <a:t>Λύστρα</a:t>
            </a:r>
            <a:r>
              <a:rPr lang="el-GR" b="1" u="sng" dirty="0"/>
              <a:t> και τη Δέρβη.</a:t>
            </a:r>
            <a:endParaRPr lang="el-GR" b="1" u="sng" dirty="0"/>
          </a:p>
          <a:p>
            <a:pPr marL="457200" indent="-457200" algn="l">
              <a:buFont typeface="+mj-lt"/>
              <a:buAutoNum type="arabicPeriod"/>
            </a:pPr>
            <a:r>
              <a:rPr lang="el-GR" b="1" u="sng" dirty="0"/>
              <a:t>Η Δεύτερη Περιοδεία του Παύλου, πραγματοποιείται μετά την Αποστολική Σύνοδο και συμπίπτει με τη νέα εποχή που αρχίζει στις σχέσεις Ελληνισμού και Χριστιανισμού. Αρχίζει από την Αντιόχεια, κατευθύνθηκε προς τις μεγάλες πόλεις της Βιθυνίας, κατευθύνθηκε βορειοανατολικά προς την Τρωάδα, πέρασε διά θαλάσσης στη Μακεδονία, από τη Σαμοθράκη έπλευσαν στη Νεάπολη και μετά κινήθηκαν προς τους Φιλίππους. φτάνει δια μέσου της Αμφιπόλεως και της Απολλωνίας στη Θεσσαλονίκη </a:t>
            </a:r>
            <a:r>
              <a:rPr lang="el-GR" b="1" u="sng" dirty="0" err="1"/>
              <a:t>μεταβενει</a:t>
            </a:r>
            <a:r>
              <a:rPr lang="el-GR" b="1" u="sng" dirty="0"/>
              <a:t> στη Βέροια και πηγαίνει στην Αθήνα.</a:t>
            </a:r>
            <a:endParaRPr lang="el-GR" b="1" u="sng" dirty="0"/>
          </a:p>
        </p:txBody>
      </p:sp>
      <p:pic>
        <p:nvPicPr>
          <p:cNvPr id="4" name="Εικόνα 3"/>
          <p:cNvPicPr>
            <a:picLocks noChangeAspect="1"/>
          </p:cNvPicPr>
          <p:nvPr/>
        </p:nvPicPr>
        <p:blipFill>
          <a:blip r:embed="rId1"/>
          <a:stretch>
            <a:fillRect/>
          </a:stretch>
        </p:blipFill>
        <p:spPr>
          <a:xfrm>
            <a:off x="8398042" y="4249328"/>
            <a:ext cx="2679281" cy="17484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90876" y="600386"/>
            <a:ext cx="10515600" cy="781671"/>
          </a:xfrm>
        </p:spPr>
        <p:txBody>
          <a:bodyPr>
            <a:normAutofit/>
          </a:bodyPr>
          <a:lstStyle/>
          <a:p>
            <a:pPr algn="ctr"/>
            <a:r>
              <a:rPr lang="el-GR" sz="2400" b="1" dirty="0"/>
              <a:t>Η 3</a:t>
            </a:r>
            <a:r>
              <a:rPr lang="el-GR" sz="2400" b="1" baseline="30000" dirty="0"/>
              <a:t>η</a:t>
            </a:r>
            <a:r>
              <a:rPr lang="el-GR" sz="2400" b="1" dirty="0"/>
              <a:t> ΚΑΙ Η 4</a:t>
            </a:r>
            <a:r>
              <a:rPr lang="el-GR" sz="2400" b="1" baseline="30000" dirty="0"/>
              <a:t>η</a:t>
            </a:r>
            <a:r>
              <a:rPr lang="el-GR" sz="2400" b="1" dirty="0"/>
              <a:t> ΠΕΡΙΟΔΕΙΑ.</a:t>
            </a:r>
            <a:endParaRPr lang="el-GR" sz="2400" b="1" dirty="0"/>
          </a:p>
        </p:txBody>
      </p:sp>
      <p:sp>
        <p:nvSpPr>
          <p:cNvPr id="3" name="Θέση κειμένου 2"/>
          <p:cNvSpPr>
            <a:spLocks noGrp="1"/>
          </p:cNvSpPr>
          <p:nvPr>
            <p:ph type="body" idx="1"/>
          </p:nvPr>
        </p:nvSpPr>
        <p:spPr>
          <a:xfrm>
            <a:off x="0" y="1928813"/>
            <a:ext cx="12046226" cy="4829796"/>
          </a:xfrm>
        </p:spPr>
        <p:txBody>
          <a:bodyPr/>
          <a:lstStyle/>
          <a:p>
            <a:endParaRPr lang="el-GR" dirty="0"/>
          </a:p>
          <a:p>
            <a:r>
              <a:rPr lang="el-GR" b="1" dirty="0">
                <a:solidFill>
                  <a:schemeClr val="tx1">
                    <a:lumMod val="95000"/>
                    <a:lumOff val="5000"/>
                  </a:schemeClr>
                </a:solidFill>
              </a:rPr>
              <a:t>3.</a:t>
            </a:r>
            <a:r>
              <a:rPr lang="el-GR" b="1" dirty="0"/>
              <a:t> </a:t>
            </a:r>
            <a:r>
              <a:rPr lang="el-GR" b="1" u="sng" dirty="0">
                <a:solidFill>
                  <a:schemeClr val="tx1">
                    <a:lumMod val="95000"/>
                    <a:lumOff val="5000"/>
                  </a:schemeClr>
                </a:solidFill>
              </a:rPr>
              <a:t>Αντιόχεια της Συρίας</a:t>
            </a:r>
            <a:r>
              <a:rPr lang="en-US" b="1" u="sng" dirty="0">
                <a:solidFill>
                  <a:schemeClr val="tx1">
                    <a:lumMod val="95000"/>
                    <a:lumOff val="5000"/>
                  </a:schemeClr>
                </a:solidFill>
              </a:rPr>
              <a:t>,</a:t>
            </a:r>
            <a:r>
              <a:rPr lang="el-GR" b="1" u="sng" dirty="0">
                <a:solidFill>
                  <a:schemeClr val="tx1">
                    <a:lumMod val="95000"/>
                    <a:lumOff val="5000"/>
                  </a:schemeClr>
                </a:solidFill>
              </a:rPr>
              <a:t>Έφεσος , Τρωάδα, Ελλάδα  Μακεδονία ,Κόρινθος , </a:t>
            </a:r>
            <a:r>
              <a:rPr lang="el-GR" b="1" u="sng" dirty="0" err="1">
                <a:solidFill>
                  <a:schemeClr val="tx1">
                    <a:lumMod val="95000"/>
                    <a:lumOff val="5000"/>
                  </a:schemeClr>
                </a:solidFill>
              </a:rPr>
              <a:t>Ιεροσόλημα</a:t>
            </a:r>
            <a:r>
              <a:rPr lang="el-GR" b="1" u="sng" dirty="0">
                <a:solidFill>
                  <a:schemeClr val="tx1">
                    <a:lumMod val="95000"/>
                    <a:lumOff val="5000"/>
                  </a:schemeClr>
                </a:solidFill>
              </a:rPr>
              <a:t> , </a:t>
            </a:r>
            <a:r>
              <a:rPr lang="el-GR" b="1" u="sng" dirty="0" err="1">
                <a:solidFill>
                  <a:schemeClr val="tx1">
                    <a:lumMod val="95000"/>
                    <a:lumOff val="5000"/>
                  </a:schemeClr>
                </a:solidFill>
              </a:rPr>
              <a:t>Καισαρία</a:t>
            </a:r>
            <a:r>
              <a:rPr lang="el-GR" b="1" u="sng" dirty="0">
                <a:solidFill>
                  <a:schemeClr val="tx1">
                    <a:lumMod val="95000"/>
                    <a:lumOff val="5000"/>
                  </a:schemeClr>
                </a:solidFill>
              </a:rPr>
              <a:t> </a:t>
            </a:r>
            <a:endParaRPr lang="el-GR" b="1" u="sng" dirty="0">
              <a:solidFill>
                <a:schemeClr val="tx1">
                  <a:lumMod val="95000"/>
                  <a:lumOff val="5000"/>
                </a:schemeClr>
              </a:solidFill>
            </a:endParaRPr>
          </a:p>
          <a:p>
            <a:r>
              <a:rPr lang="el-GR" b="1" u="sng" dirty="0">
                <a:solidFill>
                  <a:schemeClr val="tx1">
                    <a:lumMod val="95000"/>
                    <a:lumOff val="5000"/>
                  </a:schemeClr>
                </a:solidFill>
              </a:rPr>
              <a:t>4. Κρήτη, Έφεσος, Ισπανία, Μακεδονία, Μ. Ασία, Ρώμη </a:t>
            </a:r>
            <a:endParaRPr lang="el-GR" b="1" u="sng" dirty="0">
              <a:solidFill>
                <a:schemeClr val="tx1">
                  <a:lumMod val="95000"/>
                  <a:lumOff val="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dirty="0"/>
              <a:t> 	 	</a:t>
            </a:r>
            <a:r>
              <a:rPr lang="el-GR" sz="2400" b="1" dirty="0"/>
              <a:t>Τα συναισθήματα του Παύλου κατά τη στιγμή της συνάντησης με τον Αναστημένο Χριστό </a:t>
            </a:r>
            <a:endParaRPr lang="el-GR" sz="2400" b="1" dirty="0"/>
          </a:p>
        </p:txBody>
      </p:sp>
      <p:sp>
        <p:nvSpPr>
          <p:cNvPr id="4" name="TextBox 3"/>
          <p:cNvSpPr txBox="1"/>
          <p:nvPr/>
        </p:nvSpPr>
        <p:spPr>
          <a:xfrm>
            <a:off x="598311" y="2043289"/>
            <a:ext cx="10227733" cy="3046988"/>
          </a:xfrm>
          <a:prstGeom prst="rect">
            <a:avLst/>
          </a:prstGeom>
          <a:noFill/>
        </p:spPr>
        <p:txBody>
          <a:bodyPr wrap="square">
            <a:spAutoFit/>
          </a:bodyPr>
          <a:lstStyle/>
          <a:p>
            <a:r>
              <a:rPr lang="el-GR" sz="2400" b="1" dirty="0"/>
              <a:t>Όταν πήγαινε προς τη Δαμασκό είδε ένα δυνατό φως το οποίο του έλεγε: Σαούλ, γιατί με καταδιώκεις; Ο Παύλος ρώτησε τη φωνή ποιος ήταν και η φωνή του απάντησε ότι ήταν ο Ιησούς ο Ναζωραίος. Του είπε να πάει στη Δαμασκό όπου θα συναντήσει τον Ανανία ο οποίος θα του πει το τι του επιφυλάσσει ο Θεός. Ο Παύλος τυφλώθηκε από το φως, όμως οι άνθρωποι που ήταν γύρω του τον οδήγησαν στη Δαμασκό. Εκεί συνάντησε τον Ανανία ο οποίος του είπε να βαπτιστεί και να διαδώσει σε ολόκληρο τον κόσμο αυτό που είδε και άκουσε.</a:t>
            </a:r>
            <a:r>
              <a:rPr lang="el-GR" dirty="0"/>
              <a:t> </a:t>
            </a:r>
            <a:endParaRPr lang="el-GR" dirty="0"/>
          </a:p>
        </p:txBody>
      </p:sp>
      <p:pic>
        <p:nvPicPr>
          <p:cNvPr id="5" name="Εικόνα 4"/>
          <p:cNvPicPr>
            <a:picLocks noChangeAspect="1"/>
          </p:cNvPicPr>
          <p:nvPr/>
        </p:nvPicPr>
        <p:blipFill>
          <a:blip r:embed="rId1"/>
          <a:stretch>
            <a:fillRect/>
          </a:stretch>
        </p:blipFill>
        <p:spPr>
          <a:xfrm>
            <a:off x="10070932" y="4812632"/>
            <a:ext cx="1314450" cy="2057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a:t>ΕΝΝΟΙΟΛΟΓΙΚΟΣ ΧΑΡΤΗΣ ΜΕ ΤΙΣ ΠΕΡΙΟΔΙΕΣ </a:t>
            </a:r>
            <a:endParaRPr lang="el-GR" sz="2400" b="1" dirty="0"/>
          </a:p>
        </p:txBody>
      </p:sp>
      <p:pic>
        <p:nvPicPr>
          <p:cNvPr id="8" name="Εικόνα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743200" y="1824083"/>
            <a:ext cx="7026442" cy="503391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174917"/>
          </a:xfrm>
        </p:spPr>
        <p:txBody>
          <a:bodyPr>
            <a:normAutofit/>
          </a:bodyPr>
          <a:lstStyle/>
          <a:p>
            <a:r>
              <a:rPr lang="el-GR" sz="2400" b="1" dirty="0"/>
              <a:t>		Το φύλλο εργασίας με τη μέθοδο </a:t>
            </a:r>
            <a:r>
              <a:rPr lang="el-GR" sz="2400" b="1" dirty="0" err="1"/>
              <a:t>scamper</a:t>
            </a:r>
            <a:r>
              <a:rPr lang="el-GR" sz="2400" b="1" dirty="0"/>
              <a:t> που θα εφαρμόσετε στην εικόνα , σελίδα 26 του σχολικού βιβλίου</a:t>
            </a:r>
            <a:endParaRPr lang="el-GR" sz="2400" b="1" dirty="0"/>
          </a:p>
        </p:txBody>
      </p:sp>
      <p:pic>
        <p:nvPicPr>
          <p:cNvPr id="10" name="Εικόνα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55163" y="1690688"/>
            <a:ext cx="6386269" cy="3820059"/>
          </a:xfrm>
          <a:prstGeom prst="rect">
            <a:avLst/>
          </a:prstGeom>
        </p:spPr>
      </p:pic>
      <p:pic>
        <p:nvPicPr>
          <p:cNvPr id="14" name="Εικόνα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1432" y="2722175"/>
            <a:ext cx="5103030" cy="38200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a:t>
            </a:r>
            <a:r>
              <a:rPr lang="el-GR" sz="2400" b="1" dirty="0"/>
              <a:t>Το </a:t>
            </a:r>
            <a:r>
              <a:rPr lang="el-GR" sz="2400" b="1" dirty="0" err="1"/>
              <a:t>comic</a:t>
            </a:r>
            <a:r>
              <a:rPr lang="el-GR" sz="2400" b="1" dirty="0"/>
              <a:t> που έχετε συμπληρώσει</a:t>
            </a:r>
            <a:endParaRPr lang="el-GR" sz="2400" b="1" dirty="0"/>
          </a:p>
        </p:txBody>
      </p:sp>
      <p:pic>
        <p:nvPicPr>
          <p:cNvPr id="4" name="Εικόνα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030579" y="1816767"/>
            <a:ext cx="4118577" cy="5041233"/>
          </a:xfrm>
          <a:prstGeom prst="rect">
            <a:avLst/>
          </a:prstGeom>
        </p:spPr>
      </p:pic>
    </p:spTree>
  </p:cSld>
  <p:clrMapOvr>
    <a:masterClrMapping/>
  </p:clrMapOvr>
</p:sld>
</file>

<file path=ppt/theme/theme1.xml><?xml version="1.0" encoding="utf-8"?>
<a:theme xmlns:a="http://schemas.openxmlformats.org/drawingml/2006/main" name="Μέρισμα">
  <a:themeElements>
    <a:clrScheme name="Μέρισμ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Μέρισμ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έρισμ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TM03457464[[fn=Μέρισμα]]</Template>
  <TotalTime>0</TotalTime>
  <Words>6461</Words>
  <Application>WPS Presentation</Application>
  <PresentationFormat>Ευρεία οθόνη</PresentationFormat>
  <Paragraphs>79</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Wingdings 2</vt:lpstr>
      <vt:lpstr>Corbel</vt:lpstr>
      <vt:lpstr>Microsoft YaHei</vt:lpstr>
      <vt:lpstr>Arial Unicode MS</vt:lpstr>
      <vt:lpstr>Gill Sans MT</vt:lpstr>
      <vt:lpstr>Calibri</vt:lpstr>
      <vt:lpstr>Μέρισμα</vt:lpstr>
      <vt:lpstr>ΕΡΓΑΣΙΑ Α’ ΤΕΤΡΑΜΗΝΟΥ ΑΠΟΣΤΟΛΟΣ ΠΑΥΛΟΣ  </vt:lpstr>
      <vt:lpstr>ΜΕΤΑΣΤΡΟΦΗ ΤΟΥ ΑΠΟΣΤΟΛΟΥ ΠΑΥΛΟΥ </vt:lpstr>
      <vt:lpstr>ΓΕΩΓΡΑΦΙΚΑ ΣΤΟΙΧΕΙΑ ΤΟΥ ΑΠΟΣΤΟΛΟΥ ΠΑΥΛΟΥ </vt:lpstr>
      <vt:lpstr>ΠΕΡΙΟΔΙΕΣ ΑΠΟΣΤΟΛΟΥ ΠΑΥΛΟΥ</vt:lpstr>
      <vt:lpstr>Η 3η ΚΑΙ Η 4η ΠΕΡΙΟΔΕΙΑ.</vt:lpstr>
      <vt:lpstr> 	 	Τα συναισθήματα του Παύλου κατά τη στιγμή της συνάντησης με τον Αναστημένο Χριστό </vt:lpstr>
      <vt:lpstr>ΕΝΝΟΙΟΛΟΓΙΚΟΣ ΧΑΡΤΗΣ ΜΕ ΤΙΣ ΠΕΡΙΟΔΙΕΣ </vt:lpstr>
      <vt:lpstr>		Το φύλλο εργασίας με τη μέθοδο scamper που θα εφαρμόσετε στην εικόνα , σελίδα 26 του σχολικού βιβλίου</vt:lpstr>
      <vt:lpstr>	Το comic που έχετε συμπληρώσει</vt:lpstr>
      <vt:lpstr>Ο Απόστολος Παύλος στην Αθήνα. Το σχετικό φύλλο εργασίας με τις ερωτήσεις που έχετε απαντήσει.</vt:lpstr>
      <vt:lpstr>	Γαλ. 5,1</vt:lpstr>
      <vt:lpstr>	Γαλ. 4,28</vt:lpstr>
      <vt:lpstr>	Γαλ. 3,28</vt:lpstr>
      <vt:lpstr>Ρωμ. 12,12</vt:lpstr>
      <vt:lpstr>	Β’ Κορ. 6,14</vt:lpstr>
      <vt:lpstr>	Α’ Κορ. 13,1-10</vt:lpstr>
      <vt:lpstr>	Εφ. 6,10 - 20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Α’ ΤΕΤΡΑΜΗΝΟΥ ΑΠΟΣΤΟΛΟΣ ΠΑΥΛΟΣ  </dc:title>
  <dc:creator>εμη</dc:creator>
  <cp:lastModifiedBy>Paris</cp:lastModifiedBy>
  <cp:revision>3</cp:revision>
  <dcterms:created xsi:type="dcterms:W3CDTF">2023-01-04T12:18:00Z</dcterms:created>
  <dcterms:modified xsi:type="dcterms:W3CDTF">2023-07-30T18:03:50Z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534D6A1A5A534F37B26D3DD29699A3C1</vt:lpwstr>
  </property>
  <property fmtid="{D5CDD505-2E9C-101B-9397-08002B2CF9AE}" pid="3" name="KSOProductBuildVer">
    <vt:lpwstr>1033-11.2.0.11537</vt:lpwstr>
  </property>
</Properties>
</file>