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2"/>
  </p:notesMasterIdLst>
  <p:handoutMasterIdLst>
    <p:handoutMasterId r:id="rId13"/>
  </p:handoutMasterIdLst>
  <p:sldIdLst>
    <p:sldId id="496" r:id="rId5"/>
    <p:sldId id="507" r:id="rId6"/>
    <p:sldId id="508" r:id="rId7"/>
    <p:sldId id="498" r:id="rId8"/>
    <p:sldId id="509" r:id="rId9"/>
    <p:sldId id="510" r:id="rId10"/>
    <p:sldId id="50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02"/>
      </p:cViewPr>
      <p:guideLst>
        <p:guide orient="horz" pos="1968"/>
        <p:guide pos="3840"/>
      </p:guideLst>
    </p:cSldViewPr>
  </p:slideViewPr>
  <p:notesTextViewPr>
    <p:cViewPr>
      <p:scale>
        <a:sx n="1" d="1"/>
        <a:sy n="1" d="1"/>
      </p:scale>
      <p:origin x="0" y="0"/>
    </p:cViewPr>
  </p:notesTextViewPr>
  <p:notesViewPr>
    <p:cSldViewPr snapToGrid="0">
      <p:cViewPr varScale="1">
        <p:scale>
          <a:sx n="60" d="100"/>
          <a:sy n="60" d="100"/>
        </p:scale>
        <p:origin x="233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A6C86A-E696-4915-84A9-365D51368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EFA275-E5BD-42D5-86C3-D4A66EF38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4D676F-4DB5-46B8-8F00-05DB67D5471C}" type="datetimeFigureOut">
              <a:rPr lang="en-US" smtClean="0"/>
              <a:t>1/3/2023</a:t>
            </a:fld>
            <a:endParaRPr lang="en-US" dirty="0"/>
          </a:p>
        </p:txBody>
      </p:sp>
      <p:sp>
        <p:nvSpPr>
          <p:cNvPr id="4" name="Footer Placeholder 3">
            <a:extLst>
              <a:ext uri="{FF2B5EF4-FFF2-40B4-BE49-F238E27FC236}">
                <a16:creationId xmlns:a16="http://schemas.microsoft.com/office/drawing/2014/main" id="{0D08037F-BC33-4B71-9390-1FCCB44C8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F7A39EB-596B-48AB-BC3E-069215B76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DFD5B-C328-43D8-A4C7-929BECA315CE}" type="slidenum">
              <a:rPr lang="en-US" smtClean="0"/>
              <a:t>‹#›</a:t>
            </a:fld>
            <a:endParaRPr lang="en-US" dirty="0"/>
          </a:p>
        </p:txBody>
      </p:sp>
    </p:spTree>
    <p:extLst>
      <p:ext uri="{BB962C8B-B14F-4D97-AF65-F5344CB8AC3E}">
        <p14:creationId xmlns:p14="http://schemas.microsoft.com/office/powerpoint/2010/main" val="280270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BE5AB-3192-4552-A220-BA06EA9D867F}" type="datetimeFigureOut">
              <a:rPr lang="en-US" smtClean="0"/>
              <a:t>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D0E63-0F6A-47B0-8BD1-6E95B004C872}" type="slidenum">
              <a:rPr lang="en-US" smtClean="0"/>
              <a:t>‹#›</a:t>
            </a:fld>
            <a:endParaRPr lang="en-US" dirty="0"/>
          </a:p>
        </p:txBody>
      </p:sp>
    </p:spTree>
    <p:extLst>
      <p:ext uri="{BB962C8B-B14F-4D97-AF65-F5344CB8AC3E}">
        <p14:creationId xmlns:p14="http://schemas.microsoft.com/office/powerpoint/2010/main" val="53232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Graphic 33" descr="Tag=AccentColor&#10;Flavor=Light&#10;Target=Fill">
            <a:extLst>
              <a:ext uri="{FF2B5EF4-FFF2-40B4-BE49-F238E27FC236}">
                <a16:creationId xmlns:a16="http://schemas.microsoft.com/office/drawing/2014/main" id="{A4E7DAC5-621F-40E6-ACD2-590570CC84F8}"/>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2560320" y="960120"/>
            <a:ext cx="7077456" cy="2898648"/>
          </a:xfrm>
        </p:spPr>
        <p:txBody>
          <a:bodyPr anchor="b">
            <a:noAutofit/>
          </a:bodyPr>
          <a:lstStyle>
            <a:lvl1pPr algn="ctr">
              <a:defRPr sz="8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2633472" y="4535424"/>
            <a:ext cx="6931152" cy="941832"/>
          </a:xfrm>
        </p:spPr>
        <p:txBody>
          <a:bodyPr>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6">
            <a:extLst>
              <a:ext uri="{FF2B5EF4-FFF2-40B4-BE49-F238E27FC236}">
                <a16:creationId xmlns:a16="http://schemas.microsoft.com/office/drawing/2014/main" id="{371B7A5D-C918-4744-A5FA-75C904B3B8D4}"/>
              </a:ext>
            </a:extLst>
          </p:cNvPr>
          <p:cNvSpPr/>
          <p:nvPr userDrawn="1"/>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56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2578608"/>
            <a:ext cx="5157787"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3617842"/>
            <a:ext cx="5157787"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2578608"/>
            <a:ext cx="5183188" cy="823912"/>
          </a:xfrm>
        </p:spPr>
        <p:txBody>
          <a:bodyPr anchor="b">
            <a:normAutofit/>
          </a:bodyPr>
          <a:lstStyle>
            <a:lvl1pPr marL="0" indent="0">
              <a:lnSpc>
                <a:spcPct val="100000"/>
              </a:lnSpc>
              <a:buNone/>
              <a:defRPr sz="4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3617842"/>
            <a:ext cx="5183188" cy="257264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4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2578608"/>
            <a:ext cx="3200400" cy="711244"/>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3339547"/>
            <a:ext cx="3200400" cy="2900635"/>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884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0" name="Rectangle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339328" y="2578608"/>
            <a:ext cx="3200400" cy="713232"/>
          </a:xfrm>
        </p:spPr>
        <p:txBody>
          <a:bodyPr anchor="b">
            <a:normAutofit/>
          </a:bodyPr>
          <a:lstStyle>
            <a:lvl1pPr marL="0" indent="0">
              <a:lnSpc>
                <a:spcPct val="100000"/>
              </a:lnSpc>
              <a:buNone/>
              <a:defRPr sz="41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3339548"/>
            <a:ext cx="3200400" cy="2850940"/>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7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4" name="Picture Placeholder 23">
            <a:extLst>
              <a:ext uri="{FF2B5EF4-FFF2-40B4-BE49-F238E27FC236}">
                <a16:creationId xmlns:a16="http://schemas.microsoft.com/office/drawing/2014/main"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630936" y="429768"/>
            <a:ext cx="3922776" cy="1645920"/>
          </a:xfrm>
        </p:spPr>
        <p:txBody>
          <a:bodyPr anchor="b"/>
          <a:lstStyle>
            <a:lvl1pPr>
              <a:defRPr sz="54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0936" y="2706624"/>
            <a:ext cx="3931920" cy="3383280"/>
          </a:xfrm>
        </p:spPr>
        <p:txBody>
          <a:bodyPr>
            <a:normAutofit/>
          </a:bodyPr>
          <a:lstStyle>
            <a:lvl1pPr marL="0" indent="0">
              <a:buNone/>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descr="Tag=AccentColor&#10;Flavor=Light&#10;Target=FillAndLine">
            <a:extLst>
              <a:ext uri="{FF2B5EF4-FFF2-40B4-BE49-F238E27FC236}">
                <a16:creationId xmlns:a16="http://schemas.microsoft.com/office/drawing/2014/main" id="{3D56BB16-3103-4F61-889C-DDC4E4A678C2}"/>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093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41248" y="402336"/>
            <a:ext cx="10515600" cy="1344168"/>
          </a:xfrm>
        </p:spPr>
        <p:txBody>
          <a:bodyPr/>
          <a:lstStyle>
            <a:lvl1pPr algn="ctr">
              <a:defRPr sz="72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0" name="Picture Placeholder 9">
            <a:extLst>
              <a:ext uri="{FF2B5EF4-FFF2-40B4-BE49-F238E27FC236}">
                <a16:creationId xmlns:a16="http://schemas.microsoft.com/office/drawing/2014/main" id="{4308AE94-7094-4D70-9812-D22ECD79C7D9}"/>
              </a:ext>
            </a:extLst>
          </p:cNvPr>
          <p:cNvSpPr>
            <a:spLocks noGrp="1"/>
          </p:cNvSpPr>
          <p:nvPr>
            <p:ph type="pic" sz="quarter" idx="17"/>
          </p:nvPr>
        </p:nvSpPr>
        <p:spPr>
          <a:xfrm>
            <a:off x="970635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1" name="Picture Placeholder 10">
            <a:extLst>
              <a:ext uri="{FF2B5EF4-FFF2-40B4-BE49-F238E27FC236}">
                <a16:creationId xmlns:a16="http://schemas.microsoft.com/office/drawing/2014/main" id="{2B505429-1B51-4AA8-8307-05F64474936C}"/>
              </a:ext>
            </a:extLst>
          </p:cNvPr>
          <p:cNvSpPr>
            <a:spLocks noGrp="1"/>
          </p:cNvSpPr>
          <p:nvPr>
            <p:ph type="pic" sz="quarter" idx="15"/>
          </p:nvPr>
        </p:nvSpPr>
        <p:spPr>
          <a:xfrm>
            <a:off x="5728716" y="3511296"/>
            <a:ext cx="731520" cy="731520"/>
          </a:xfrm>
          <a:prstGeom prst="rect">
            <a:avLst/>
          </a:prstGeom>
        </p:spPr>
        <p:txBody>
          <a:bodyPr wrap="square" anchor="ctr">
            <a:noAutofit/>
          </a:bodyPr>
          <a:lstStyle>
            <a:lvl1pPr marL="0" indent="0" algn="ctr">
              <a:lnSpc>
                <a:spcPct val="100000"/>
              </a:lnSpc>
              <a:spcBef>
                <a:spcPts val="0"/>
              </a:spcBef>
              <a:buNone/>
              <a:defRPr sz="2000"/>
            </a:lvl1pPr>
          </a:lstStyle>
          <a:p>
            <a:r>
              <a:rPr lang="en-US"/>
              <a:t>Click icon to add picture</a:t>
            </a:r>
            <a:endParaRPr lang="en-US" dirty="0"/>
          </a:p>
        </p:txBody>
      </p:sp>
      <p:sp>
        <p:nvSpPr>
          <p:cNvPr id="12" name="Picture Placeholder 11">
            <a:extLst>
              <a:ext uri="{FF2B5EF4-FFF2-40B4-BE49-F238E27FC236}">
                <a16:creationId xmlns:a16="http://schemas.microsoft.com/office/drawing/2014/main" id="{F3F3360D-2801-410A-A4E5-7AE529A3E3C8}"/>
              </a:ext>
            </a:extLst>
          </p:cNvPr>
          <p:cNvSpPr>
            <a:spLocks noGrp="1"/>
          </p:cNvSpPr>
          <p:nvPr>
            <p:ph type="pic" sz="quarter" idx="13"/>
          </p:nvPr>
        </p:nvSpPr>
        <p:spPr>
          <a:xfrm>
            <a:off x="1751076" y="3511296"/>
            <a:ext cx="731520" cy="731520"/>
          </a:xfrm>
          <a:prstGeom prst="rect">
            <a:avLst/>
          </a:prstGeom>
        </p:spPr>
        <p:txBody>
          <a:bodyPr wrap="square" anchor="ctr">
            <a:noAutofit/>
          </a:bodyPr>
          <a:lstStyle>
            <a:lvl1pPr algn="ctr">
              <a:buNone/>
              <a:defRPr sz="2000"/>
            </a:lvl1pPr>
          </a:lstStyle>
          <a:p>
            <a:r>
              <a:rPr lang="en-US"/>
              <a:t>Click icon to add picture</a:t>
            </a:r>
            <a:endParaRPr lang="en-US" dirty="0"/>
          </a:p>
        </p:txBody>
      </p:sp>
      <p:sp>
        <p:nvSpPr>
          <p:cNvPr id="13" name="Text Placeholder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585216" y="4315968"/>
            <a:ext cx="3063240" cy="548640"/>
          </a:xfrm>
          <a:prstGeom prst="rect">
            <a:avLst/>
          </a:prstGeo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Presenter Name</a:t>
            </a:r>
          </a:p>
        </p:txBody>
      </p:sp>
      <p:sp>
        <p:nvSpPr>
          <p:cNvPr id="14" name="Text Placeholder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456285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Email</a:t>
            </a:r>
          </a:p>
        </p:txBody>
      </p:sp>
      <p:sp>
        <p:nvSpPr>
          <p:cNvPr id="15" name="Text Placeholder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8540496" y="4315968"/>
            <a:ext cx="3063240" cy="548640"/>
          </a:xfrm>
        </p:spPr>
        <p:txBody>
          <a:bodyPr/>
          <a:lstStyle>
            <a:lvl1pPr marL="0" indent="0" algn="ctr">
              <a:lnSpc>
                <a:spcPct val="110000"/>
              </a:lnSpc>
              <a:spcBef>
                <a:spcPts val="1000"/>
              </a:spcBef>
              <a:buNone/>
              <a:defRPr sz="2400"/>
            </a:lvl1pPr>
            <a:lvl2pPr marL="0" indent="0" algn="ctr">
              <a:lnSpc>
                <a:spcPct val="100000"/>
              </a:lnSpc>
              <a:spcBef>
                <a:spcPts val="0"/>
              </a:spcBef>
              <a:buNone/>
              <a:defRPr sz="1800"/>
            </a:lvl2pPr>
          </a:lstStyle>
          <a:p>
            <a:pPr lvl="0"/>
            <a:r>
              <a:rPr lang="en-US" dirty="0"/>
              <a:t>Website</a:t>
            </a:r>
          </a:p>
        </p:txBody>
      </p:sp>
    </p:spTree>
    <p:extLst>
      <p:ext uri="{BB962C8B-B14F-4D97-AF65-F5344CB8AC3E}">
        <p14:creationId xmlns:p14="http://schemas.microsoft.com/office/powerpoint/2010/main" val="24803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2C18C1E5-FB55-42F5-BD6D-9CC153FCDBE6}" type="slidenum">
              <a:rPr lang="en-US" smtClean="0"/>
              <a:t>‹#›</a:t>
            </a:fld>
            <a:endParaRPr lang="en-US" dirty="0"/>
          </a:p>
        </p:txBody>
      </p:sp>
    </p:spTree>
    <p:extLst>
      <p:ext uri="{BB962C8B-B14F-4D97-AF65-F5344CB8AC3E}">
        <p14:creationId xmlns:p14="http://schemas.microsoft.com/office/powerpoint/2010/main" val="96418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71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631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7CE2522-15B5-4BC5-91A9-523F325A8324}"/>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133856" y="649224"/>
            <a:ext cx="4178808" cy="5568696"/>
          </a:xfrm>
        </p:spPr>
        <p:txBody>
          <a:bodyPr>
            <a:noAutofit/>
          </a:bodyPr>
          <a:lstStyle>
            <a:lvl1pPr>
              <a:defRPr sz="72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364224" y="1307592"/>
            <a:ext cx="4992624" cy="4251960"/>
          </a:xfrm>
        </p:spPr>
        <p:txBody>
          <a:bodyPr anchor="ctr">
            <a:normAutofit/>
          </a:bodyPr>
          <a:lstStyle>
            <a:lvl1pPr marL="0" indent="0">
              <a:buNone/>
              <a:defRPr sz="4400">
                <a:solidFill>
                  <a:schemeClr val="bg1"/>
                </a:solidFill>
              </a:defRPr>
            </a:lvl1pPr>
            <a:lvl2pPr marL="228600">
              <a:defRPr sz="4000">
                <a:solidFill>
                  <a:schemeClr val="bg1"/>
                </a:solidFill>
              </a:defRPr>
            </a:lvl2pPr>
            <a:lvl3pPr marL="457200">
              <a:defRPr sz="36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838200" y="6356350"/>
            <a:ext cx="2286000" cy="365125"/>
          </a:xfrm>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364224" y="6355080"/>
            <a:ext cx="3200400" cy="365125"/>
          </a:xfrm>
        </p:spPr>
        <p:txBody>
          <a:bodyPr/>
          <a:lstStyle>
            <a:lvl1pPr algn="l">
              <a:defRPr>
                <a:solidFill>
                  <a:schemeClr val="bg1"/>
                </a:solidFill>
              </a:defRPr>
            </a:lvl1pPr>
          </a:lstStyle>
          <a:p>
            <a:r>
              <a:rPr lang="en-US" dirty="0">
                <a:solidFill>
                  <a:schemeClr val="bg1"/>
                </a:solidFill>
              </a:rPr>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067544" y="6355080"/>
            <a:ext cx="1280160" cy="365125"/>
          </a:xfrm>
        </p:spPr>
        <p:txBody>
          <a:bodyPr/>
          <a:lstStyle>
            <a:lvl1pPr>
              <a:defRPr>
                <a:solidFill>
                  <a:schemeClr val="bg1"/>
                </a:solidFill>
              </a:defRPr>
            </a:lvl1pPr>
          </a:lstStyle>
          <a:p>
            <a:fld id="{2C18C1E5-FB55-42F5-BD6D-9CC153FCDBE6}" type="slidenum">
              <a:rPr lang="en-US" smtClean="0"/>
              <a:pPr/>
              <a:t>‹#›</a:t>
            </a:fld>
            <a:endParaRPr lang="en-US" dirty="0">
              <a:solidFill>
                <a:schemeClr val="bg1"/>
              </a:solidFill>
            </a:endParaRPr>
          </a:p>
        </p:txBody>
      </p:sp>
    </p:spTree>
    <p:extLst>
      <p:ext uri="{BB962C8B-B14F-4D97-AF65-F5344CB8AC3E}">
        <p14:creationId xmlns:p14="http://schemas.microsoft.com/office/powerpoint/2010/main" val="42322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anchor="ctr">
            <a:noAutofit/>
          </a:bodyPr>
          <a:lstStyle>
            <a:lvl1pPr algn="ctr">
              <a:buNone/>
              <a:defRPr sz="24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4654296" y="329184"/>
            <a:ext cx="6894576" cy="1783080"/>
          </a:xfrm>
        </p:spPr>
        <p:txBody>
          <a:bodyPr anchor="b"/>
          <a:lstStyle>
            <a:lvl1pPr>
              <a:defRPr sz="7200"/>
            </a:lvl1pPr>
          </a:lstStyle>
          <a:p>
            <a:r>
              <a:rPr lang="en-US" dirty="0"/>
              <a:t>title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654296" y="2706624"/>
            <a:ext cx="6894576" cy="3483864"/>
          </a:xfrm>
        </p:spPr>
        <p:txBody>
          <a:bodyPr>
            <a:normAutofit/>
          </a:bodyPr>
          <a:lstStyle>
            <a:lvl1pPr marL="0" indent="0">
              <a:buNone/>
              <a:defRPr sz="2400"/>
            </a:lvl1pPr>
            <a:lvl2pPr marL="228600">
              <a:defRPr sz="2000"/>
            </a:lvl2pPr>
            <a:lvl3pPr marL="457200">
              <a:defRPr sz="1800"/>
            </a:lvl3pPr>
            <a:lvl4pPr marL="685800">
              <a:defRPr sz="1600"/>
            </a:lvl4pPr>
            <a:lvl5pPr marL="9144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8641080" y="6356350"/>
            <a:ext cx="2743200" cy="365125"/>
          </a:xfrm>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380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hasCustomPrompt="1"/>
          </p:nvPr>
        </p:nvSpPr>
        <p:spPr>
          <a:xfrm>
            <a:off x="2066544" y="1911096"/>
            <a:ext cx="8055864" cy="2075688"/>
          </a:xfrm>
        </p:spPr>
        <p:txBody>
          <a:bodyPr anchor="b"/>
          <a:lstStyle>
            <a:lvl1pPr algn="ctr">
              <a:defRPr sz="8000">
                <a:solidFill>
                  <a:schemeClr val="bg1"/>
                </a:solidFill>
              </a:defRPr>
            </a:lvl1pPr>
          </a:lstStyle>
          <a:p>
            <a:r>
              <a:rPr lang="en-US" dirty="0"/>
              <a:t>Title</a:t>
            </a:r>
          </a:p>
        </p:txBody>
      </p:sp>
      <p:sp>
        <p:nvSpPr>
          <p:cNvPr id="11" name="Rectangle 6">
            <a:extLst>
              <a:ext uri="{FF2B5EF4-FFF2-40B4-BE49-F238E27FC236}">
                <a16:creationId xmlns:a16="http://schemas.microsoft.com/office/drawing/2014/main"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3227832" y="4352544"/>
            <a:ext cx="5733288" cy="932688"/>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29157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768096" y="365125"/>
            <a:ext cx="10515600" cy="1325563"/>
          </a:xfrm>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2075688"/>
            <a:ext cx="10515600" cy="41056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7643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1527048" y="932688"/>
            <a:ext cx="9144000" cy="2523744"/>
          </a:xfrm>
        </p:spPr>
        <p:txBody>
          <a:bodyPr anchor="b"/>
          <a:lstStyle>
            <a:lvl1pPr algn="ctr">
              <a:defRPr sz="6000">
                <a:solidFill>
                  <a:schemeClr val="bg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12" name="Rectangle 11">
            <a:extLst>
              <a:ext uri="{FF2B5EF4-FFF2-40B4-BE49-F238E27FC236}">
                <a16:creationId xmlns:a16="http://schemas.microsoft.com/office/drawing/2014/main" id="{9474AF53-8E5D-4CC4-B341-32DDBD4237D3}"/>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527048" y="3694176"/>
            <a:ext cx="9144000" cy="1627632"/>
          </a:xfrm>
        </p:spPr>
        <p:txBody>
          <a:bodyPr/>
          <a:lstStyle>
            <a:lvl1pPr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Tree>
    <p:extLst>
      <p:ext uri="{BB962C8B-B14F-4D97-AF65-F5344CB8AC3E}">
        <p14:creationId xmlns:p14="http://schemas.microsoft.com/office/powerpoint/2010/main" val="37443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8" name="Picture Placeholder 27">
            <a:extLst>
              <a:ext uri="{FF2B5EF4-FFF2-40B4-BE49-F238E27FC236}">
                <a16:creationId xmlns:a16="http://schemas.microsoft.com/office/drawing/2014/main"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6" name="Picture Placeholder 25">
            <a:extLst>
              <a:ext uri="{FF2B5EF4-FFF2-40B4-BE49-F238E27FC236}">
                <a16:creationId xmlns:a16="http://schemas.microsoft.com/office/drawing/2014/main"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anchor="ctr">
            <a:noAutofit/>
          </a:bodyPr>
          <a:lstStyle>
            <a:lvl1pPr algn="ctr">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0" y="365125"/>
            <a:ext cx="12188952" cy="1325563"/>
          </a:xfrm>
        </p:spPr>
        <p:txBody>
          <a:bodyPr/>
          <a:lstStyle>
            <a:lvl1pPr algn="ctr">
              <a:defRPr sz="7200"/>
            </a:lvl1pPr>
          </a:lstStyle>
          <a:p>
            <a:r>
              <a:rPr lang="en-US"/>
              <a:t>Click to edit Master title style</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19" name="Rectangle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6309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4" name="Text Placeholder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9931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5" name="Text Placeholder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53553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6" name="Text Placeholder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77175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
        <p:nvSpPr>
          <p:cNvPr id="37" name="Text Placeholder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10079736" y="4754880"/>
            <a:ext cx="1481328" cy="740664"/>
          </a:xfrm>
        </p:spPr>
        <p:txBody>
          <a:bodyPr>
            <a:noAutofit/>
          </a:bodyPr>
          <a:lstStyle>
            <a:lvl1pPr marL="0" indent="0" algn="ctr">
              <a:lnSpc>
                <a:spcPct val="100000"/>
              </a:lnSpc>
              <a:spcBef>
                <a:spcPts val="0"/>
              </a:spcBef>
              <a:buNone/>
              <a:defRPr sz="2400"/>
            </a:lvl1pPr>
            <a:lvl2pPr marL="0" indent="0" algn="ctr">
              <a:lnSpc>
                <a:spcPct val="100000"/>
              </a:lnSpc>
              <a:spcBef>
                <a:spcPts val="0"/>
              </a:spcBef>
              <a:buNone/>
              <a:defRPr sz="1800"/>
            </a:lvl2pPr>
          </a:lstStyle>
          <a:p>
            <a:pPr lvl="0"/>
            <a:r>
              <a:rPr lang="en-US" dirty="0"/>
              <a:t>Name</a:t>
            </a:r>
          </a:p>
          <a:p>
            <a:pPr lvl="1"/>
            <a:r>
              <a:rPr lang="en-US" dirty="0"/>
              <a:t>Title</a:t>
            </a:r>
          </a:p>
        </p:txBody>
      </p:sp>
    </p:spTree>
    <p:extLst>
      <p:ext uri="{BB962C8B-B14F-4D97-AF65-F5344CB8AC3E}">
        <p14:creationId xmlns:p14="http://schemas.microsoft.com/office/powerpoint/2010/main" val="218342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Center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838200" y="365124"/>
            <a:ext cx="10515600" cy="1325880"/>
          </a:xfrm>
        </p:spPr>
        <p:txBody>
          <a:bodyPr/>
          <a:lstStyle>
            <a:lvl1pPr algn="ctr">
              <a:defRPr sz="7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41248" y="2304288"/>
            <a:ext cx="10515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lvl1pPr>
              <a:defRPr>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lvl1pPr>
              <a:defRPr>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lvl1pPr>
              <a:defRPr>
                <a:solidFill>
                  <a:schemeClr val="tx1"/>
                </a:solidFill>
              </a:defRPr>
            </a:lvl1pPr>
          </a:lstStyle>
          <a:p>
            <a:fld id="{2C18C1E5-FB55-42F5-BD6D-9CC153FCDBE6}" type="slidenum">
              <a:rPr lang="en-US" smtClean="0"/>
              <a:pPr/>
              <a:t>‹#›</a:t>
            </a:fld>
            <a:endParaRPr lang="en-US" dirty="0"/>
          </a:p>
        </p:txBody>
      </p:sp>
      <p:sp>
        <p:nvSpPr>
          <p:cNvPr id="7" name="Rectangle 6" descr="Tag=AccentColor&#10;Flavor=Light&#10;Target=FillAndLine">
            <a:extLst>
              <a:ext uri="{FF2B5EF4-FFF2-40B4-BE49-F238E27FC236}">
                <a16:creationId xmlns:a16="http://schemas.microsoft.com/office/drawing/2014/main" id="{83465705-093A-460D-83A5-4A4F3275ADB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829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2304288"/>
            <a:ext cx="5181600" cy="387705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2C18C1E5-FB55-42F5-BD6D-9CC153FCDBE6}"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2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defRPr>
            </a:lvl1pPr>
          </a:lstStyle>
          <a:p>
            <a:r>
              <a:rPr lang="en-US" dirty="0"/>
              <a:t>9/3/20XX</a:t>
            </a:r>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defRPr>
            </a:lvl1pPr>
          </a:lstStyle>
          <a:p>
            <a:r>
              <a:rPr lang="en-US" dirty="0">
                <a:solidFill>
                  <a:schemeClr val="tx1"/>
                </a:solidFill>
              </a:rPr>
              <a:t>Presentation Title</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2C18C1E5-FB55-42F5-BD6D-9CC153FCDBE6}" type="slidenum">
              <a:rPr lang="en-US" smtClean="0"/>
              <a:pPr/>
              <a:t>‹#›</a:t>
            </a:fld>
            <a:endParaRPr lang="en-US" dirty="0"/>
          </a:p>
        </p:txBody>
      </p:sp>
    </p:spTree>
    <p:extLst>
      <p:ext uri="{BB962C8B-B14F-4D97-AF65-F5344CB8AC3E}">
        <p14:creationId xmlns:p14="http://schemas.microsoft.com/office/powerpoint/2010/main" val="289588331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4" r:id="rId5"/>
    <p:sldLayoutId id="2147483751" r:id="rId6"/>
    <p:sldLayoutId id="2147483752" r:id="rId7"/>
    <p:sldLayoutId id="2147483753" r:id="rId8"/>
    <p:sldLayoutId id="2147483724" r:id="rId9"/>
    <p:sldLayoutId id="2147483737" r:id="rId10"/>
    <p:sldLayoutId id="2147483755" r:id="rId11"/>
    <p:sldLayoutId id="2147483754" r:id="rId12"/>
    <p:sldLayoutId id="2147483756" r:id="rId13"/>
    <p:sldLayoutId id="2147483739" r:id="rId14"/>
    <p:sldLayoutId id="2147483740" r:id="rId15"/>
    <p:sldLayoutId id="2147483741" r:id="rId16"/>
  </p:sldLayoutIdLst>
  <p:hf hdr="0"/>
  <p:txStyles>
    <p:titleStyle>
      <a:lvl1pPr algn="l" defTabSz="914400" rtl="0" eaLnBrk="1" latinLnBrk="0" hangingPunct="1">
        <a:lnSpc>
          <a:spcPct val="100000"/>
        </a:lnSpc>
        <a:spcBef>
          <a:spcPct val="0"/>
        </a:spcBef>
        <a:buNone/>
        <a:defRPr sz="72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91%CF%80%CF%8C%CF%83%CF%84%CE%BF%CE%BB%CE%BF%CF%82_%CE%A0%CE%B1%CF%8D%CE%BB%CE%BF%CF%82#%CE%A7%CF%81%CE%BF%CE%BD%CE%BF%CE%BB%CE%BF%CE%B3%CE%B9%CE%BA%CF%8C%CF%82_%CF%80%CE%AF%CE%BD%CE%B1%CE%BA%CE%B1%CF%82" TargetMode="External"/><Relationship Id="rId2" Type="http://schemas.openxmlformats.org/officeDocument/2006/relationships/hyperlink" Target="http://www.byzantineathens.com/alphapiomicronsigmatauomicronlambdaomicronsigma-pialphaupsilonlambdaomicronsigma.html"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B34EE244-9C2A-0F14-B272-1FC255E0CED8}"/>
              </a:ext>
            </a:extLst>
          </p:cNvPr>
          <p:cNvPicPr>
            <a:picLocks noChangeAspect="1"/>
          </p:cNvPicPr>
          <p:nvPr/>
        </p:nvPicPr>
        <p:blipFill rotWithShape="1">
          <a:blip r:embed="rId2"/>
          <a:srcRect t="6639"/>
          <a:stretch/>
        </p:blipFill>
        <p:spPr>
          <a:xfrm>
            <a:off x="-3047" y="10"/>
            <a:ext cx="12191999" cy="6857990"/>
          </a:xfrm>
          <a:prstGeom prst="rect">
            <a:avLst/>
          </a:prstGeom>
        </p:spPr>
      </p:pic>
      <p:sp>
        <p:nvSpPr>
          <p:cNvPr id="56" name="Rectangle 5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1B3DD-35BD-42F7-9AD7-7F3402B2623E}"/>
              </a:ext>
            </a:extLst>
          </p:cNvPr>
          <p:cNvSpPr>
            <a:spLocks noGrp="1"/>
          </p:cNvSpPr>
          <p:nvPr>
            <p:ph type="ctrTitle"/>
          </p:nvPr>
        </p:nvSpPr>
        <p:spPr>
          <a:xfrm>
            <a:off x="643466" y="1322616"/>
            <a:ext cx="10905059" cy="2651204"/>
          </a:xfrm>
          <a:effectLst>
            <a:outerShdw blurRad="50800" dist="38100" dir="2700000" algn="tl" rotWithShape="0">
              <a:prstClr val="black">
                <a:alpha val="40000"/>
              </a:prstClr>
            </a:outerShdw>
          </a:effectLst>
        </p:spPr>
        <p:txBody>
          <a:bodyPr>
            <a:normAutofit/>
          </a:bodyPr>
          <a:lstStyle/>
          <a:p>
            <a:r>
              <a:rPr lang="el-GR" sz="5400" dirty="0"/>
              <a:t>Απόστολος Παύλος</a:t>
            </a:r>
            <a:endParaRPr lang="en-US" sz="5400" dirty="0"/>
          </a:p>
        </p:txBody>
      </p:sp>
      <p:sp>
        <p:nvSpPr>
          <p:cNvPr id="3" name="Subtitle 2">
            <a:extLst>
              <a:ext uri="{FF2B5EF4-FFF2-40B4-BE49-F238E27FC236}">
                <a16:creationId xmlns:a16="http://schemas.microsoft.com/office/drawing/2014/main" id="{AF5A2D86-784C-417D-9AD4-AF18311FBC6D}"/>
              </a:ext>
            </a:extLst>
          </p:cNvPr>
          <p:cNvSpPr>
            <a:spLocks noGrp="1"/>
          </p:cNvSpPr>
          <p:nvPr>
            <p:ph type="subTitle" idx="1"/>
          </p:nvPr>
        </p:nvSpPr>
        <p:spPr>
          <a:xfrm>
            <a:off x="643466" y="4133135"/>
            <a:ext cx="10902016" cy="1008767"/>
          </a:xfrm>
          <a:effectLst>
            <a:outerShdw blurRad="50800" dist="38100" dir="2700000" algn="tl" rotWithShape="0">
              <a:prstClr val="black">
                <a:alpha val="40000"/>
              </a:prstClr>
            </a:outerShdw>
          </a:effectLst>
        </p:spPr>
        <p:txBody>
          <a:bodyPr>
            <a:normAutofit/>
          </a:bodyPr>
          <a:lstStyle/>
          <a:p>
            <a:r>
              <a:rPr lang="el-GR" sz="1800" b="1" dirty="0"/>
              <a:t>Αλεξάνδρα Νικολοπούλου Β2</a:t>
            </a:r>
            <a:endParaRPr lang="en-US" sz="1800" b="1" dirty="0"/>
          </a:p>
        </p:txBody>
      </p:sp>
      <p:cxnSp>
        <p:nvCxnSpPr>
          <p:cNvPr id="58" name="Straight Connector 57">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7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448BBD6-6909-E1A1-9318-1D5536B47295}"/>
              </a:ext>
            </a:extLst>
          </p:cNvPr>
          <p:cNvSpPr>
            <a:spLocks noGrp="1"/>
          </p:cNvSpPr>
          <p:nvPr>
            <p:ph type="title"/>
          </p:nvPr>
        </p:nvSpPr>
        <p:spPr>
          <a:xfrm>
            <a:off x="52246" y="363377"/>
            <a:ext cx="4645153" cy="2724881"/>
          </a:xfrm>
        </p:spPr>
        <p:txBody>
          <a:bodyPr anchor="t">
            <a:normAutofit/>
          </a:bodyPr>
          <a:lstStyle/>
          <a:p>
            <a:pPr algn="ctr"/>
            <a:r>
              <a:rPr lang="el-GR" sz="6600" dirty="0">
                <a:solidFill>
                  <a:schemeClr val="bg1"/>
                </a:solidFill>
              </a:rPr>
              <a:t>Βιογραφικά στοιχεία </a:t>
            </a:r>
            <a:r>
              <a:rPr lang="en-US" sz="6600" dirty="0">
                <a:solidFill>
                  <a:schemeClr val="bg1"/>
                </a:solidFill>
              </a:rPr>
              <a:t>:</a:t>
            </a:r>
          </a:p>
        </p:txBody>
      </p:sp>
      <p:pic>
        <p:nvPicPr>
          <p:cNvPr id="24" name="Content Placeholder 23">
            <a:extLst>
              <a:ext uri="{FF2B5EF4-FFF2-40B4-BE49-F238E27FC236}">
                <a16:creationId xmlns:a16="http://schemas.microsoft.com/office/drawing/2014/main" id="{ED99507A-FC6D-6114-83A3-1759B8ACAC1B}"/>
              </a:ext>
            </a:extLst>
          </p:cNvPr>
          <p:cNvPicPr>
            <a:picLocks noGrp="1" noChangeAspect="1"/>
          </p:cNvPicPr>
          <p:nvPr>
            <p:ph idx="1"/>
          </p:nvPr>
        </p:nvPicPr>
        <p:blipFill>
          <a:blip r:embed="rId2"/>
          <a:stretch>
            <a:fillRect/>
          </a:stretch>
        </p:blipFill>
        <p:spPr>
          <a:xfrm>
            <a:off x="4667426" y="4137255"/>
            <a:ext cx="1902455" cy="2473690"/>
          </a:xfrm>
          <a:prstGeom prst="rect">
            <a:avLst/>
          </a:prstGeom>
        </p:spPr>
      </p:pic>
      <p:sp>
        <p:nvSpPr>
          <p:cNvPr id="12" name="Content Placeholder 2">
            <a:extLst>
              <a:ext uri="{FF2B5EF4-FFF2-40B4-BE49-F238E27FC236}">
                <a16:creationId xmlns:a16="http://schemas.microsoft.com/office/drawing/2014/main" id="{84373BFD-5C2D-1063-3F1F-6BB6E7E6BD07}"/>
              </a:ext>
            </a:extLst>
          </p:cNvPr>
          <p:cNvSpPr txBox="1">
            <a:spLocks/>
          </p:cNvSpPr>
          <p:nvPr/>
        </p:nvSpPr>
        <p:spPr>
          <a:xfrm>
            <a:off x="5937480" y="2347011"/>
            <a:ext cx="2919432" cy="741247"/>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4400" kern="1200">
                <a:solidFill>
                  <a:schemeClr val="bg1"/>
                </a:solidFill>
                <a:latin typeface="+mn-lt"/>
                <a:ea typeface="+mn-ea"/>
                <a:cs typeface="+mn-cs"/>
              </a:defRPr>
            </a:lvl1pPr>
            <a:lvl2pPr marL="228600" indent="-228600" algn="l" defTabSz="914400" rtl="0" eaLnBrk="1" latinLnBrk="0" hangingPunct="1">
              <a:lnSpc>
                <a:spcPct val="110000"/>
              </a:lnSpc>
              <a:spcBef>
                <a:spcPts val="500"/>
              </a:spcBef>
              <a:buFont typeface="Arial" panose="020B0604020202020204" pitchFamily="34" charset="0"/>
              <a:buChar char="•"/>
              <a:defRPr sz="4000" kern="1200">
                <a:solidFill>
                  <a:schemeClr val="bg1"/>
                </a:solidFill>
                <a:latin typeface="+mn-lt"/>
                <a:ea typeface="+mn-ea"/>
                <a:cs typeface="+mn-cs"/>
              </a:defRPr>
            </a:lvl2pPr>
            <a:lvl3pPr marL="457200" indent="-228600" algn="l" defTabSz="914400" rtl="0" eaLnBrk="1" latinLnBrk="0" hangingPunct="1">
              <a:lnSpc>
                <a:spcPct val="110000"/>
              </a:lnSpc>
              <a:spcBef>
                <a:spcPts val="500"/>
              </a:spcBef>
              <a:buFont typeface="Arial" panose="020B0604020202020204" pitchFamily="34" charset="0"/>
              <a:buChar char="•"/>
              <a:defRPr sz="36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sz="2400" dirty="0">
              <a:solidFill>
                <a:schemeClr val="accent2">
                  <a:lumMod val="75000"/>
                </a:schemeClr>
              </a:solidFill>
            </a:endParaRPr>
          </a:p>
        </p:txBody>
      </p:sp>
      <p:sp>
        <p:nvSpPr>
          <p:cNvPr id="21" name="Rectangle 20">
            <a:extLst>
              <a:ext uri="{FF2B5EF4-FFF2-40B4-BE49-F238E27FC236}">
                <a16:creationId xmlns:a16="http://schemas.microsoft.com/office/drawing/2014/main" id="{06D4E49B-C6E4-DA20-CC5E-26D57D929982}"/>
              </a:ext>
            </a:extLst>
          </p:cNvPr>
          <p:cNvSpPr/>
          <p:nvPr/>
        </p:nvSpPr>
        <p:spPr>
          <a:xfrm>
            <a:off x="6652553" y="4016381"/>
            <a:ext cx="5453727" cy="27154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Σπουδές και Ανατροφή: Η εκπαίδευση και η ανατροφή του υπήρξε αυστηρά ραββινική και εβραϊκή. Η κοινή Εβραϊκή ήταν η γλώσσα που μιλούσαν στο σπίτι του και γι αυτό μετέπειτα στην Ιερουσαλήμ μιλά «τῇ Ἑβραΐδι διαλέκτῳ». Αλλά και οι παραθέσεις που κάνει στις επιστολές του, μολονότι βασίζονται στη μετάφραση των Εβδομήκοντα, δείχνουν γνώση και του Εβραϊκού κειμένου, άρα και της αρχαίας Εβραϊκής.</a:t>
            </a:r>
          </a:p>
        </p:txBody>
      </p:sp>
      <p:sp>
        <p:nvSpPr>
          <p:cNvPr id="23" name="Rectangle 22">
            <a:extLst>
              <a:ext uri="{FF2B5EF4-FFF2-40B4-BE49-F238E27FC236}">
                <a16:creationId xmlns:a16="http://schemas.microsoft.com/office/drawing/2014/main" id="{2F5353D5-1C0D-907D-320C-24ABFF755269}"/>
              </a:ext>
            </a:extLst>
          </p:cNvPr>
          <p:cNvSpPr/>
          <p:nvPr/>
        </p:nvSpPr>
        <p:spPr>
          <a:xfrm>
            <a:off x="5149531" y="3040366"/>
            <a:ext cx="3324954" cy="892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Τόπος γέννησης: Ταρσός </a:t>
            </a:r>
          </a:p>
          <a:p>
            <a:pPr algn="ctr"/>
            <a:r>
              <a:rPr lang="el-GR" dirty="0"/>
              <a:t>Κιλικίας, Ρωμαϊκή Αυτοκρατορία</a:t>
            </a:r>
          </a:p>
        </p:txBody>
      </p:sp>
      <p:pic>
        <p:nvPicPr>
          <p:cNvPr id="25" name="Picture 24">
            <a:extLst>
              <a:ext uri="{FF2B5EF4-FFF2-40B4-BE49-F238E27FC236}">
                <a16:creationId xmlns:a16="http://schemas.microsoft.com/office/drawing/2014/main" id="{314540C7-56D0-0033-0E07-95B2AE3CBDE9}"/>
              </a:ext>
            </a:extLst>
          </p:cNvPr>
          <p:cNvPicPr>
            <a:picLocks noChangeAspect="1"/>
          </p:cNvPicPr>
          <p:nvPr/>
        </p:nvPicPr>
        <p:blipFill>
          <a:blip r:embed="rId3"/>
          <a:stretch>
            <a:fillRect/>
          </a:stretch>
        </p:blipFill>
        <p:spPr>
          <a:xfrm>
            <a:off x="9990071" y="202379"/>
            <a:ext cx="2116209" cy="2782815"/>
          </a:xfrm>
          <a:prstGeom prst="rect">
            <a:avLst/>
          </a:prstGeom>
        </p:spPr>
      </p:pic>
      <p:sp>
        <p:nvSpPr>
          <p:cNvPr id="26" name="Rectangle 25">
            <a:extLst>
              <a:ext uri="{FF2B5EF4-FFF2-40B4-BE49-F238E27FC236}">
                <a16:creationId xmlns:a16="http://schemas.microsoft.com/office/drawing/2014/main" id="{FEE357B4-552E-9A8E-97E4-E4DE89E24333}"/>
              </a:ext>
            </a:extLst>
          </p:cNvPr>
          <p:cNvSpPr/>
          <p:nvPr/>
        </p:nvSpPr>
        <p:spPr>
          <a:xfrm>
            <a:off x="5937480" y="246640"/>
            <a:ext cx="3986068" cy="27154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Αντιλήψεις π.χ.</a:t>
            </a:r>
            <a:r>
              <a:rPr lang="en-US" dirty="0"/>
              <a:t>:</a:t>
            </a:r>
            <a:r>
              <a:rPr lang="el-GR" dirty="0"/>
              <a:t> Ο Απόστολος Παύλος, τότε γνωστός ως Σαούλ, ήταν ένας από τους καταδίωκες των Χριστιανών ο οποίος τους έβρισκε και τους πήγαινε στον αυτοκράτορα ώστε να εκτελεσθούν. Πίστευε πώς όλοι οι Χριστιανοί έπρεπε να πεθάνουν και πώς η θρησκεία αυτή δεν θα έπρεπε να λατρεύεται.</a:t>
            </a:r>
            <a:endParaRPr lang="en-US" dirty="0"/>
          </a:p>
        </p:txBody>
      </p:sp>
      <p:sp>
        <p:nvSpPr>
          <p:cNvPr id="28" name="Rectangle 27">
            <a:extLst>
              <a:ext uri="{FF2B5EF4-FFF2-40B4-BE49-F238E27FC236}">
                <a16:creationId xmlns:a16="http://schemas.microsoft.com/office/drawing/2014/main" id="{F39849B5-AEE4-2287-1B83-304EAA7831C2}"/>
              </a:ext>
            </a:extLst>
          </p:cNvPr>
          <p:cNvSpPr/>
          <p:nvPr/>
        </p:nvSpPr>
        <p:spPr>
          <a:xfrm>
            <a:off x="85720" y="4484088"/>
            <a:ext cx="4489778" cy="22477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Αντιλήψεις μ.χ</a:t>
            </a:r>
            <a:r>
              <a:rPr lang="en-US" dirty="0"/>
              <a:t>: </a:t>
            </a:r>
            <a:r>
              <a:rPr lang="el-GR" dirty="0"/>
              <a:t>Αφού του φανερώθηκε ο Χριστός, βοηθώντας τον να ξαναβρεί το φως του, αποφάσισε να πιστέψει στον Χριστιανισμό και να αρχίσει να τον διδάσκει.</a:t>
            </a:r>
            <a:endParaRPr lang="en-US" dirty="0"/>
          </a:p>
        </p:txBody>
      </p:sp>
    </p:spTree>
    <p:extLst>
      <p:ext uri="{BB962C8B-B14F-4D97-AF65-F5344CB8AC3E}">
        <p14:creationId xmlns:p14="http://schemas.microsoft.com/office/powerpoint/2010/main" val="14031835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animBg="1"/>
      <p:bldP spid="26"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chemeClr val="accent1"/>
          </a:solidFill>
          <a:ln w="25400">
            <a:solidFill>
              <a:schemeClr val="accent1"/>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5E835-FE6F-6A72-A46A-2DD07C7A06E1}"/>
              </a:ext>
            </a:extLst>
          </p:cNvPr>
          <p:cNvSpPr>
            <a:spLocks noGrp="1"/>
          </p:cNvSpPr>
          <p:nvPr>
            <p:ph type="title"/>
          </p:nvPr>
        </p:nvSpPr>
        <p:spPr>
          <a:xfrm>
            <a:off x="1151467" y="887973"/>
            <a:ext cx="9889067" cy="1325563"/>
          </a:xfrm>
        </p:spPr>
        <p:txBody>
          <a:bodyPr>
            <a:normAutofit/>
          </a:bodyPr>
          <a:lstStyle/>
          <a:p>
            <a:r>
              <a:rPr lang="el-GR" sz="6600" dirty="0">
                <a:solidFill>
                  <a:schemeClr val="bg1"/>
                </a:solidFill>
              </a:rPr>
              <a:t>Απόστολος Παύλος</a:t>
            </a:r>
            <a:r>
              <a:rPr lang="en-US" sz="6600" dirty="0">
                <a:solidFill>
                  <a:schemeClr val="bg1"/>
                </a:solidFill>
              </a:rPr>
              <a:t>:</a:t>
            </a:r>
          </a:p>
        </p:txBody>
      </p:sp>
      <p:sp>
        <p:nvSpPr>
          <p:cNvPr id="15"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D5AC40-7F25-6911-9BE3-83850DEC6D33}"/>
              </a:ext>
            </a:extLst>
          </p:cNvPr>
          <p:cNvSpPr>
            <a:spLocks noGrp="1"/>
          </p:cNvSpPr>
          <p:nvPr>
            <p:ph idx="1"/>
          </p:nvPr>
        </p:nvSpPr>
        <p:spPr>
          <a:xfrm>
            <a:off x="1151467" y="2607733"/>
            <a:ext cx="9889067" cy="3285067"/>
          </a:xfrm>
        </p:spPr>
        <p:txBody>
          <a:bodyPr>
            <a:normAutofit fontScale="62500" lnSpcReduction="20000"/>
          </a:bodyPr>
          <a:lstStyle/>
          <a:p>
            <a:r>
              <a:rPr lang="el-GR" dirty="0"/>
              <a:t>Ο Απόστολος Παύλος, γνωστός στον δυτικό κόσμο και ως Άγιος Παύλος γεννηθείς ως Σαούλ, ήταν Απόστολος και συγγραφέας των μισών περίπου βιβλίων της Καινής Διαθήκης. Ήταν μία από τις σπουδαιότερες προσωπικότητες της πρώιμης εποχής του Χριστιανισμού, υποστηρικτής της παγκοσμιότητας της Διδασκαλίας Του Ιησού. Για τον λόγο αυτό, έλαβε το όνομα «Ἀπόστολος τῶν ἐθνῶν».</a:t>
            </a:r>
            <a:endParaRPr lang="en-US" dirty="0"/>
          </a:p>
        </p:txBody>
      </p:sp>
      <p:pic>
        <p:nvPicPr>
          <p:cNvPr id="7" name="Picture 6">
            <a:extLst>
              <a:ext uri="{FF2B5EF4-FFF2-40B4-BE49-F238E27FC236}">
                <a16:creationId xmlns:a16="http://schemas.microsoft.com/office/drawing/2014/main" id="{05E323E3-828A-2442-62AF-35914AEF7D1E}"/>
              </a:ext>
            </a:extLst>
          </p:cNvPr>
          <p:cNvPicPr>
            <a:picLocks noChangeAspect="1"/>
          </p:cNvPicPr>
          <p:nvPr/>
        </p:nvPicPr>
        <p:blipFill rotWithShape="1">
          <a:blip r:embed="rId2"/>
          <a:srcRect l="15030" t="1345" r="14777" b="1345"/>
          <a:stretch/>
        </p:blipFill>
        <p:spPr>
          <a:xfrm>
            <a:off x="8791663" y="562160"/>
            <a:ext cx="1191236" cy="1651376"/>
          </a:xfrm>
          <a:prstGeom prst="rect">
            <a:avLst/>
          </a:prstGeom>
        </p:spPr>
      </p:pic>
    </p:spTree>
    <p:extLst>
      <p:ext uri="{BB962C8B-B14F-4D97-AF65-F5344CB8AC3E}">
        <p14:creationId xmlns:p14="http://schemas.microsoft.com/office/powerpoint/2010/main" val="3419754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9" name="Rectangle 27">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9926B"/>
          </a:solidFill>
          <a:ln w="38100" cap="rnd">
            <a:solidFill>
              <a:srgbClr val="A9926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18781B7-115F-704B-F5FE-97B8918A1A9F}"/>
              </a:ext>
            </a:extLst>
          </p:cNvPr>
          <p:cNvSpPr/>
          <p:nvPr/>
        </p:nvSpPr>
        <p:spPr>
          <a:xfrm>
            <a:off x="6174969" y="2344458"/>
            <a:ext cx="4538444" cy="207795"/>
          </a:xfrm>
          <a:prstGeom prst="rect">
            <a:avLst/>
          </a:prstGeom>
        </p:spPr>
        <p:style>
          <a:lnRef idx="3">
            <a:schemeClr val="lt1"/>
          </a:lnRef>
          <a:fillRef idx="1001">
            <a:schemeClr val="lt1"/>
          </a:fillRef>
          <a:effectRef idx="1">
            <a:schemeClr val="accent3"/>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1F6C940-4EC4-1A89-03D9-9CA89F5A6FC0}"/>
              </a:ext>
            </a:extLst>
          </p:cNvPr>
          <p:cNvPicPr>
            <a:picLocks noChangeAspect="1"/>
          </p:cNvPicPr>
          <p:nvPr/>
        </p:nvPicPr>
        <p:blipFill rotWithShape="1">
          <a:blip r:embed="rId2"/>
          <a:srcRect l="10358" r="37048" b="-1"/>
          <a:stretch/>
        </p:blipFill>
        <p:spPr>
          <a:xfrm>
            <a:off x="7923343" y="175300"/>
            <a:ext cx="2790070" cy="1719072"/>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pic>
        <p:nvPicPr>
          <p:cNvPr id="25" name="Picture Placeholder 24">
            <a:extLst>
              <a:ext uri="{FF2B5EF4-FFF2-40B4-BE49-F238E27FC236}">
                <a16:creationId xmlns:a16="http://schemas.microsoft.com/office/drawing/2014/main" id="{5D3D738E-C505-3A39-70D7-4E9575E164CD}"/>
              </a:ext>
            </a:extLst>
          </p:cNvPr>
          <p:cNvPicPr>
            <a:picLocks noGrp="1" noChangeAspect="1"/>
          </p:cNvPicPr>
          <p:nvPr>
            <p:ph type="pic" sz="quarter" idx="13"/>
          </p:nvPr>
        </p:nvPicPr>
        <p:blipFill rotWithShape="1">
          <a:blip r:embed="rId3"/>
          <a:srcRect l="4519" t="5023" r="5192" b="13369"/>
          <a:stretch/>
        </p:blipFill>
        <p:spPr>
          <a:xfrm>
            <a:off x="8788828" y="2166122"/>
            <a:ext cx="3026022" cy="2981950"/>
          </a:xfrm>
          <a:prstGeom prst="rect">
            <a:avLst/>
          </a:prstGeom>
        </p:spPr>
      </p:pic>
      <p:sp>
        <p:nvSpPr>
          <p:cNvPr id="42" name="Rectangle: Rounded Corners 41">
            <a:extLst>
              <a:ext uri="{FF2B5EF4-FFF2-40B4-BE49-F238E27FC236}">
                <a16:creationId xmlns:a16="http://schemas.microsoft.com/office/drawing/2014/main" id="{7D0CD634-F1D9-30B4-F68F-568B60D2A726}"/>
              </a:ext>
            </a:extLst>
          </p:cNvPr>
          <p:cNvSpPr/>
          <p:nvPr/>
        </p:nvSpPr>
        <p:spPr>
          <a:xfrm>
            <a:off x="257627" y="23317"/>
            <a:ext cx="7696048" cy="5754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0" name="Rectangle 19">
            <a:extLst>
              <a:ext uri="{FF2B5EF4-FFF2-40B4-BE49-F238E27FC236}">
                <a16:creationId xmlns:a16="http://schemas.microsoft.com/office/drawing/2014/main" id="{DA06DF73-EE20-A5D7-0317-57948BA6B32C}"/>
              </a:ext>
            </a:extLst>
          </p:cNvPr>
          <p:cNvSpPr/>
          <p:nvPr/>
        </p:nvSpPr>
        <p:spPr>
          <a:xfrm>
            <a:off x="1014758" y="175300"/>
            <a:ext cx="6219659" cy="7681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sz="2400" dirty="0"/>
              <a:t>Ο Απόστολος Παύλος στην Αθήνα:</a:t>
            </a:r>
          </a:p>
        </p:txBody>
      </p:sp>
      <p:sp>
        <p:nvSpPr>
          <p:cNvPr id="22" name="Rectangle 21">
            <a:extLst>
              <a:ext uri="{FF2B5EF4-FFF2-40B4-BE49-F238E27FC236}">
                <a16:creationId xmlns:a16="http://schemas.microsoft.com/office/drawing/2014/main" id="{4F5A37C6-B4E4-4DE5-1462-4E2E0211593D}"/>
              </a:ext>
            </a:extLst>
          </p:cNvPr>
          <p:cNvSpPr/>
          <p:nvPr/>
        </p:nvSpPr>
        <p:spPr>
          <a:xfrm>
            <a:off x="600716" y="1079835"/>
            <a:ext cx="7006401" cy="43264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Ο Παύλος θέλοντας να παρουσιάσει με πειστικό τρόπο το κήρυγμά του, εκμεταλλεύτηκε την Αθηναϊκή παράδοση, παίρνοντας αφορμή από το  βωμό του Αγνώστου Θεού. Η ύπαρξη του βωμού αυτού σήμαινε την παραδοχή των Αθηναίων, ότι δεν γνώριζαν τα πάντα επί των θρησκευτικών ζητημάτων και παράλληλα καταδείκνυε τη θρησκευτικότητα τους, που εξήρε ο Παύλος, καθότι χωρίς να το γνωρίζουν ουσιαστικά αναζητούσαν τον Θεό Του. Ο Απόστολος προσπάθησε να βρει μια χαραμάδα μέσα από την Αθηναϊκή παράδοση διά της οποίας θα μπορούσε να παρεμβάλλει το μήνυμά του και να επικοινωνήσει μαζί τους. Αυτή ακριβώς η πρώτη στιγμή εμφάνισης του χριστιανισμού στο αθηναϊκό κοινό, φανερώνει ύψιστο σεβασμό προς την πόλη των γραμμάτων και της τέχνης, καθότι επιλέγει να τους μιλήσει στον τρόπο, που οι ίδιοι σκέπτονται και εκφράζονται.</a:t>
            </a:r>
          </a:p>
        </p:txBody>
      </p:sp>
    </p:spTree>
    <p:extLst>
      <p:ext uri="{BB962C8B-B14F-4D97-AF65-F5344CB8AC3E}">
        <p14:creationId xmlns:p14="http://schemas.microsoft.com/office/powerpoint/2010/main" val="17953733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2E0E7F-8645-7538-7E68-9E5F10FC2C40}"/>
              </a:ext>
            </a:extLst>
          </p:cNvPr>
          <p:cNvSpPr>
            <a:spLocks noGrp="1"/>
          </p:cNvSpPr>
          <p:nvPr>
            <p:ph type="title"/>
          </p:nvPr>
        </p:nvSpPr>
        <p:spPr>
          <a:xfrm>
            <a:off x="768967" y="325247"/>
            <a:ext cx="10654066" cy="1617218"/>
          </a:xfrm>
        </p:spPr>
        <p:txBody>
          <a:bodyPr>
            <a:normAutofit/>
          </a:bodyPr>
          <a:lstStyle/>
          <a:p>
            <a:r>
              <a:rPr lang="el-GR" sz="4000" dirty="0"/>
              <a:t>Εννοιολογικός Χάρης-</a:t>
            </a:r>
            <a:br>
              <a:rPr lang="el-GR" sz="4000" dirty="0"/>
            </a:br>
            <a:r>
              <a:rPr lang="el-GR" sz="4000" dirty="0"/>
              <a:t>Περιοδείες Αποστόλου Παύλου</a:t>
            </a:r>
            <a:endParaRPr lang="en-US" sz="4000" dirty="0"/>
          </a:p>
        </p:txBody>
      </p:sp>
      <p:sp>
        <p:nvSpPr>
          <p:cNvPr id="6" name="Slide Number Placeholder 5">
            <a:extLst>
              <a:ext uri="{FF2B5EF4-FFF2-40B4-BE49-F238E27FC236}">
                <a16:creationId xmlns:a16="http://schemas.microsoft.com/office/drawing/2014/main" id="{2A2A9785-12BC-3473-374F-1AC99C29B0D4}"/>
              </a:ext>
            </a:extLst>
          </p:cNvPr>
          <p:cNvSpPr>
            <a:spLocks noGrp="1"/>
          </p:cNvSpPr>
          <p:nvPr>
            <p:ph type="sldNum" sz="quarter" idx="12"/>
          </p:nvPr>
        </p:nvSpPr>
        <p:spPr/>
        <p:txBody>
          <a:bodyPr vert="horz" lIns="91440" tIns="45720" rIns="91440" bIns="45720" rtlCol="0" anchor="ctr">
            <a:normAutofit/>
          </a:bodyPr>
          <a:lstStyle/>
          <a:p>
            <a:pPr>
              <a:spcAft>
                <a:spcPts val="600"/>
              </a:spcAft>
            </a:pPr>
            <a:fld id="{2C18C1E5-FB55-42F5-BD6D-9CC153FCDBE6}" type="slidenum">
              <a:rPr lang="en-US" smtClean="0"/>
              <a:pPr>
                <a:spcAft>
                  <a:spcPts val="600"/>
                </a:spcAft>
              </a:pPr>
              <a:t>5</a:t>
            </a:fld>
            <a:endParaRPr lang="en-US"/>
          </a:p>
        </p:txBody>
      </p:sp>
      <p:graphicFrame>
        <p:nvGraphicFramePr>
          <p:cNvPr id="27" name="Table 27">
            <a:extLst>
              <a:ext uri="{FF2B5EF4-FFF2-40B4-BE49-F238E27FC236}">
                <a16:creationId xmlns:a16="http://schemas.microsoft.com/office/drawing/2014/main" id="{5ADEB0E6-D042-06E8-D847-3CBBC34B9E52}"/>
              </a:ext>
            </a:extLst>
          </p:cNvPr>
          <p:cNvGraphicFramePr>
            <a:graphicFrameLocks noGrp="1"/>
          </p:cNvGraphicFramePr>
          <p:nvPr>
            <p:extLst>
              <p:ext uri="{D42A27DB-BD31-4B8C-83A1-F6EECF244321}">
                <p14:modId xmlns:p14="http://schemas.microsoft.com/office/powerpoint/2010/main" val="693210970"/>
              </p:ext>
            </p:extLst>
          </p:nvPr>
        </p:nvGraphicFramePr>
        <p:xfrm>
          <a:off x="0" y="2727261"/>
          <a:ext cx="12192000" cy="4404220"/>
        </p:xfrm>
        <a:graphic>
          <a:graphicData uri="http://schemas.openxmlformats.org/drawingml/2006/table">
            <a:tbl>
              <a:tblPr firstRow="1" bandRow="1">
                <a:tableStyleId>{93296810-A885-4BE3-A3E7-6D5BEEA58F35}</a:tableStyleId>
              </a:tblPr>
              <a:tblGrid>
                <a:gridCol w="1251848">
                  <a:extLst>
                    <a:ext uri="{9D8B030D-6E8A-4147-A177-3AD203B41FA5}">
                      <a16:colId xmlns:a16="http://schemas.microsoft.com/office/drawing/2014/main" val="4185090663"/>
                    </a:ext>
                  </a:extLst>
                </a:gridCol>
                <a:gridCol w="1275659">
                  <a:extLst>
                    <a:ext uri="{9D8B030D-6E8A-4147-A177-3AD203B41FA5}">
                      <a16:colId xmlns:a16="http://schemas.microsoft.com/office/drawing/2014/main" val="533011159"/>
                    </a:ext>
                  </a:extLst>
                </a:gridCol>
                <a:gridCol w="1392874">
                  <a:extLst>
                    <a:ext uri="{9D8B030D-6E8A-4147-A177-3AD203B41FA5}">
                      <a16:colId xmlns:a16="http://schemas.microsoft.com/office/drawing/2014/main" val="1009793850"/>
                    </a:ext>
                  </a:extLst>
                </a:gridCol>
                <a:gridCol w="1292076">
                  <a:extLst>
                    <a:ext uri="{9D8B030D-6E8A-4147-A177-3AD203B41FA5}">
                      <a16:colId xmlns:a16="http://schemas.microsoft.com/office/drawing/2014/main" val="3350662027"/>
                    </a:ext>
                  </a:extLst>
                </a:gridCol>
                <a:gridCol w="1238677">
                  <a:extLst>
                    <a:ext uri="{9D8B030D-6E8A-4147-A177-3AD203B41FA5}">
                      <a16:colId xmlns:a16="http://schemas.microsoft.com/office/drawing/2014/main" val="2036366738"/>
                    </a:ext>
                  </a:extLst>
                </a:gridCol>
                <a:gridCol w="2114026">
                  <a:extLst>
                    <a:ext uri="{9D8B030D-6E8A-4147-A177-3AD203B41FA5}">
                      <a16:colId xmlns:a16="http://schemas.microsoft.com/office/drawing/2014/main" val="3600118164"/>
                    </a:ext>
                  </a:extLst>
                </a:gridCol>
                <a:gridCol w="1275126">
                  <a:extLst>
                    <a:ext uri="{9D8B030D-6E8A-4147-A177-3AD203B41FA5}">
                      <a16:colId xmlns:a16="http://schemas.microsoft.com/office/drawing/2014/main" val="4017200819"/>
                    </a:ext>
                  </a:extLst>
                </a:gridCol>
                <a:gridCol w="2351714">
                  <a:extLst>
                    <a:ext uri="{9D8B030D-6E8A-4147-A177-3AD203B41FA5}">
                      <a16:colId xmlns:a16="http://schemas.microsoft.com/office/drawing/2014/main" val="3274975130"/>
                    </a:ext>
                  </a:extLst>
                </a:gridCol>
              </a:tblGrid>
              <a:tr h="2666860">
                <a:tc>
                  <a:txBody>
                    <a:bodyPr/>
                    <a:lstStyle/>
                    <a:p>
                      <a:r>
                        <a:rPr lang="el-GR" sz="1600" dirty="0">
                          <a:solidFill>
                            <a:schemeClr val="bg1"/>
                          </a:solidFill>
                        </a:rPr>
                        <a:t>Μεταστροφή στη Δαμασκό</a:t>
                      </a:r>
                      <a:endParaRPr lang="en-US" sz="1600" dirty="0">
                        <a:solidFill>
                          <a:schemeClr val="bg1"/>
                        </a:solidFill>
                      </a:endParaRPr>
                    </a:p>
                  </a:txBody>
                  <a:tcPr/>
                </a:tc>
                <a:tc>
                  <a:txBody>
                    <a:bodyPr/>
                    <a:lstStyle/>
                    <a:p>
                      <a:r>
                        <a:rPr lang="el-GR" sz="1600" dirty="0">
                          <a:solidFill>
                            <a:schemeClr val="bg1"/>
                          </a:solidFill>
                        </a:rPr>
                        <a:t>Παραμονή στην Αραβία</a:t>
                      </a:r>
                      <a:endParaRPr lang="en-US" sz="1600" dirty="0">
                        <a:solidFill>
                          <a:schemeClr val="bg1"/>
                        </a:solidFill>
                      </a:endParaRPr>
                    </a:p>
                  </a:txBody>
                  <a:tcPr/>
                </a:tc>
                <a:tc>
                  <a:txBody>
                    <a:bodyPr/>
                    <a:lstStyle/>
                    <a:p>
                      <a:r>
                        <a:rPr lang="el-GR" sz="1600" dirty="0">
                          <a:solidFill>
                            <a:schemeClr val="bg1"/>
                          </a:solidFill>
                        </a:rPr>
                        <a:t>Απόδραση από τη Δαμασκό επί Αρέτα Δ'</a:t>
                      </a:r>
                      <a:endParaRPr lang="en-US" sz="1600" dirty="0">
                        <a:solidFill>
                          <a:schemeClr val="bg1"/>
                        </a:solidFill>
                      </a:endParaRPr>
                    </a:p>
                  </a:txBody>
                  <a:tcPr/>
                </a:tc>
                <a:tc>
                  <a:txBody>
                    <a:bodyPr/>
                    <a:lstStyle/>
                    <a:p>
                      <a:r>
                        <a:rPr lang="el-GR" sz="1600" dirty="0">
                          <a:solidFill>
                            <a:schemeClr val="bg1"/>
                          </a:solidFill>
                        </a:rPr>
                        <a:t>Πρώτη ανάβαση στα Ιεροσόλυμα</a:t>
                      </a:r>
                      <a:endParaRPr lang="en-US" sz="1600" dirty="0">
                        <a:solidFill>
                          <a:schemeClr val="bg1"/>
                        </a:solidFill>
                      </a:endParaRPr>
                    </a:p>
                  </a:txBody>
                  <a:tcPr/>
                </a:tc>
                <a:tc>
                  <a:txBody>
                    <a:bodyPr/>
                    <a:lstStyle/>
                    <a:p>
                      <a:r>
                        <a:rPr lang="el-GR" sz="1600" dirty="0">
                          <a:solidFill>
                            <a:schemeClr val="bg1"/>
                          </a:solidFill>
                        </a:rPr>
                        <a:t>Δεύτερη ανάβαση στα Ιεροσόλυμα την εποχή του λιμού</a:t>
                      </a:r>
                      <a:endParaRPr lang="en-US" sz="1600" dirty="0">
                        <a:solidFill>
                          <a:schemeClr val="bg1"/>
                        </a:solidFill>
                      </a:endParaRPr>
                    </a:p>
                  </a:txBody>
                  <a:tcPr/>
                </a:tc>
                <a:tc>
                  <a:txBody>
                    <a:bodyPr/>
                    <a:lstStyle/>
                    <a:p>
                      <a:r>
                        <a:rPr lang="el-GR" sz="1600" dirty="0">
                          <a:solidFill>
                            <a:schemeClr val="bg1"/>
                          </a:solidFill>
                        </a:rPr>
                        <a:t>Πρώτη αποστολική περιοδεία: Αντιόχεια, Σελεύκεια, Κύπρος, Πέργη Παμφυλίας, Αντιόχεια Πισιδίας, Ικόνιο, Δέρβη Λυκαονίας, Λύστρα, Αττάλεια, Αντιόχεια Συρίας</a:t>
                      </a:r>
                      <a:endParaRPr lang="en-US" sz="1600" dirty="0">
                        <a:solidFill>
                          <a:schemeClr val="bg1"/>
                        </a:solidFill>
                      </a:endParaRPr>
                    </a:p>
                  </a:txBody>
                  <a:tcPr/>
                </a:tc>
                <a:tc>
                  <a:txBody>
                    <a:bodyPr/>
                    <a:lstStyle/>
                    <a:p>
                      <a:r>
                        <a:rPr lang="el-GR" sz="1600" dirty="0">
                          <a:solidFill>
                            <a:schemeClr val="bg1"/>
                          </a:solidFill>
                        </a:rPr>
                        <a:t>Συνάντηση και αντίθεση Παύλου και Πέτρου στην Αντιόχεια</a:t>
                      </a:r>
                      <a:endParaRPr lang="en-US" sz="1600" dirty="0">
                        <a:solidFill>
                          <a:schemeClr val="bg1"/>
                        </a:solidFill>
                      </a:endParaRPr>
                    </a:p>
                  </a:txBody>
                  <a:tcPr/>
                </a:tc>
                <a:tc>
                  <a:txBody>
                    <a:bodyPr/>
                    <a:lstStyle/>
                    <a:p>
                      <a:r>
                        <a:rPr lang="el-GR" sz="1600" dirty="0">
                          <a:solidFill>
                            <a:schemeClr val="bg1"/>
                          </a:solidFill>
                        </a:rPr>
                        <a:t>Ιεραποστολική δράση Παύλου και Βαρνάβα στην Αντιόχεια (Πράξ. 14:28)</a:t>
                      </a:r>
                      <a:endParaRPr lang="en-US" sz="1600" dirty="0">
                        <a:solidFill>
                          <a:schemeClr val="bg1"/>
                        </a:solidFill>
                      </a:endParaRPr>
                    </a:p>
                  </a:txBody>
                  <a:tcPr/>
                </a:tc>
                <a:extLst>
                  <a:ext uri="{0D108BD9-81ED-4DB2-BD59-A6C34878D82A}">
                    <a16:rowId xmlns:a16="http://schemas.microsoft.com/office/drawing/2014/main" val="3531132526"/>
                  </a:ext>
                </a:extLst>
              </a:tr>
              <a:tr h="1053116">
                <a:tc>
                  <a:txBody>
                    <a:bodyPr/>
                    <a:lstStyle/>
                    <a:p>
                      <a:pPr algn="ctr"/>
                      <a:r>
                        <a:rPr lang="el-GR" b="0" dirty="0">
                          <a:solidFill>
                            <a:schemeClr val="bg1"/>
                          </a:solidFill>
                          <a:effectLst/>
                          <a:latin typeface="Arial" panose="020B0604020202020204" pitchFamily="34" charset="0"/>
                          <a:cs typeface="Arial" panose="020B0604020202020204" pitchFamily="34" charset="0"/>
                        </a:rPr>
                        <a:t>34</a:t>
                      </a:r>
                      <a:r>
                        <a:rPr lang="el-GR" b="0" dirty="0">
                          <a:solidFill>
                            <a:schemeClr val="bg1"/>
                          </a:solidFill>
                          <a:effectLst/>
                        </a:rPr>
                        <a:t> μ.Χ.</a:t>
                      </a:r>
                      <a:endParaRPr lang="en-US" dirty="0">
                        <a:solidFill>
                          <a:schemeClr val="bg1"/>
                        </a:solidFill>
                      </a:endParaRPr>
                    </a:p>
                  </a:txBody>
                  <a:tcPr/>
                </a:tc>
                <a:tc>
                  <a:txBody>
                    <a:bodyPr/>
                    <a:lstStyle/>
                    <a:p>
                      <a:r>
                        <a:rPr lang="el-GR" dirty="0">
                          <a:solidFill>
                            <a:schemeClr val="bg1"/>
                          </a:solidFill>
                          <a:latin typeface="Arial" panose="020B0604020202020204" pitchFamily="34" charset="0"/>
                          <a:cs typeface="Arial" panose="020B0604020202020204" pitchFamily="34" charset="0"/>
                        </a:rPr>
                        <a:t>35-37 μ.Χ.</a:t>
                      </a:r>
                    </a:p>
                  </a:txBody>
                  <a:tcPr/>
                </a:tc>
                <a:tc>
                  <a:txBody>
                    <a:bodyPr/>
                    <a:lstStyle/>
                    <a:p>
                      <a:r>
                        <a:rPr lang="el-GR" dirty="0">
                          <a:solidFill>
                            <a:schemeClr val="bg1"/>
                          </a:solidFill>
                          <a:latin typeface="Arial" panose="020B0604020202020204" pitchFamily="34" charset="0"/>
                          <a:cs typeface="Arial" panose="020B0604020202020204" pitchFamily="34" charset="0"/>
                        </a:rPr>
                        <a:t>τέλος 37-αρχές 38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τέλος 43-αρχές 44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αρχές 44-τέλος 45 μ.Χ. (κατ' άλλους 46-48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τέλος 45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46-48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49-52 μ.Χ.</a:t>
                      </a:r>
                      <a:endParaRPr lang="en-US"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9014410"/>
                  </a:ext>
                </a:extLst>
              </a:tr>
            </a:tbl>
          </a:graphicData>
        </a:graphic>
      </p:graphicFrame>
    </p:spTree>
    <p:extLst>
      <p:ext uri="{BB962C8B-B14F-4D97-AF65-F5344CB8AC3E}">
        <p14:creationId xmlns:p14="http://schemas.microsoft.com/office/powerpoint/2010/main" val="2677717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2E0E7F-8645-7538-7E68-9E5F10FC2C40}"/>
              </a:ext>
            </a:extLst>
          </p:cNvPr>
          <p:cNvSpPr>
            <a:spLocks noGrp="1"/>
          </p:cNvSpPr>
          <p:nvPr>
            <p:ph type="title"/>
          </p:nvPr>
        </p:nvSpPr>
        <p:spPr>
          <a:xfrm>
            <a:off x="768967" y="325247"/>
            <a:ext cx="10654066" cy="1617218"/>
          </a:xfrm>
        </p:spPr>
        <p:txBody>
          <a:bodyPr>
            <a:normAutofit/>
          </a:bodyPr>
          <a:lstStyle/>
          <a:p>
            <a:r>
              <a:rPr lang="el-GR" sz="4000" dirty="0"/>
              <a:t>Εννοιολογικός Χάρτης-</a:t>
            </a:r>
            <a:br>
              <a:rPr lang="el-GR" sz="4000" dirty="0"/>
            </a:br>
            <a:r>
              <a:rPr lang="el-GR" sz="4000" dirty="0"/>
              <a:t>Περιοδείες Αποστόλου Παύλου</a:t>
            </a:r>
            <a:endParaRPr lang="en-US" sz="4000" dirty="0"/>
          </a:p>
        </p:txBody>
      </p:sp>
      <p:graphicFrame>
        <p:nvGraphicFramePr>
          <p:cNvPr id="27" name="Table 27">
            <a:extLst>
              <a:ext uri="{FF2B5EF4-FFF2-40B4-BE49-F238E27FC236}">
                <a16:creationId xmlns:a16="http://schemas.microsoft.com/office/drawing/2014/main" id="{5ADEB0E6-D042-06E8-D847-3CBBC34B9E52}"/>
              </a:ext>
            </a:extLst>
          </p:cNvPr>
          <p:cNvGraphicFramePr>
            <a:graphicFrameLocks noGrp="1"/>
          </p:cNvGraphicFramePr>
          <p:nvPr>
            <p:extLst>
              <p:ext uri="{D42A27DB-BD31-4B8C-83A1-F6EECF244321}">
                <p14:modId xmlns:p14="http://schemas.microsoft.com/office/powerpoint/2010/main" val="471030900"/>
              </p:ext>
            </p:extLst>
          </p:nvPr>
        </p:nvGraphicFramePr>
        <p:xfrm>
          <a:off x="0" y="2323750"/>
          <a:ext cx="10922467" cy="4663440"/>
        </p:xfrm>
        <a:graphic>
          <a:graphicData uri="http://schemas.openxmlformats.org/drawingml/2006/table">
            <a:tbl>
              <a:tblPr firstRow="1" bandRow="1">
                <a:tableStyleId>{93296810-A885-4BE3-A3E7-6D5BEEA58F35}</a:tableStyleId>
              </a:tblPr>
              <a:tblGrid>
                <a:gridCol w="771787">
                  <a:extLst>
                    <a:ext uri="{9D8B030D-6E8A-4147-A177-3AD203B41FA5}">
                      <a16:colId xmlns:a16="http://schemas.microsoft.com/office/drawing/2014/main" val="4185090663"/>
                    </a:ext>
                  </a:extLst>
                </a:gridCol>
                <a:gridCol w="2197916">
                  <a:extLst>
                    <a:ext uri="{9D8B030D-6E8A-4147-A177-3AD203B41FA5}">
                      <a16:colId xmlns:a16="http://schemas.microsoft.com/office/drawing/2014/main" val="533011159"/>
                    </a:ext>
                  </a:extLst>
                </a:gridCol>
                <a:gridCol w="1284047">
                  <a:extLst>
                    <a:ext uri="{9D8B030D-6E8A-4147-A177-3AD203B41FA5}">
                      <a16:colId xmlns:a16="http://schemas.microsoft.com/office/drawing/2014/main" val="1009793850"/>
                    </a:ext>
                  </a:extLst>
                </a:gridCol>
                <a:gridCol w="999556">
                  <a:extLst>
                    <a:ext uri="{9D8B030D-6E8A-4147-A177-3AD203B41FA5}">
                      <a16:colId xmlns:a16="http://schemas.microsoft.com/office/drawing/2014/main" val="3350662027"/>
                    </a:ext>
                  </a:extLst>
                </a:gridCol>
                <a:gridCol w="864278">
                  <a:extLst>
                    <a:ext uri="{9D8B030D-6E8A-4147-A177-3AD203B41FA5}">
                      <a16:colId xmlns:a16="http://schemas.microsoft.com/office/drawing/2014/main" val="2036366738"/>
                    </a:ext>
                  </a:extLst>
                </a:gridCol>
                <a:gridCol w="895612">
                  <a:extLst>
                    <a:ext uri="{9D8B030D-6E8A-4147-A177-3AD203B41FA5}">
                      <a16:colId xmlns:a16="http://schemas.microsoft.com/office/drawing/2014/main" val="3600118164"/>
                    </a:ext>
                  </a:extLst>
                </a:gridCol>
                <a:gridCol w="938159">
                  <a:extLst>
                    <a:ext uri="{9D8B030D-6E8A-4147-A177-3AD203B41FA5}">
                      <a16:colId xmlns:a16="http://schemas.microsoft.com/office/drawing/2014/main" val="4017200819"/>
                    </a:ext>
                  </a:extLst>
                </a:gridCol>
                <a:gridCol w="2971112">
                  <a:extLst>
                    <a:ext uri="{9D8B030D-6E8A-4147-A177-3AD203B41FA5}">
                      <a16:colId xmlns:a16="http://schemas.microsoft.com/office/drawing/2014/main" val="3274975130"/>
                    </a:ext>
                  </a:extLst>
                </a:gridCol>
              </a:tblGrid>
              <a:tr h="3678126">
                <a:tc>
                  <a:txBody>
                    <a:bodyPr/>
                    <a:lstStyle/>
                    <a:p>
                      <a:r>
                        <a:rPr lang="el-GR" sz="1600" dirty="0">
                          <a:solidFill>
                            <a:schemeClr val="bg1"/>
                          </a:solidFill>
                        </a:rPr>
                        <a:t>Τετάρτη ανάβαση στα Ιεροσόλυμα</a:t>
                      </a:r>
                      <a:endParaRPr lang="en-US" sz="1600" dirty="0">
                        <a:solidFill>
                          <a:schemeClr val="bg1"/>
                        </a:solidFill>
                      </a:endParaRPr>
                    </a:p>
                  </a:txBody>
                  <a:tcPr/>
                </a:tc>
                <a:tc>
                  <a:txBody>
                    <a:bodyPr/>
                    <a:lstStyle/>
                    <a:p>
                      <a:r>
                        <a:rPr lang="el-GR" sz="1600" dirty="0">
                          <a:solidFill>
                            <a:schemeClr val="bg1"/>
                          </a:solidFill>
                        </a:rPr>
                        <a:t>Τρίτη αποστολική περιοδεία: Αντιόχεια, Γαλατία, δυτική Βιθυνία, Φρυγία, Έφεσος (3ετής παραμονή), Τρωάδα, Μακεδονία, Δαλματία, Κόρινθος, Φίλιπποι, Τρωάδα, Άσσος, Μυτιλήνη, Σάμος, Μίλητος, Κως, Ρόδος, Πάταρα, Τύρος, Πτολεμαΐδα, Καισάρεια, Ιεροσόλυμα</a:t>
                      </a:r>
                      <a:endParaRPr lang="en-US" sz="1600" dirty="0">
                        <a:solidFill>
                          <a:schemeClr val="bg1"/>
                        </a:solidFill>
                      </a:endParaRPr>
                    </a:p>
                  </a:txBody>
                  <a:tcPr/>
                </a:tc>
                <a:tc>
                  <a:txBody>
                    <a:bodyPr/>
                    <a:lstStyle/>
                    <a:p>
                      <a:r>
                        <a:rPr lang="el-GR" sz="1600" dirty="0">
                          <a:solidFill>
                            <a:schemeClr val="bg1"/>
                          </a:solidFill>
                        </a:rPr>
                        <a:t>Πέμπτη ανάβαση στα Ιεροσόλυμα - Σύλληψη</a:t>
                      </a:r>
                      <a:endParaRPr lang="en-US" sz="1600" dirty="0">
                        <a:solidFill>
                          <a:schemeClr val="bg1"/>
                        </a:solidFill>
                      </a:endParaRPr>
                    </a:p>
                  </a:txBody>
                  <a:tcPr/>
                </a:tc>
                <a:tc>
                  <a:txBody>
                    <a:bodyPr/>
                    <a:lstStyle/>
                    <a:p>
                      <a:r>
                        <a:rPr lang="el-GR" sz="1600" dirty="0">
                          <a:solidFill>
                            <a:schemeClr val="bg1"/>
                          </a:solidFill>
                        </a:rPr>
                        <a:t>Φυλάκιση στην Καισάρεια Παλαιστίνης</a:t>
                      </a:r>
                      <a:endParaRPr lang="en-US" sz="1600" dirty="0">
                        <a:solidFill>
                          <a:schemeClr val="bg1"/>
                        </a:solidFill>
                      </a:endParaRPr>
                    </a:p>
                  </a:txBody>
                  <a:tcPr/>
                </a:tc>
                <a:tc>
                  <a:txBody>
                    <a:bodyPr/>
                    <a:lstStyle/>
                    <a:p>
                      <a:r>
                        <a:rPr lang="el-GR" sz="1600" dirty="0">
                          <a:solidFill>
                            <a:schemeClr val="bg1"/>
                          </a:solidFill>
                        </a:rPr>
                        <a:t>Αναχώρηση για τη Ρώμη</a:t>
                      </a:r>
                      <a:endParaRPr lang="en-US" sz="1600" dirty="0">
                        <a:solidFill>
                          <a:schemeClr val="bg1"/>
                        </a:solidFill>
                      </a:endParaRPr>
                    </a:p>
                  </a:txBody>
                  <a:tcPr/>
                </a:tc>
                <a:tc>
                  <a:txBody>
                    <a:bodyPr/>
                    <a:lstStyle/>
                    <a:p>
                      <a:r>
                        <a:rPr lang="el-GR" sz="1600" dirty="0">
                          <a:solidFill>
                            <a:schemeClr val="bg1"/>
                          </a:solidFill>
                        </a:rPr>
                        <a:t>Άφιξη στη Ρώμη</a:t>
                      </a:r>
                      <a:endParaRPr lang="en-US" sz="1600" dirty="0">
                        <a:solidFill>
                          <a:schemeClr val="bg1"/>
                        </a:solidFill>
                      </a:endParaRPr>
                    </a:p>
                  </a:txBody>
                  <a:tcPr/>
                </a:tc>
                <a:tc>
                  <a:txBody>
                    <a:bodyPr/>
                    <a:lstStyle/>
                    <a:p>
                      <a:r>
                        <a:rPr lang="el-GR" sz="1600" dirty="0">
                          <a:solidFill>
                            <a:schemeClr val="bg1"/>
                          </a:solidFill>
                        </a:rPr>
                        <a:t>Φυλάκιση</a:t>
                      </a:r>
                    </a:p>
                    <a:p>
                      <a:r>
                        <a:rPr lang="el-GR" sz="1600" dirty="0">
                          <a:solidFill>
                            <a:schemeClr val="bg1"/>
                          </a:solidFill>
                        </a:rPr>
                        <a:t> στη Ρώμη</a:t>
                      </a:r>
                    </a:p>
                    <a:p>
                      <a:r>
                        <a:rPr lang="el-GR" sz="1600" dirty="0">
                          <a:solidFill>
                            <a:schemeClr val="bg1"/>
                          </a:solidFill>
                        </a:rPr>
                        <a:t> «ιδίω </a:t>
                      </a:r>
                    </a:p>
                    <a:p>
                      <a:r>
                        <a:rPr lang="el-GR" sz="1600" dirty="0">
                          <a:solidFill>
                            <a:schemeClr val="bg1"/>
                          </a:solidFill>
                        </a:rPr>
                        <a:t>Μισθώ</a:t>
                      </a:r>
                    </a:p>
                    <a:p>
                      <a:r>
                        <a:rPr lang="el-GR" sz="1600" dirty="0">
                          <a:solidFill>
                            <a:schemeClr val="bg1"/>
                          </a:solidFill>
                        </a:rPr>
                        <a:t>ματι»</a:t>
                      </a:r>
                      <a:endParaRPr lang="en-US" sz="1600" dirty="0">
                        <a:solidFill>
                          <a:schemeClr val="bg1"/>
                        </a:solidFill>
                      </a:endParaRPr>
                    </a:p>
                  </a:txBody>
                  <a:tcPr/>
                </a:tc>
                <a:tc>
                  <a:txBody>
                    <a:bodyPr/>
                    <a:lstStyle/>
                    <a:p>
                      <a:r>
                        <a:rPr lang="el-GR" sz="1600" dirty="0">
                          <a:solidFill>
                            <a:schemeClr val="bg1"/>
                          </a:solidFill>
                        </a:rPr>
                        <a:t>Τετάρτη Αποστολική περιοδεία: Ρώμη, Νότια Γαλλία, Ισπανία, Ρώμη, Κρήτη, Έφεσος, Μακεδονία (Φίλιπποι), Νικόπολη, Δαλματία, Μακεδονία (Φίλιπποι), Τρωάδα - Δεύτερη σύλληψη από τις ρωμαϊκές αρχές επί Νέρωνα</a:t>
                      </a:r>
                    </a:p>
                    <a:p>
                      <a:endParaRPr lang="en-US" sz="1600" dirty="0">
                        <a:solidFill>
                          <a:schemeClr val="bg1"/>
                        </a:solidFill>
                      </a:endParaRPr>
                    </a:p>
                  </a:txBody>
                  <a:tcPr/>
                </a:tc>
                <a:extLst>
                  <a:ext uri="{0D108BD9-81ED-4DB2-BD59-A6C34878D82A}">
                    <a16:rowId xmlns:a16="http://schemas.microsoft.com/office/drawing/2014/main" val="3531132526"/>
                  </a:ext>
                </a:extLst>
              </a:tr>
              <a:tr h="856124">
                <a:tc>
                  <a:txBody>
                    <a:bodyPr/>
                    <a:lstStyle/>
                    <a:p>
                      <a:pPr algn="ctr"/>
                      <a:r>
                        <a:rPr lang="el-GR" dirty="0">
                          <a:solidFill>
                            <a:schemeClr val="bg1"/>
                          </a:solidFill>
                          <a:latin typeface="Arial" panose="020B0604020202020204" pitchFamily="34" charset="0"/>
                          <a:cs typeface="Arial" panose="020B0604020202020204" pitchFamily="34" charset="0"/>
                        </a:rPr>
                        <a:t>52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53-57 μ.Χ.</a:t>
                      </a:r>
                    </a:p>
                  </a:txBody>
                  <a:tcPr/>
                </a:tc>
                <a:tc>
                  <a:txBody>
                    <a:bodyPr/>
                    <a:lstStyle/>
                    <a:p>
                      <a:r>
                        <a:rPr lang="el-GR" dirty="0">
                          <a:solidFill>
                            <a:schemeClr val="bg1"/>
                          </a:solidFill>
                          <a:latin typeface="Arial" panose="020B0604020202020204" pitchFamily="34" charset="0"/>
                          <a:cs typeface="Arial" panose="020B0604020202020204" pitchFamily="34" charset="0"/>
                        </a:rPr>
                        <a:t>μέσα 57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μέσα 57 - 59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Τέλη 59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αρχές 60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60-μέσα 62 μ.Χ.</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r>
                        <a:rPr lang="el-GR" dirty="0">
                          <a:solidFill>
                            <a:schemeClr val="bg1"/>
                          </a:solidFill>
                          <a:latin typeface="Arial" panose="020B0604020202020204" pitchFamily="34" charset="0"/>
                          <a:cs typeface="Arial" panose="020B0604020202020204" pitchFamily="34" charset="0"/>
                        </a:rPr>
                        <a:t>63 - 65 ή 66 μ.Χ.</a:t>
                      </a:r>
                      <a:endParaRPr lang="en-US"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9014410"/>
                  </a:ext>
                </a:extLst>
              </a:tr>
            </a:tbl>
          </a:graphicData>
        </a:graphic>
      </p:graphicFrame>
      <p:graphicFrame>
        <p:nvGraphicFramePr>
          <p:cNvPr id="5" name="Table 7">
            <a:extLst>
              <a:ext uri="{FF2B5EF4-FFF2-40B4-BE49-F238E27FC236}">
                <a16:creationId xmlns:a16="http://schemas.microsoft.com/office/drawing/2014/main" id="{4E7FE304-DF46-D819-80DD-68A44F078B51}"/>
              </a:ext>
            </a:extLst>
          </p:cNvPr>
          <p:cNvGraphicFramePr>
            <a:graphicFrameLocks noGrp="1"/>
          </p:cNvGraphicFramePr>
          <p:nvPr>
            <p:extLst>
              <p:ext uri="{D42A27DB-BD31-4B8C-83A1-F6EECF244321}">
                <p14:modId xmlns:p14="http://schemas.microsoft.com/office/powerpoint/2010/main" val="3811857666"/>
              </p:ext>
            </p:extLst>
          </p:nvPr>
        </p:nvGraphicFramePr>
        <p:xfrm>
          <a:off x="10922467" y="2323751"/>
          <a:ext cx="1269533" cy="4663440"/>
        </p:xfrm>
        <a:graphic>
          <a:graphicData uri="http://schemas.openxmlformats.org/drawingml/2006/table">
            <a:tbl>
              <a:tblPr firstRow="1" bandRow="1">
                <a:tableStyleId>{93296810-A885-4BE3-A3E7-6D5BEEA58F35}</a:tableStyleId>
              </a:tblPr>
              <a:tblGrid>
                <a:gridCol w="1269533">
                  <a:extLst>
                    <a:ext uri="{9D8B030D-6E8A-4147-A177-3AD203B41FA5}">
                      <a16:colId xmlns:a16="http://schemas.microsoft.com/office/drawing/2014/main" val="3751758079"/>
                    </a:ext>
                  </a:extLst>
                </a:gridCol>
              </a:tblGrid>
              <a:tr h="3173204">
                <a:tc>
                  <a:txBody>
                    <a:bodyPr/>
                    <a:lstStyle/>
                    <a:p>
                      <a:r>
                        <a:rPr lang="el-GR" dirty="0"/>
                        <a:t>Μεταφορά στη Ρώμη, δεύτερη φυλάκιση</a:t>
                      </a:r>
                      <a:endParaRPr lang="en-US" dirty="0"/>
                    </a:p>
                  </a:txBody>
                  <a:tcPr/>
                </a:tc>
                <a:extLst>
                  <a:ext uri="{0D108BD9-81ED-4DB2-BD59-A6C34878D82A}">
                    <a16:rowId xmlns:a16="http://schemas.microsoft.com/office/drawing/2014/main" val="1031317713"/>
                  </a:ext>
                </a:extLst>
              </a:tr>
              <a:tr h="1490236">
                <a:tc>
                  <a:txBody>
                    <a:bodyPr/>
                    <a:lstStyle/>
                    <a:p>
                      <a:r>
                        <a:rPr lang="el-GR" dirty="0">
                          <a:solidFill>
                            <a:schemeClr val="bg1"/>
                          </a:solidFill>
                          <a:latin typeface="Arial" panose="020B0604020202020204" pitchFamily="34" charset="0"/>
                          <a:cs typeface="Arial" panose="020B0604020202020204" pitchFamily="34" charset="0"/>
                        </a:rPr>
                        <a:t>66 μ.Χ.</a:t>
                      </a:r>
                      <a:endParaRPr lang="en-US"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713185"/>
                  </a:ext>
                </a:extLst>
              </a:tr>
            </a:tbl>
          </a:graphicData>
        </a:graphic>
      </p:graphicFrame>
    </p:spTree>
    <p:extLst>
      <p:ext uri="{BB962C8B-B14F-4D97-AF65-F5344CB8AC3E}">
        <p14:creationId xmlns:p14="http://schemas.microsoft.com/office/powerpoint/2010/main" val="26900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BB92-813C-4042-B316-05BBE4D46BC7}"/>
              </a:ext>
            </a:extLst>
          </p:cNvPr>
          <p:cNvSpPr>
            <a:spLocks noGrp="1"/>
          </p:cNvSpPr>
          <p:nvPr>
            <p:ph type="title"/>
          </p:nvPr>
        </p:nvSpPr>
        <p:spPr/>
        <p:txBody>
          <a:bodyPr/>
          <a:lstStyle/>
          <a:p>
            <a:r>
              <a:rPr lang="el-GR" dirty="0"/>
              <a:t>Βιβλιογραφία</a:t>
            </a:r>
            <a:endParaRPr lang="en-US" dirty="0"/>
          </a:p>
        </p:txBody>
      </p:sp>
      <p:sp>
        <p:nvSpPr>
          <p:cNvPr id="16" name="Text Placeholder 15">
            <a:extLst>
              <a:ext uri="{FF2B5EF4-FFF2-40B4-BE49-F238E27FC236}">
                <a16:creationId xmlns:a16="http://schemas.microsoft.com/office/drawing/2014/main" id="{637A9070-013F-5CF0-F2C0-26EB60147D53}"/>
              </a:ext>
            </a:extLst>
          </p:cNvPr>
          <p:cNvSpPr>
            <a:spLocks noGrp="1"/>
          </p:cNvSpPr>
          <p:nvPr>
            <p:ph type="body" sz="quarter" idx="20"/>
          </p:nvPr>
        </p:nvSpPr>
        <p:spPr>
          <a:xfrm>
            <a:off x="3025252" y="2873062"/>
            <a:ext cx="6141496" cy="2646894"/>
          </a:xfrm>
        </p:spPr>
        <p:txBody>
          <a:bodyPr>
            <a:normAutofit/>
          </a:bodyPr>
          <a:lstStyle/>
          <a:p>
            <a:r>
              <a:rPr lang="en-US" dirty="0">
                <a:hlinkClick r:id="rId2"/>
              </a:rPr>
              <a:t>http://www.byzantineathens.com/alphapiomicronsigmatauomicronlambdaomicronsigma-pialphaupsilonlambdaomicronsigma.html</a:t>
            </a:r>
            <a:endParaRPr lang="el-GR" dirty="0"/>
          </a:p>
          <a:p>
            <a:r>
              <a:rPr lang="en-US" dirty="0">
                <a:hlinkClick r:id="rId3"/>
              </a:rPr>
              <a:t>https://el.wikipedia.org/wiki/%CE%91%CF%80%CF%8C%CF%83%CF%84%CE%BF%CE%BB%CE%BF%CF%82_%CE%A0%CE%B1%CF%8D%CE%BB%CE%BF%CF%82#%CE%A7%CF%81%CE%BF%CE%BD%CE%BF%CE%BB%CE%BF%CE%B3%CE%B9%CE%BA%CF%8C%CF%82_%CF%80%CE%AF%CE%BD%CE%B1%CE%BA%CE%B1%CF%82</a:t>
            </a:r>
            <a:endParaRPr lang="el-GR" dirty="0"/>
          </a:p>
          <a:p>
            <a:endParaRPr lang="en-US" dirty="0"/>
          </a:p>
        </p:txBody>
      </p:sp>
    </p:spTree>
    <p:extLst>
      <p:ext uri="{BB962C8B-B14F-4D97-AF65-F5344CB8AC3E}">
        <p14:creationId xmlns:p14="http://schemas.microsoft.com/office/powerpoint/2010/main" val="21519422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30">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8DA88-2D67-4B30-8205-C5207871128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D2896BB-5566-4403-84AA-2FD10D9622B9}">
  <ds:schemaRefs>
    <ds:schemaRef ds:uri="http://schemas.microsoft.com/sharepoint/v3/contenttype/forms"/>
  </ds:schemaRefs>
</ds:datastoreItem>
</file>

<file path=customXml/itemProps3.xml><?xml version="1.0" encoding="utf-8"?>
<ds:datastoreItem xmlns:ds="http://schemas.openxmlformats.org/officeDocument/2006/customXml" ds:itemID="{9CFB608F-E2ED-4AA5-B472-3C2C89444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143</TotalTime>
  <Words>858</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The Hand Black</vt:lpstr>
      <vt:lpstr>The Serif Hand Black</vt:lpstr>
      <vt:lpstr>SketchyVTI</vt:lpstr>
      <vt:lpstr>Απόστολος Παύλος</vt:lpstr>
      <vt:lpstr>Βιογραφικά στοιχεία :</vt:lpstr>
      <vt:lpstr>Απόστολος Παύλος:</vt:lpstr>
      <vt:lpstr>PowerPoint Presentation</vt:lpstr>
      <vt:lpstr>Εννοιολογικός Χάρης- Περιοδείες Αποστόλου Παύλου</vt:lpstr>
      <vt:lpstr>Εννοιολογικός Χάρτης- Περιοδείες Αποστόλου Παύλου</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Απόστολος Παύλος</dc:title>
  <dc:creator>Alex</dc:creator>
  <cp:lastModifiedBy>Alex</cp:lastModifiedBy>
  <cp:revision>4</cp:revision>
  <dcterms:created xsi:type="dcterms:W3CDTF">2023-01-03T15:30:37Z</dcterms:created>
  <dcterms:modified xsi:type="dcterms:W3CDTF">2023-01-03T17:54:06Z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