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306" r:id="rId37"/>
    <p:sldId id="296" r:id="rId38"/>
    <p:sldId id="312" r:id="rId39"/>
    <p:sldId id="294" r:id="rId40"/>
    <p:sldId id="29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685800" y="2130425"/>
            <a:ext cx="7772400" cy="1470025"/>
          </a:xfrm>
        </p:spPr>
        <p:txBody>
          <a:bodyPr/>
          <a:lstStyle/>
          <a:p>
            <a:r>
              <a:rPr lang="el-GR" smtClean="0"/>
              <a:t>Στυλ κύριου τίτλου</a:t>
            </a:r>
            <a:endParaRPr lang="en-US"/>
          </a:p>
        </p:txBody>
      </p:sp>
      <p:sp>
        <p:nvSpPr>
          <p:cNvPr id="3" name="Υπότιτλος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a:p>
        </p:txBody>
      </p:sp>
      <p:sp>
        <p:nvSpPr>
          <p:cNvPr id="4" name="Θέση ημερομηνίας 3"/>
          <p:cNvSpPr>
            <a:spLocks noGrp="1"/>
          </p:cNvSpPr>
          <p:nvPr>
            <p:ph type="dt" sz="half" idx="10"/>
          </p:nvPr>
        </p:nvSpPr>
        <p:spPr/>
        <p:txBody>
          <a:bodyPr/>
          <a:lstStyle/>
          <a:p>
            <a:fld id="{1C1B5F5D-5CBB-4863-AF75-DA1A52C62362}" type="datetimeFigureOut">
              <a:rPr lang="en-US" smtClean="0"/>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3E0B2C7F-72CB-46D2-95A6-97AE0FFE002A}"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hasCustomPrompt="1"/>
          </p:nvPr>
        </p:nvSpPr>
        <p:spPr/>
        <p:txBody>
          <a:bodyPr vert="eaVert"/>
          <a:lstStyle/>
          <a:p>
            <a:pPr lvl="0"/>
            <a:r>
              <a:rPr lang="el-GR" smtClean="0"/>
              <a:t>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1C1B5F5D-5CBB-4863-AF75-DA1A52C62362}" type="datetimeFigureOut">
              <a:rPr lang="en-US" smtClean="0"/>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3E0B2C7F-72CB-46D2-95A6-97AE0FFE002A}"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6629400" y="274638"/>
            <a:ext cx="2057400" cy="5851525"/>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hasCustomPrompt="1"/>
          </p:nvPr>
        </p:nvSpPr>
        <p:spPr>
          <a:xfrm>
            <a:off x="457200" y="274638"/>
            <a:ext cx="6019800" cy="5851525"/>
          </a:xfrm>
        </p:spPr>
        <p:txBody>
          <a:bodyPr vert="eaVert"/>
          <a:lstStyle/>
          <a:p>
            <a:pPr lvl="0"/>
            <a:r>
              <a:rPr lang="el-GR" smtClean="0"/>
              <a:t>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1C1B5F5D-5CBB-4863-AF75-DA1A52C62362}" type="datetimeFigureOut">
              <a:rPr lang="en-US" smtClean="0"/>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3E0B2C7F-72CB-46D2-95A6-97AE0FFE002A}"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smtClean="0"/>
              <a:t>Στυλ κύριου τίτλου</a:t>
            </a:r>
            <a:endParaRPr lang="en-US"/>
          </a:p>
        </p:txBody>
      </p:sp>
      <p:sp>
        <p:nvSpPr>
          <p:cNvPr id="3" name="Θέση περιεχομένου 2"/>
          <p:cNvSpPr>
            <a:spLocks noGrp="1"/>
          </p:cNvSpPr>
          <p:nvPr>
            <p:ph idx="1" hasCustomPrompt="1"/>
          </p:nvPr>
        </p:nvSpPr>
        <p:spPr/>
        <p:txBody>
          <a:bodyPr/>
          <a:lstStyle/>
          <a:p>
            <a:pPr lvl="0"/>
            <a:r>
              <a:rPr lang="el-GR" smtClean="0"/>
              <a:t>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1C1B5F5D-5CBB-4863-AF75-DA1A52C62362}" type="datetimeFigureOut">
              <a:rPr lang="en-US" smtClean="0"/>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3E0B2C7F-72CB-46D2-95A6-97AE0FFE002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722313" y="4406900"/>
            <a:ext cx="7772400" cy="1362075"/>
          </a:xfrm>
        </p:spPr>
        <p:txBody>
          <a:bodyPr anchor="t"/>
          <a:lstStyle>
            <a:lvl1pPr algn="l">
              <a:defRPr sz="4000" b="1" cap="all"/>
            </a:lvl1pPr>
          </a:lstStyle>
          <a:p>
            <a:r>
              <a:rPr lang="el-GR" smtClean="0"/>
              <a:t>Στυλ κύριου τίτλου</a:t>
            </a:r>
            <a:endParaRPr lang="en-US"/>
          </a:p>
        </p:txBody>
      </p:sp>
      <p:sp>
        <p:nvSpPr>
          <p:cNvPr id="3" name="Θέση κειμένου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endParaRPr lang="el-GR" smtClean="0"/>
          </a:p>
        </p:txBody>
      </p:sp>
      <p:sp>
        <p:nvSpPr>
          <p:cNvPr id="4" name="Θέση ημερομηνίας 3"/>
          <p:cNvSpPr>
            <a:spLocks noGrp="1"/>
          </p:cNvSpPr>
          <p:nvPr>
            <p:ph type="dt" sz="half" idx="10"/>
          </p:nvPr>
        </p:nvSpPr>
        <p:spPr/>
        <p:txBody>
          <a:bodyPr/>
          <a:lstStyle/>
          <a:p>
            <a:fld id="{1C1B5F5D-5CBB-4863-AF75-DA1A52C62362}" type="datetimeFigureOut">
              <a:rPr lang="en-US" smtClean="0"/>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3E0B2C7F-72CB-46D2-95A6-97AE0FFE002A}"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smtClean="0"/>
              <a:t>Στυλ κύριου τίτλου</a:t>
            </a:r>
            <a:endParaRPr lang="en-US"/>
          </a:p>
        </p:txBody>
      </p:sp>
      <p:sp>
        <p:nvSpPr>
          <p:cNvPr id="3" name="Θέση περιεχομένου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a:p>
        </p:txBody>
      </p:sp>
      <p:sp>
        <p:nvSpPr>
          <p:cNvPr id="4" name="Θέση περιεχομένου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fld id="{1C1B5F5D-5CBB-4863-AF75-DA1A52C62362}" type="datetimeFigureOut">
              <a:rPr lang="en-US" smtClean="0"/>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3E0B2C7F-72CB-46D2-95A6-97AE0FFE002A}"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lvl1pPr>
              <a:defRPr/>
            </a:lvl1pPr>
          </a:lstStyle>
          <a:p>
            <a:r>
              <a:rPr lang="el-GR" smtClean="0"/>
              <a:t>Στυλ κύριου τίτλου</a:t>
            </a:r>
            <a:endParaRPr lang="en-US"/>
          </a:p>
        </p:txBody>
      </p:sp>
      <p:sp>
        <p:nvSpPr>
          <p:cNvPr id="3" name="Θέση κειμένου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endParaRPr lang="el-GR" smtClean="0"/>
          </a:p>
        </p:txBody>
      </p:sp>
      <p:sp>
        <p:nvSpPr>
          <p:cNvPr id="4" name="Θέση περιεχομένου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a:p>
        </p:txBody>
      </p:sp>
      <p:sp>
        <p:nvSpPr>
          <p:cNvPr id="5" name="Θέση κειμένου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endParaRPr lang="el-GR" smtClean="0"/>
          </a:p>
        </p:txBody>
      </p:sp>
      <p:sp>
        <p:nvSpPr>
          <p:cNvPr id="6" name="Θέση περιεχομένου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fld id="{1C1B5F5D-5CBB-4863-AF75-DA1A52C62362}" type="datetimeFigureOut">
              <a:rPr lang="en-US" smtClean="0"/>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3E0B2C7F-72CB-46D2-95A6-97AE0FFE002A}"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fld id="{1C1B5F5D-5CBB-4863-AF75-DA1A52C62362}" type="datetimeFigureOut">
              <a:rPr lang="en-US" smtClean="0"/>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3E0B2C7F-72CB-46D2-95A6-97AE0FFE002A}"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C1B5F5D-5CBB-4863-AF75-DA1A52C62362}" type="datetimeFigureOut">
              <a:rPr lang="en-US" smtClean="0"/>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3E0B2C7F-72CB-46D2-95A6-97AE0FFE002A}"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457200" y="273050"/>
            <a:ext cx="3008313" cy="1162050"/>
          </a:xfrm>
        </p:spPr>
        <p:txBody>
          <a:bodyPr anchor="b"/>
          <a:lstStyle>
            <a:lvl1pPr algn="l">
              <a:defRPr sz="2000" b="1"/>
            </a:lvl1pPr>
          </a:lstStyle>
          <a:p>
            <a:r>
              <a:rPr lang="el-GR" smtClean="0"/>
              <a:t>Στυλ κύριου τίτλου</a:t>
            </a:r>
            <a:endParaRPr lang="en-US"/>
          </a:p>
        </p:txBody>
      </p:sp>
      <p:sp>
        <p:nvSpPr>
          <p:cNvPr id="3" name="Θέση περιεχομένου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a:p>
        </p:txBody>
      </p:sp>
      <p:sp>
        <p:nvSpPr>
          <p:cNvPr id="4" name="Θέση κειμένου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endParaRPr lang="el-GR" smtClean="0"/>
          </a:p>
        </p:txBody>
      </p:sp>
      <p:sp>
        <p:nvSpPr>
          <p:cNvPr id="5" name="Θέση ημερομηνίας 4"/>
          <p:cNvSpPr>
            <a:spLocks noGrp="1"/>
          </p:cNvSpPr>
          <p:nvPr>
            <p:ph type="dt" sz="half" idx="10"/>
          </p:nvPr>
        </p:nvSpPr>
        <p:spPr/>
        <p:txBody>
          <a:bodyPr/>
          <a:lstStyle/>
          <a:p>
            <a:fld id="{1C1B5F5D-5CBB-4863-AF75-DA1A52C62362}" type="datetimeFigureOut">
              <a:rPr lang="en-US" smtClean="0"/>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3E0B2C7F-72CB-46D2-95A6-97AE0FFE002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792288" y="4800600"/>
            <a:ext cx="5486400" cy="566738"/>
          </a:xfrm>
        </p:spPr>
        <p:txBody>
          <a:bodyPr anchor="b"/>
          <a:lstStyle>
            <a:lvl1pPr algn="l">
              <a:defRPr sz="2000" b="1"/>
            </a:lvl1pPr>
          </a:lstStyle>
          <a:p>
            <a:r>
              <a:rPr lang="el-GR" smtClean="0"/>
              <a:t>Στυλ κύριου τίτλου</a:t>
            </a:r>
            <a:endParaRPr lang="en-US"/>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endParaRPr lang="el-GR" smtClean="0"/>
          </a:p>
        </p:txBody>
      </p:sp>
      <p:sp>
        <p:nvSpPr>
          <p:cNvPr id="5" name="Θέση ημερομηνίας 4"/>
          <p:cNvSpPr>
            <a:spLocks noGrp="1"/>
          </p:cNvSpPr>
          <p:nvPr>
            <p:ph type="dt" sz="half" idx="10"/>
          </p:nvPr>
        </p:nvSpPr>
        <p:spPr/>
        <p:txBody>
          <a:bodyPr/>
          <a:lstStyle/>
          <a:p>
            <a:fld id="{1C1B5F5D-5CBB-4863-AF75-DA1A52C62362}" type="datetimeFigureOut">
              <a:rPr lang="en-US" smtClean="0"/>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3E0B2C7F-72CB-46D2-95A6-97AE0FFE002A}"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n-US"/>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5F5D-5CBB-4863-AF75-DA1A52C62362}" type="datetimeFigureOut">
              <a:rPr lang="en-US" smtClean="0"/>
            </a:fld>
            <a:endParaRPr lang="en-US"/>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B2C7F-72CB-46D2-95A6-97AE0FFE002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9" Type="http://schemas.openxmlformats.org/officeDocument/2006/relationships/hyperlink" Target="https://www.alexpolisonline.com/2017/06/blog-post_439.html" TargetMode="External"/><Relationship Id="rId8" Type="http://schemas.openxmlformats.org/officeDocument/2006/relationships/hyperlink" Target="https://aperges.gr/shop/ekdoseis-ektypomenon-eikonon/vyzantines-eikones/agioi-apostoloi-evaggelistes-vyzantines/%CE%B1%CE%B3%CE%B9%CE%BF%CF%82-%CE%B1%CF%80%CE%BF%CF%83%CF%84%CE%BF%CE%BB%CE%BF%CF%82-9756/" TargetMode="External"/><Relationship Id="rId7" Type="http://schemas.openxmlformats.org/officeDocument/2006/relationships/hyperlink" Target="https://aristeia.news/%CE%BF-%CE%B1%CF%80%CF%8C%CF%83%CF%84%CE%BF%CE%BB%CE%BF%CF%82-%CF%80%CE%B1%CF%8D%CE%BB%CE%BF%CF%82-%CE%B1%CF%86%CF%85%CF%80%CE%BD%CE%AF%CE%B6%CE%B5%CE%B9-%CF%84%CE%BF%CF%85%CF%82-%CE%B1%CE%B8%CE%B7/" TargetMode="External"/><Relationship Id="rId6" Type="http://schemas.openxmlformats.org/officeDocument/2006/relationships/hyperlink" Target="https://www.dogma.gr/dialogos/apostolos-pavlos-o-protos-meta-ton-ena/65860/" TargetMode="External"/><Relationship Id="rId5" Type="http://schemas.openxmlformats.org/officeDocument/2006/relationships/hyperlink" Target="https://www.monastiria.gr/i-poreia-tou-apostolou-paulou-stin-ellada/" TargetMode="External"/><Relationship Id="rId4" Type="http://schemas.openxmlformats.org/officeDocument/2006/relationships/hyperlink" Target="https://proseuxi.gr/apostolos-paulos-alithina-megalos/" TargetMode="External"/><Relationship Id="rId3" Type="http://schemas.openxmlformats.org/officeDocument/2006/relationships/hyperlink" Target="https://2gympsilkalymn.wordpress.com/" TargetMode="External"/><Relationship Id="rId2" Type="http://schemas.openxmlformats.org/officeDocument/2006/relationships/hyperlink" Target="https://www.sansimera.gr/biographies/856" TargetMode="External"/><Relationship Id="rId11" Type="http://schemas.openxmlformats.org/officeDocument/2006/relationships/slideLayout" Target="../slideLayouts/slideLayout7.xml"/><Relationship Id="rId10" Type="http://schemas.openxmlformats.org/officeDocument/2006/relationships/hyperlink" Target="https://www.pemptousia.gr/2013/07/o-apostolos-pavlos-stin-chalkidiki/" TargetMode="External"/><Relationship Id="rId1" Type="http://schemas.openxmlformats.org/officeDocument/2006/relationships/hyperlink" Target="https://el.wikipedia.org/wiki/%CE%91%CF%80%CF%8C%CF%83%CF%84%CE%BF%CE%BB%CE%BF%CF%82_%CE%A0%CE%B1%CF%8D%CE%BB%CE%BF%CF%82"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ln w="57150">
            <a:solidFill>
              <a:schemeClr val="tx1"/>
            </a:solidFill>
          </a:ln>
        </p:spPr>
        <p:txBody>
          <a:bodyPr/>
          <a:lstStyle/>
          <a:p>
            <a:pPr algn="ctr"/>
            <a:r>
              <a:rPr lang="el-GR" dirty="0" smtClean="0"/>
              <a:t>ΕΡΓΑΣΙΑ ΘΡΗΣΚΕΥΤΙΚΩΝ </a:t>
            </a:r>
            <a:br>
              <a:rPr lang="el-GR" dirty="0" smtClean="0"/>
            </a:br>
            <a:r>
              <a:rPr lang="el-GR" dirty="0" smtClean="0"/>
              <a:t>Α’ ΤΕΤΡΑΜΗΝΟΥ</a:t>
            </a:r>
            <a:br>
              <a:rPr lang="el-GR" dirty="0" smtClean="0"/>
            </a:br>
            <a:r>
              <a:rPr lang="el-GR" dirty="0" smtClean="0"/>
              <a:t>2022-2023</a:t>
            </a:r>
            <a:endParaRPr lang="en-US" dirty="0"/>
          </a:p>
        </p:txBody>
      </p:sp>
      <p:sp>
        <p:nvSpPr>
          <p:cNvPr id="5" name="Θέση περιεχομένου 4"/>
          <p:cNvSpPr>
            <a:spLocks noGrp="1"/>
          </p:cNvSpPr>
          <p:nvPr>
            <p:ph idx="1"/>
          </p:nvPr>
        </p:nvSpPr>
        <p:spPr>
          <a:ln w="57150">
            <a:solidFill>
              <a:schemeClr val="tx1"/>
            </a:solidFill>
          </a:ln>
        </p:spPr>
        <p:txBody>
          <a:bodyPr/>
          <a:lstStyle/>
          <a:p>
            <a:pPr marL="0" indent="0" algn="ctr">
              <a:buNone/>
            </a:pPr>
            <a:r>
              <a:rPr lang="el-GR" b="1" i="1" u="sng" dirty="0" smtClean="0"/>
              <a:t>ΑΠΟΣΤΟΛΟΣ ΠΑΥΛΟΣ</a:t>
            </a:r>
            <a:endParaRPr lang="en-US" b="1" i="1" u="sng" dirty="0"/>
          </a:p>
        </p:txBody>
      </p:sp>
      <p:sp>
        <p:nvSpPr>
          <p:cNvPr id="6" name="Θέση κειμένου 5"/>
          <p:cNvSpPr>
            <a:spLocks noGrp="1"/>
          </p:cNvSpPr>
          <p:nvPr>
            <p:ph type="body" sz="half" idx="2"/>
          </p:nvPr>
        </p:nvSpPr>
        <p:spPr>
          <a:ln w="57150">
            <a:solidFill>
              <a:schemeClr val="tx1"/>
            </a:solidFill>
          </a:ln>
        </p:spPr>
        <p:txBody>
          <a:bodyPr>
            <a:normAutofit lnSpcReduction="10000"/>
          </a:bodyPr>
          <a:lstStyle/>
          <a:p>
            <a:endParaRPr lang="el-GR" dirty="0" smtClean="0"/>
          </a:p>
          <a:p>
            <a:endParaRPr lang="el-GR" b="1" dirty="0"/>
          </a:p>
          <a:p>
            <a:r>
              <a:rPr lang="el-GR" sz="1800" b="1" dirty="0" smtClean="0"/>
              <a:t>ΜΑΘΗΜΑ : </a:t>
            </a:r>
            <a:r>
              <a:rPr lang="el-GR" sz="1800" dirty="0" smtClean="0"/>
              <a:t>ΘΡΗΣΚΕΥΤΙΚΑ</a:t>
            </a:r>
            <a:endParaRPr lang="el-GR" sz="1800" dirty="0" smtClean="0"/>
          </a:p>
          <a:p>
            <a:endParaRPr lang="el-GR" sz="1800" dirty="0"/>
          </a:p>
          <a:p>
            <a:r>
              <a:rPr lang="el-GR" sz="1800" b="1" dirty="0" smtClean="0"/>
              <a:t>ΘΕΜΑ : </a:t>
            </a:r>
            <a:r>
              <a:rPr lang="el-GR" sz="1800" dirty="0" smtClean="0"/>
              <a:t>ΑΠΟΣΤΟΛΟΣ ΠΑΥΛΟΣ</a:t>
            </a:r>
            <a:endParaRPr lang="el-GR" sz="1800" dirty="0" smtClean="0"/>
          </a:p>
          <a:p>
            <a:endParaRPr lang="el-GR" sz="1800" dirty="0"/>
          </a:p>
          <a:p>
            <a:r>
              <a:rPr lang="el-GR" sz="1800" b="1" dirty="0" smtClean="0"/>
              <a:t>ΜΑΘΗΤΡΙΑ :</a:t>
            </a:r>
            <a:r>
              <a:rPr lang="el-GR" sz="1800" dirty="0" smtClean="0"/>
              <a:t> ΝΤΑΓΙΑΝΤΗ ΙΦΙΓΕΝΕΙΑ</a:t>
            </a:r>
            <a:endParaRPr lang="el-GR" sz="1800" dirty="0" smtClean="0"/>
          </a:p>
          <a:p>
            <a:endParaRPr lang="el-GR" sz="1800" dirty="0"/>
          </a:p>
          <a:p>
            <a:r>
              <a:rPr lang="el-GR" sz="1800" b="1" dirty="0" smtClean="0"/>
              <a:t>ΤΜΗΜΑ : </a:t>
            </a:r>
            <a:r>
              <a:rPr lang="el-GR" sz="1800" dirty="0" smtClean="0"/>
              <a:t>Β’2</a:t>
            </a:r>
            <a:endParaRPr lang="el-GR" sz="1800" dirty="0" smtClean="0"/>
          </a:p>
          <a:p>
            <a:endParaRPr lang="el-GR" sz="1800" dirty="0"/>
          </a:p>
          <a:p>
            <a:r>
              <a:rPr lang="el-GR" sz="1800" b="1" dirty="0" smtClean="0"/>
              <a:t>ΕΤΟΣ : </a:t>
            </a:r>
            <a:r>
              <a:rPr lang="el-GR" sz="1800" dirty="0" smtClean="0"/>
              <a:t>2022-2023</a:t>
            </a:r>
            <a:endParaRPr lang="el-GR" sz="1800" dirty="0" smtClean="0"/>
          </a:p>
          <a:p>
            <a:endParaRPr lang="el-GR" sz="1800" dirty="0"/>
          </a:p>
          <a:p>
            <a:r>
              <a:rPr lang="el-GR" sz="1800" b="1" dirty="0" smtClean="0"/>
              <a:t>ΚΑΘΗΓΗΤΡΙΑ :</a:t>
            </a:r>
            <a:r>
              <a:rPr lang="el-GR" sz="1800" dirty="0" smtClean="0"/>
              <a:t> ΔΗΜΗΤΡΑ ΤΖΙΝΟΥ</a:t>
            </a:r>
            <a:endParaRPr lang="en-US" sz="1800"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99991" y="1052736"/>
            <a:ext cx="342328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p:cTn id="12" dur="500" fill="hold"/>
                                        <p:tgtEl>
                                          <p:spTgt spid="6">
                                            <p:bg/>
                                          </p:spTgt>
                                        </p:tgtEl>
                                        <p:attrNameLst>
                                          <p:attrName>ppt_w</p:attrName>
                                        </p:attrNameLst>
                                      </p:cBhvr>
                                      <p:tavLst>
                                        <p:tav tm="0">
                                          <p:val>
                                            <p:fltVal val="0"/>
                                          </p:val>
                                        </p:tav>
                                        <p:tav tm="100000">
                                          <p:val>
                                            <p:strVal val="#ppt_w"/>
                                          </p:val>
                                        </p:tav>
                                      </p:tavLst>
                                    </p:anim>
                                    <p:anim calcmode="lin" valueType="num">
                                      <p:cBhvr>
                                        <p:cTn id="13" dur="500" fill="hold"/>
                                        <p:tgtEl>
                                          <p:spTgt spid="6">
                                            <p:bg/>
                                          </p:spTgt>
                                        </p:tgtEl>
                                        <p:attrNameLst>
                                          <p:attrName>ppt_h</p:attrName>
                                        </p:attrNameLst>
                                      </p:cBhvr>
                                      <p:tavLst>
                                        <p:tav tm="0">
                                          <p:val>
                                            <p:fltVal val="0"/>
                                          </p:val>
                                        </p:tav>
                                        <p:tav tm="100000">
                                          <p:val>
                                            <p:strVal val="#ppt_h"/>
                                          </p:val>
                                        </p:tav>
                                      </p:tavLst>
                                    </p:anim>
                                    <p:animEffect transition="in" filter="fade">
                                      <p:cBhvr>
                                        <p:cTn id="14" dur="500"/>
                                        <p:tgtEl>
                                          <p:spTgt spid="6">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 calcmode="lin" valueType="num">
                                      <p:cBhvr>
                                        <p:cTn id="26"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p:cTn id="33"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 calcmode="lin" valueType="num">
                                      <p:cBhvr>
                                        <p:cTn id="40"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41"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 calcmode="lin" valueType="num">
                                      <p:cBhvr>
                                        <p:cTn id="47"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49" dur="500"/>
                                        <p:tgtEl>
                                          <p:spTgt spid="6">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6">
                                            <p:txEl>
                                              <p:pRg st="12" end="12"/>
                                            </p:txEl>
                                          </p:spTgt>
                                        </p:tgtEl>
                                        <p:attrNameLst>
                                          <p:attrName>style.visibility</p:attrName>
                                        </p:attrNameLst>
                                      </p:cBhvr>
                                      <p:to>
                                        <p:strVal val="visible"/>
                                      </p:to>
                                    </p:set>
                                    <p:anim calcmode="lin" valueType="num">
                                      <p:cBhvr>
                                        <p:cTn id="54" dur="5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55" dur="500" fill="hold"/>
                                        <p:tgtEl>
                                          <p:spTgt spid="6">
                                            <p:txEl>
                                              <p:pRg st="12" end="12"/>
                                            </p:txEl>
                                          </p:spTgt>
                                        </p:tgtEl>
                                        <p:attrNameLst>
                                          <p:attrName>ppt_h</p:attrName>
                                        </p:attrNameLst>
                                      </p:cBhvr>
                                      <p:tavLst>
                                        <p:tav tm="0">
                                          <p:val>
                                            <p:fltVal val="0"/>
                                          </p:val>
                                        </p:tav>
                                        <p:tav tm="100000">
                                          <p:val>
                                            <p:strVal val="#ppt_h"/>
                                          </p:val>
                                        </p:tav>
                                      </p:tavLst>
                                    </p:anim>
                                    <p:animEffect transition="in" filter="fade">
                                      <p:cBhvr>
                                        <p:cTn id="56" dur="500"/>
                                        <p:tgtEl>
                                          <p:spTgt spid="6">
                                            <p:txEl>
                                              <p:pRg st="12" end="1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5">
                                            <p:bg/>
                                          </p:spTgt>
                                        </p:tgtEl>
                                        <p:attrNameLst>
                                          <p:attrName>style.visibility</p:attrName>
                                        </p:attrNameLst>
                                      </p:cBhvr>
                                      <p:to>
                                        <p:strVal val="visible"/>
                                      </p:to>
                                    </p:set>
                                    <p:animEffect transition="in" filter="circle(in)">
                                      <p:cBhvr>
                                        <p:cTn id="61" dur="2000"/>
                                        <p:tgtEl>
                                          <p:spTgt spid="5">
                                            <p:bg/>
                                          </p:spTgt>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5">
                                            <p:txEl>
                                              <p:pRg st="0" end="0"/>
                                            </p:txEl>
                                          </p:spTgt>
                                        </p:tgtEl>
                                        <p:attrNameLst>
                                          <p:attrName>style.visibility</p:attrName>
                                        </p:attrNameLst>
                                      </p:cBhvr>
                                      <p:to>
                                        <p:strVal val="visible"/>
                                      </p:to>
                                    </p:set>
                                    <p:animEffect transition="in" filter="circle(in)">
                                      <p:cBhvr>
                                        <p:cTn id="66" dur="2000"/>
                                        <p:tgtEl>
                                          <p:spTgt spid="5">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1026"/>
                                        </p:tgtEl>
                                        <p:attrNameLst>
                                          <p:attrName>style.visibility</p:attrName>
                                        </p:attrNameLst>
                                      </p:cBhvr>
                                      <p:to>
                                        <p:strVal val="visible"/>
                                      </p:to>
                                    </p:set>
                                    <p:animEffect transition="in" filter="wheel(1)">
                                      <p:cBhvr>
                                        <p:cTn id="7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build="p"/>
      <p:bldP spid="6" grpId="0" animBg="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5536" y="188640"/>
            <a:ext cx="8496944" cy="6247864"/>
          </a:xfrm>
          <a:prstGeom prst="rect">
            <a:avLst/>
          </a:prstGeom>
        </p:spPr>
        <p:txBody>
          <a:bodyPr wrap="square">
            <a:spAutoFit/>
          </a:bodyPr>
          <a:lstStyle/>
          <a:p>
            <a:r>
              <a:rPr lang="el-GR" sz="2000" dirty="0" smtClean="0"/>
              <a:t>Σε μια χάλκινη πλάκα, δίπλα στις λαξευτές σκάλες που οδηγούν στον Άρειο Πάγο, είναι χαραγμένα από το 51μ.Χ. λόγια του Απόστολου Παύλου, όταν αυτός οδηγήθηκε εκεί προκειμένου να μιλήσει στους Αθηναίους για το Χριστιανισμό. Παρ' ότι η ομιλία του Αποστόλου Παύλου μετέδιδε νοήματα αμιγώς βιβλικά, ο Παύλος δεν τα υποστήριξε με παραθέματα από την Παλαιά Διαθήκη, κάτι που συνήθιζε να κάνει διαλεγόμενος με Ιουδαίους, άλλα χρησιμοποίησε στοιχεία γνωστά και σεβαστά στους Αθηναίους. Πρόκειται για μια </a:t>
            </a:r>
            <a:r>
              <a:rPr lang="el-GR" sz="2000" dirty="0" err="1" smtClean="0"/>
              <a:t>επιχειρηματολογική</a:t>
            </a:r>
            <a:r>
              <a:rPr lang="el-GR" sz="2000" dirty="0" smtClean="0"/>
              <a:t> ευελιξία την οποία ο Παύλος περιγράφει στα εδάφια και η οποία συνοψίζεται με την κατακλείδα του: </a:t>
            </a:r>
            <a:r>
              <a:rPr lang="el-GR" sz="2000" b="1" dirty="0" smtClean="0"/>
              <a:t>«Στους πάντες έγινα τα πάντα, ώστε με κάθε τρόπο να σώσω μερικούς».</a:t>
            </a:r>
            <a:r>
              <a:rPr lang="el-GR" sz="2000" dirty="0" smtClean="0"/>
              <a:t> Χαρακτηριστική λοιπόν ήταν η αναφορά του Παύλου στον βωμό του </a:t>
            </a:r>
            <a:r>
              <a:rPr lang="el-GR" sz="2000" b="1" dirty="0" smtClean="0"/>
              <a:t>«αγνώστου θεού», </a:t>
            </a:r>
            <a:r>
              <a:rPr lang="el-GR" sz="2000" dirty="0" smtClean="0"/>
              <a:t>που φαίνεται να υπήρχαν αρκετοί εκείνη την εποχή στην Αθήνα, τον οποίο υποστήριξε ότι πρεσβεύει. Ως δημιουργός του κόσμου και δότης παντός αγαθού, αυτός ο Θεός δεν κατοικεί σε ναούς, δεν έχει ανάγκη από τις υπηρεσίες των ανθρώπων και είναι ακατάλληλη η κατασκευή ομοιωμάτων του, λέει ο Παύλος. Αυτή η σκέψη, αναφέρει ο Παύλος, είναι σύμφωνη με τα λόγια του Στωικού ποιητή </a:t>
            </a:r>
            <a:r>
              <a:rPr lang="el-GR" sz="2000" dirty="0" err="1" smtClean="0"/>
              <a:t>Αράτου</a:t>
            </a:r>
            <a:r>
              <a:rPr lang="el-GR" sz="2000" dirty="0" smtClean="0"/>
              <a:t>. Τέλος, δήλωσε ότι ο Θεός θα κρίνει τον κόσμο μέσω ενός άντρα που ανέστησε από τους νεκρούς, νύξη η οποία προκάλεσε χλευαστικές αντιδράσεις σε μερικούς ακροατές του. Εντούτοις, η ομιλία του Παύλου έπεισε δύο ακροατές, τον δικαστή Διονύσιο τον Αρεοπαγίτη και τη </a:t>
            </a:r>
            <a:r>
              <a:rPr lang="el-GR" sz="2000" dirty="0" err="1" smtClean="0"/>
              <a:t>Δάμαρι</a:t>
            </a:r>
            <a:r>
              <a:rPr lang="el-GR" sz="2000" dirty="0" smtClean="0"/>
              <a:t>, οι οποίοι και </a:t>
            </a:r>
            <a:r>
              <a:rPr lang="el-GR" sz="2000" dirty="0" err="1" smtClean="0"/>
              <a:t>μετεστράφησαν</a:t>
            </a:r>
            <a:r>
              <a:rPr lang="el-GR" sz="2000" dirty="0" smtClean="0"/>
              <a:t> στον χριστιανισμό.</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1157" y="764704"/>
            <a:ext cx="8712968" cy="5324535"/>
          </a:xfrm>
          <a:prstGeom prst="rect">
            <a:avLst/>
          </a:prstGeom>
        </p:spPr>
        <p:txBody>
          <a:bodyPr wrap="square">
            <a:spAutoFit/>
          </a:bodyPr>
          <a:lstStyle/>
          <a:p>
            <a:r>
              <a:rPr lang="el-GR" sz="2000" dirty="0"/>
              <a:t>Ο Απόστολος Παύλος </a:t>
            </a:r>
            <a:r>
              <a:rPr lang="el-GR" sz="2000" dirty="0" smtClean="0"/>
              <a:t>οδηγήθηκε </a:t>
            </a:r>
            <a:r>
              <a:rPr lang="el-GR" sz="2000" dirty="0"/>
              <a:t>στον Άρειο Πάγο, γύρω στο 51 </a:t>
            </a:r>
            <a:r>
              <a:rPr lang="el-GR" sz="2000" dirty="0" err="1"/>
              <a:t>μ.Χ</a:t>
            </a:r>
            <a:r>
              <a:rPr lang="el-GR" sz="2000" dirty="0"/>
              <a:t>., μετά από διάλογο που είχε με τους Στωικούς και τους </a:t>
            </a:r>
            <a:r>
              <a:rPr lang="el-GR" sz="2000" dirty="0" err="1"/>
              <a:t>Επικουρείους</a:t>
            </a:r>
            <a:r>
              <a:rPr lang="el-GR" sz="2000" dirty="0"/>
              <a:t> στην αγορά της Αθήνας, έναν από τους τόπους όπου κήρυττε εκτός από την τοπική ιουδαϊκή συναγωγή. Ωστόσο, είναι δύσκολο να διευκρινιστεί αν ο </a:t>
            </a:r>
            <a:r>
              <a:rPr lang="el-GR" sz="2000" b="1" dirty="0"/>
              <a:t>«Άρειος Πάγος» </a:t>
            </a:r>
            <a:r>
              <a:rPr lang="el-GR" sz="2000" dirty="0"/>
              <a:t>που αναφέρουν οι Πράξεις των Αποστόλων ήταν ο γνωστός λόφος ή το σεβαστό δικαστικό σώμα. Αμφότερες οι εκδοχές έχουν τα επιχειρήματά τους. Οι απόψεις για το λόγο που οδήγησε τον Παύλο στον Άρειο Πάγο ποικίλλουν. Το ότι ο Παύλος δικάστηκε από τον Άρειο Πάγο είναι κάτι που μαρτυρούν οι Πατέρες της Εκκλησίας. Επιπλέον, έχει σχολιαστεί ότι το πρωτότυπο κείμενο της αφήγησης δίνει την αίσθηση πως ο Άρειος Πάγος ήταν όντως το δικαστικό σώμα. Το γεγονός, επίσης, ότι οι επικριτές του Παύλου υποστήριζαν πως κήρυττε </a:t>
            </a:r>
            <a:r>
              <a:rPr lang="el-GR" sz="2000" b="1" dirty="0"/>
              <a:t>«ξένα δαιμόνια» </a:t>
            </a:r>
            <a:r>
              <a:rPr lang="el-GR" sz="2000" dirty="0"/>
              <a:t>μπορεί να συσχετιστεί με τις αρμοδιότητες του δικαστικού σώματος του Αρείου Πάγου, μεταξύ των οποίων ήταν η προάσπιση της θρησκείας και των ηθών των Αθηνών. Μάλιστα, η περίπτωση του Παύλου φαίνεται να μοιάζει με αυτήν του Σωκράτη, καθώς ο τελευταίος είχε προσαχθεί στον Άρειο Πάγο με την κατηγορία ότι διέφθειρε τους νέους, αμελούσε τα παραδοσιακά θρησκευτικά καθήκοντα και εισήγε θρησκευτικούς νεωτερισμούς.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6772" y="620687"/>
            <a:ext cx="8676456" cy="5016758"/>
          </a:xfrm>
          <a:prstGeom prst="rect">
            <a:avLst/>
          </a:prstGeom>
        </p:spPr>
        <p:txBody>
          <a:bodyPr wrap="square">
            <a:spAutoFit/>
          </a:bodyPr>
          <a:lstStyle/>
          <a:p>
            <a:r>
              <a:rPr lang="el-GR" sz="2000" dirty="0" smtClean="0"/>
              <a:t>Αν ωστόσο ο Παύλος όντως δικάστηκε, τότε πιθανότατα αυτό έγινε στη Βασιλική Στοά, που βρισκόταν στην αγορά, διότι θεωρείται ότι εκείνη την εποχή στον χώρο του λόφου γίνονταν δίκες μόνο για ανθρωποκτονίες. Δεδομένης της εκδοχής της δίκης, η υπόθεση του Παύλου θεωρήθηκε ανάξια περαιτέρω εξέτασης λόγω της αναφοράς του στην ανάσταση των νεκρών. Στον αντίποδα των επιχειρημάτων επισημαίνεται πως στην ομιλία του Παύλου στον Άρειο Πάγο υπήρχε αρκετός κόσμος, συμπεριλαμβανομένων και γυναικών, γεγονός που ίσως δεν θα συνέβαινε αν γινόταν κανονική δίκη. Επιπλέον, η αφήγηση του συμβάντος στις Πράξεις των Αποστόλων δεν περιέχει κάποια δικαστική διαδικασία. Αν επομένως δεν έγινε δίκη, τότε ο Παύλος οδηγήθηκε στον λόφο του Αρείου Πάγου, με σκοπό να τον ακούσουν οι παριστάμενοι, οι οποίοι ενδιαφέρονταν για φιλοσοφική συζήτηση. Σύμφωνα με μια τρίτη άποψη, η οποία προσπαθεί να συνδυάσει τα επιχειρήματα των άλλων δύο, ο Παύλος παρουσιάστηκε ενώπιον του σώματος του Αρείου Πάγου αλλά όχι για δίκη. Επρόκειτο απλώς για μια ακροαματική διαδικασία, προκειμένου οι άρχοντες να κρίνουν αν το κήρυγμα του Παύλου εγκυμονούσε πνευματικούς κινδύνους για τους Αθηναίους.</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60032" y="542163"/>
            <a:ext cx="3810000" cy="569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372955" y="577260"/>
            <a:ext cx="3816424" cy="4832092"/>
          </a:xfrm>
          <a:prstGeom prst="rect">
            <a:avLst/>
          </a:prstGeom>
        </p:spPr>
        <p:txBody>
          <a:bodyPr wrap="square">
            <a:spAutoFit/>
          </a:bodyPr>
          <a:lstStyle/>
          <a:p>
            <a:r>
              <a:rPr lang="el-GR" sz="2800" b="1" dirty="0" smtClean="0"/>
              <a:t>Τίτλος Έργου: </a:t>
            </a:r>
            <a:r>
              <a:rPr lang="el-GR" sz="2800" dirty="0" smtClean="0"/>
              <a:t>Η ομιλία του Απόστολου Παύλου στον Άρειο Πάγο</a:t>
            </a:r>
            <a:endParaRPr lang="el-GR" sz="2800" dirty="0" smtClean="0"/>
          </a:p>
          <a:p>
            <a:endParaRPr lang="el-GR" sz="2800" b="1" dirty="0" smtClean="0"/>
          </a:p>
          <a:p>
            <a:r>
              <a:rPr lang="el-GR" sz="2800" b="1" dirty="0" smtClean="0"/>
              <a:t>Θέση: </a:t>
            </a:r>
            <a:r>
              <a:rPr lang="el-GR" sz="2800" dirty="0" smtClean="0"/>
              <a:t>Λόφος Άρειου Πάγου, Ακρόπολη</a:t>
            </a:r>
            <a:endParaRPr lang="el-GR" sz="2800" dirty="0" smtClean="0"/>
          </a:p>
          <a:p>
            <a:endParaRPr lang="el-GR" sz="2800" b="1" dirty="0" smtClean="0"/>
          </a:p>
          <a:p>
            <a:r>
              <a:rPr lang="el-GR" sz="2800" b="1" dirty="0" smtClean="0"/>
              <a:t>Έτος Κατασκευής: </a:t>
            </a:r>
            <a:r>
              <a:rPr lang="el-GR" sz="2800" dirty="0" smtClean="0"/>
              <a:t>1938</a:t>
            </a:r>
            <a:endParaRPr lang="el-GR" sz="2800" dirty="0" smtClean="0"/>
          </a:p>
          <a:p>
            <a:endParaRPr lang="el-GR" sz="2800" b="1" dirty="0" smtClean="0"/>
          </a:p>
          <a:p>
            <a:r>
              <a:rPr lang="el-GR" sz="2800" b="1" dirty="0" smtClean="0"/>
              <a:t>Υλικό Κατασκευής: </a:t>
            </a:r>
            <a:r>
              <a:rPr lang="el-GR" sz="2800" dirty="0" smtClean="0"/>
              <a:t>Χαλκός</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ipe(down)">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980728"/>
            <a:ext cx="8229600" cy="4680520"/>
          </a:xfrm>
          <a:ln w="76200">
            <a:solidFill>
              <a:schemeClr val="tx1"/>
            </a:solidFill>
          </a:ln>
        </p:spPr>
        <p:txBody>
          <a:bodyPr>
            <a:noAutofit/>
          </a:bodyPr>
          <a:lstStyle/>
          <a:p>
            <a:r>
              <a:rPr lang="el-GR" sz="7200" b="1" dirty="0" smtClean="0"/>
              <a:t>ΣΠΟΥΔΕΣ ΤΟΥ ΑΠΟΣΤΟΛΟΥ ΠΑΥΛΟΥ ΚΑΙ Η ΑΝΑΤΡΟΦΗ ΤΟΥ</a:t>
            </a:r>
            <a:endParaRPr lang="en-US" sz="7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18" y="188640"/>
            <a:ext cx="9145016" cy="5632311"/>
          </a:xfrm>
          <a:prstGeom prst="rect">
            <a:avLst/>
          </a:prstGeom>
        </p:spPr>
        <p:txBody>
          <a:bodyPr wrap="square">
            <a:spAutoFit/>
          </a:bodyPr>
          <a:lstStyle/>
          <a:p>
            <a:r>
              <a:rPr lang="el-GR" sz="2000" dirty="0" smtClean="0"/>
              <a:t>Μαθήτευσε κοντά στον σημαντικό αυτό διδάσκαλο, </a:t>
            </a:r>
            <a:r>
              <a:rPr lang="el-GR" sz="2000" dirty="0" err="1" smtClean="0"/>
              <a:t>Γαμαλιηλ</a:t>
            </a:r>
            <a:r>
              <a:rPr lang="el-GR" sz="2000" dirty="0"/>
              <a:t>,</a:t>
            </a:r>
            <a:r>
              <a:rPr lang="el-GR" sz="2000" dirty="0" smtClean="0"/>
              <a:t> έγινε κάτοχος, όσο λίγοι, της Ιουδαϊκής θεολογίας, ενώ το ύφος του, η θεολογική του μέθοδος και η χρήση της Γραφής παρουσιάζουν τον Παύλο ως αυστηρό αλλά και αγνό, </a:t>
            </a:r>
            <a:r>
              <a:rPr lang="el-GR" sz="2000" dirty="0" err="1" smtClean="0"/>
              <a:t>ραββίνο</a:t>
            </a:r>
            <a:r>
              <a:rPr lang="el-GR" sz="2000" dirty="0" smtClean="0"/>
              <a:t>, γνώστη όλων των επίμαχων ζητημάτων του ιουδαϊκού Νόμου και ικανό χειριστή της </a:t>
            </a:r>
            <a:r>
              <a:rPr lang="el-GR" sz="2000" dirty="0" err="1" smtClean="0"/>
              <a:t>ραββινικής</a:t>
            </a:r>
            <a:r>
              <a:rPr lang="el-GR" sz="2000" dirty="0" smtClean="0"/>
              <a:t> διαλεκτικής. Ο ίδιος ομολογεί αργότερα ότι υπήρξε πολύ επιμελής και μάλιστα «περισσότερος ζηλωτής των πατρικών παραδόσεων» και διέπρεπε μεταξύ των συνομηλίκων. Αναφερόταν συχνά στα προνόμια και τη θεία κλήση του Ισραήλ και αρκετά νωρίς απόκτησε βαθιά συνείδηση της διαφοράς ανάμεσα στον ιουδαϊκό και τον εθνικό κόσμο, ενώ απόκτησε αντίληψη για τη σημασία του Νόμου για τη ζωή του Ισραηλίτη και την απολύτρωση του Ισραήλ. Όλα αυτά όμως δεν σημαίνουν ότι ο Απόστολος Παύλος δεν γνώριζε τη θρησκευτικότητα και τη θρησκεία των εθνικών, ή τη μυθολογία τους και τις δημόσιες θρησκευτικές γιορτές του ελληνορωμαϊκού κόσμου. Ο Στράβων μάς πληροφορεί ότι η Ταρσός στα χρόνια του Παύλου ήταν ανώτερη από την Αθήνα και την Αλεξάνδρεια στα γράμματα, και ήταν έδρα πολλών στωικών φιλοσόφων. Στην πόλη αυτή ο Παύλος διδάχθηκε την ελληνική γλώσσα και ήρθε σε επαφή με τη σκέψη και τη ζωή του ελληνισμού. Αν και δεν είναι δυνατόν να εξαχθούν ασφαλή συμπεράσματα για τη γνώση του επάνω στους εθνικούς ποιητές, εντούτοις υπάρχουν τρία αποσπάσματα τα οποία ο ίδιος παραθέτει:</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20" y="1166843"/>
            <a:ext cx="8892480" cy="3785652"/>
          </a:xfrm>
          <a:prstGeom prst="rect">
            <a:avLst/>
          </a:prstGeom>
        </p:spPr>
        <p:txBody>
          <a:bodyPr wrap="square">
            <a:spAutoFit/>
          </a:bodyPr>
          <a:lstStyle/>
          <a:p>
            <a:pPr marL="342900" indent="-342900">
              <a:buFont typeface="Arial" panose="020B0604020202020204" pitchFamily="34" charset="0"/>
              <a:buChar char="•"/>
            </a:pPr>
            <a:r>
              <a:rPr lang="el-GR" sz="2400" b="1" dirty="0" smtClean="0"/>
              <a:t>«</a:t>
            </a:r>
            <a:r>
              <a:rPr lang="el-GR" sz="2400" b="1" dirty="0" err="1" smtClean="0"/>
              <a:t>φθείρουσιν</a:t>
            </a:r>
            <a:r>
              <a:rPr lang="el-GR" sz="2400" b="1" dirty="0" smtClean="0"/>
              <a:t> </a:t>
            </a:r>
            <a:r>
              <a:rPr lang="el-GR" sz="2400" b="1" dirty="0" err="1" smtClean="0"/>
              <a:t>ἤθη</a:t>
            </a:r>
            <a:r>
              <a:rPr lang="el-GR" sz="2400" b="1" dirty="0" smtClean="0"/>
              <a:t> </a:t>
            </a:r>
            <a:r>
              <a:rPr lang="el-GR" sz="2400" b="1" dirty="0" err="1" smtClean="0"/>
              <a:t>χρηστὰ</a:t>
            </a:r>
            <a:r>
              <a:rPr lang="el-GR" sz="2400" b="1" dirty="0" smtClean="0"/>
              <a:t> </a:t>
            </a:r>
            <a:r>
              <a:rPr lang="el-GR" sz="2400" b="1" dirty="0" err="1" smtClean="0"/>
              <a:t>ὁμιλίαι</a:t>
            </a:r>
            <a:r>
              <a:rPr lang="el-GR" sz="2400" b="1" dirty="0" smtClean="0"/>
              <a:t> </a:t>
            </a:r>
            <a:r>
              <a:rPr lang="el-GR" sz="2400" b="1" dirty="0" err="1" smtClean="0"/>
              <a:t>κακαί</a:t>
            </a:r>
            <a:r>
              <a:rPr lang="el-GR" sz="2400" b="1" dirty="0" smtClean="0"/>
              <a:t>», </a:t>
            </a:r>
            <a:r>
              <a:rPr lang="el-GR" sz="2400" dirty="0" smtClean="0"/>
              <a:t>στίχος από τη Θαΐδα του Μενάνδρου, του Αθηναίου κωμικού ποιητή του 3ου αιώνα </a:t>
            </a:r>
            <a:r>
              <a:rPr lang="el-GR" sz="2400" dirty="0" err="1" smtClean="0"/>
              <a:t>π.Χ.</a:t>
            </a:r>
            <a:endParaRPr lang="el-GR" sz="2400" dirty="0" smtClean="0"/>
          </a:p>
          <a:p>
            <a:pPr marL="342900" indent="-342900">
              <a:buFont typeface="Arial" panose="020B0604020202020204" pitchFamily="34" charset="0"/>
              <a:buChar char="•"/>
            </a:pPr>
            <a:endParaRPr lang="el-GR" sz="2400" dirty="0" smtClean="0"/>
          </a:p>
          <a:p>
            <a:pPr marL="342900" indent="-342900">
              <a:buFont typeface="Arial" panose="020B0604020202020204" pitchFamily="34" charset="0"/>
              <a:buChar char="•"/>
            </a:pPr>
            <a:r>
              <a:rPr lang="el-GR" sz="2400" b="1" dirty="0" smtClean="0"/>
              <a:t>«</a:t>
            </a:r>
            <a:r>
              <a:rPr lang="el-GR" sz="2400" b="1" dirty="0" err="1" smtClean="0"/>
              <a:t>Κρῆτες</a:t>
            </a:r>
            <a:r>
              <a:rPr lang="el-GR" sz="2400" b="1" dirty="0" smtClean="0"/>
              <a:t> </a:t>
            </a:r>
            <a:r>
              <a:rPr lang="el-GR" sz="2400" b="1" dirty="0" err="1" smtClean="0"/>
              <a:t>ἀεὶ</a:t>
            </a:r>
            <a:r>
              <a:rPr lang="el-GR" sz="2400" b="1" dirty="0" smtClean="0"/>
              <a:t> </a:t>
            </a:r>
            <a:r>
              <a:rPr lang="el-GR" sz="2400" b="1" dirty="0" err="1" smtClean="0"/>
              <a:t>ψεῦσται</a:t>
            </a:r>
            <a:r>
              <a:rPr lang="el-GR" sz="2400" b="1" dirty="0" smtClean="0"/>
              <a:t>, </a:t>
            </a:r>
            <a:r>
              <a:rPr lang="el-GR" sz="2400" b="1" dirty="0" err="1" smtClean="0"/>
              <a:t>κακὰ</a:t>
            </a:r>
            <a:r>
              <a:rPr lang="el-GR" sz="2400" b="1" dirty="0" smtClean="0"/>
              <a:t> θηρία, γαστέρες </a:t>
            </a:r>
            <a:r>
              <a:rPr lang="el-GR" sz="2400" b="1" dirty="0" err="1" smtClean="0"/>
              <a:t>ἀργαί</a:t>
            </a:r>
            <a:r>
              <a:rPr lang="el-GR" sz="2400" b="1" dirty="0" smtClean="0"/>
              <a:t>» , </a:t>
            </a:r>
            <a:r>
              <a:rPr lang="el-GR" sz="2400" dirty="0" smtClean="0"/>
              <a:t>χωρίο που πιθανόν προέρχεται από το </a:t>
            </a:r>
            <a:r>
              <a:rPr lang="el-GR" sz="2400" b="1" dirty="0" smtClean="0"/>
              <a:t>«</a:t>
            </a:r>
            <a:r>
              <a:rPr lang="el-GR" sz="2400" b="1" dirty="0" err="1" smtClean="0"/>
              <a:t>Περὶ</a:t>
            </a:r>
            <a:r>
              <a:rPr lang="el-GR" sz="2400" b="1" dirty="0" smtClean="0"/>
              <a:t> </a:t>
            </a:r>
            <a:r>
              <a:rPr lang="el-GR" sz="2400" b="1" dirty="0" err="1" smtClean="0"/>
              <a:t>χρησμῶν</a:t>
            </a:r>
            <a:r>
              <a:rPr lang="el-GR" sz="2400" b="1" dirty="0" smtClean="0"/>
              <a:t>», </a:t>
            </a:r>
            <a:r>
              <a:rPr lang="el-GR" sz="2400" dirty="0" smtClean="0"/>
              <a:t>σύγγραμμα του Επιμενίδη (7ος </a:t>
            </a:r>
            <a:r>
              <a:rPr lang="el-GR" sz="2400" dirty="0" err="1" smtClean="0"/>
              <a:t>π.Χ.</a:t>
            </a:r>
            <a:r>
              <a:rPr lang="el-GR" sz="2400" dirty="0" smtClean="0"/>
              <a:t> αιώνας) και επανέλαβε αργότερα ο Καλλίμαχος (3ος </a:t>
            </a:r>
            <a:r>
              <a:rPr lang="el-GR" sz="2400" dirty="0" err="1" smtClean="0"/>
              <a:t>π.Χ.</a:t>
            </a:r>
            <a:r>
              <a:rPr lang="el-GR" sz="2400" dirty="0" smtClean="0"/>
              <a:t> αιώνας) στον ύμνο του προς τον Δία.</a:t>
            </a:r>
            <a:endParaRPr lang="el-GR" sz="2400" dirty="0" smtClean="0"/>
          </a:p>
          <a:p>
            <a:pPr marL="342900" indent="-342900">
              <a:buFont typeface="Arial" panose="020B0604020202020204" pitchFamily="34" charset="0"/>
              <a:buChar char="•"/>
            </a:pPr>
            <a:endParaRPr lang="el-GR" sz="2400" dirty="0" smtClean="0"/>
          </a:p>
          <a:p>
            <a:pPr marL="342900" indent="-342900">
              <a:buFont typeface="Arial" panose="020B0604020202020204" pitchFamily="34" charset="0"/>
              <a:buChar char="•"/>
            </a:pPr>
            <a:r>
              <a:rPr lang="el-GR" sz="2400" dirty="0" smtClean="0"/>
              <a:t>«</a:t>
            </a:r>
            <a:r>
              <a:rPr lang="el-GR" sz="2400" b="1" dirty="0" err="1" smtClean="0"/>
              <a:t>Τοῦ</a:t>
            </a:r>
            <a:r>
              <a:rPr lang="el-GR" sz="2400" b="1" dirty="0" smtClean="0"/>
              <a:t> </a:t>
            </a:r>
            <a:r>
              <a:rPr lang="el-GR" sz="2400" b="1" dirty="0" err="1" smtClean="0"/>
              <a:t>γὰρ</a:t>
            </a:r>
            <a:r>
              <a:rPr lang="el-GR" sz="2400" b="1" dirty="0" smtClean="0"/>
              <a:t> </a:t>
            </a:r>
            <a:r>
              <a:rPr lang="el-GR" sz="2400" b="1" dirty="0" err="1" smtClean="0"/>
              <a:t>καὶ</a:t>
            </a:r>
            <a:r>
              <a:rPr lang="el-GR" sz="2400" b="1" dirty="0" smtClean="0"/>
              <a:t> γένος </a:t>
            </a:r>
            <a:r>
              <a:rPr lang="el-GR" sz="2400" b="1" dirty="0" err="1" smtClean="0"/>
              <a:t>ἐσμέν</a:t>
            </a:r>
            <a:r>
              <a:rPr lang="el-GR" sz="2400" b="1" dirty="0" smtClean="0"/>
              <a:t>» , </a:t>
            </a:r>
            <a:r>
              <a:rPr lang="el-GR" sz="2400" dirty="0" smtClean="0"/>
              <a:t>τμήμα από στίχο που έγραψε ο </a:t>
            </a:r>
            <a:r>
              <a:rPr lang="el-GR" sz="2400" dirty="0" err="1" smtClean="0"/>
              <a:t>Άρατος</a:t>
            </a:r>
            <a:r>
              <a:rPr lang="el-GR" sz="2400" dirty="0" smtClean="0"/>
              <a:t> ο </a:t>
            </a:r>
            <a:r>
              <a:rPr lang="el-GR" sz="2400" dirty="0" err="1" smtClean="0"/>
              <a:t>Σολεύς</a:t>
            </a:r>
            <a:r>
              <a:rPr lang="el-GR" sz="2400" dirty="0" smtClean="0"/>
              <a:t> από την Κιλικία (3ος </a:t>
            </a:r>
            <a:r>
              <a:rPr lang="el-GR" sz="2400" dirty="0" err="1" smtClean="0"/>
              <a:t>π.Χ.</a:t>
            </a:r>
            <a:r>
              <a:rPr lang="el-GR" sz="2400" dirty="0" smtClean="0"/>
              <a:t> αιώνας).</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74958" y="404664"/>
            <a:ext cx="8712968" cy="6001643"/>
          </a:xfrm>
          <a:prstGeom prst="rect">
            <a:avLst/>
          </a:prstGeom>
        </p:spPr>
        <p:txBody>
          <a:bodyPr wrap="square">
            <a:spAutoFit/>
          </a:bodyPr>
          <a:lstStyle/>
          <a:p>
            <a:r>
              <a:rPr lang="el-GR" sz="2400" dirty="0" smtClean="0"/>
              <a:t>Είναι πάντως πιθανό, οι δύο πρώτες παραθέσεις να είχαν τον χαρακτήρα παροιμίας στην εποχή του Παύλου. Η τρίτη παράθεση όμως, είναι δυνατόν να αποτελέσει τεκμήριο κάποιας, περιορισμένης έστω, γνώσης των «θύραθεν» ποιητών. Επιπλέον όμως, καθώς ο Παύλος μαθήτευσε στον Γαμαλιήλ για τον οποίο το </a:t>
            </a:r>
            <a:r>
              <a:rPr lang="el-GR" sz="2400" dirty="0" err="1" smtClean="0"/>
              <a:t>Ταλμούδ</a:t>
            </a:r>
            <a:r>
              <a:rPr lang="el-GR" sz="2400" dirty="0" smtClean="0"/>
              <a:t> αναφέρει ότι ήταν γνώστης της ελληνικής φιλολογίας, και καθώς ο Παύλος μετά τη στροφή του προς το Χριστιανισμό επέστρεψε στην Ταρσό, σε αυτή την περίοδο μπορεί να απέκτησε κάποιες γνώσεις επάνω στην ελληνική φιλολογία και φιλοσοφία. Εκτός από τη θεωρητική μόρφωση που έλαβε, έμαθε και την τέχνη του σκηνοποιού, ώστε να εξασφαλίζει τα προς το ζην με ένα χειρωνακτικό επάγγελμα, όπως και οι περισσότεροι </a:t>
            </a:r>
            <a:r>
              <a:rPr lang="el-GR" sz="2400" dirty="0" err="1" smtClean="0"/>
              <a:t>ραββίνοι</a:t>
            </a:r>
            <a:r>
              <a:rPr lang="el-GR" sz="2400" dirty="0" smtClean="0"/>
              <a:t>. Πιθανόν δηλαδή να έπλεκε ύφασμα που χρησίμευε για σκηνοποιία, καθώς η Ταρσός όπως και όλη η Κιλικία, όπως μαρτυρεί ο λατινικός όρος </a:t>
            </a:r>
            <a:r>
              <a:rPr lang="el-GR" sz="2400" dirty="0" err="1" smtClean="0"/>
              <a:t>Cilicium</a:t>
            </a:r>
            <a:r>
              <a:rPr lang="el-GR" sz="2400" dirty="0" smtClean="0"/>
              <a:t> (= ύφασμα από τρίχωμα κατσίκας), ήταν τόπος κατασκευής τέτοιων υφασμάτων.</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420888"/>
            <a:ext cx="8229600" cy="1584176"/>
          </a:xfrm>
          <a:ln w="76200">
            <a:solidFill>
              <a:schemeClr val="tx1"/>
            </a:solidFill>
          </a:ln>
        </p:spPr>
        <p:txBody>
          <a:bodyPr>
            <a:noAutofit/>
          </a:bodyPr>
          <a:lstStyle/>
          <a:p>
            <a:r>
              <a:rPr lang="el-GR" sz="7200" b="1" dirty="0" smtClean="0"/>
              <a:t>ΑΝΤΙΛΗΨΕΙΣ ( </a:t>
            </a:r>
            <a:r>
              <a:rPr lang="el-GR" sz="7200" b="1" dirty="0" err="1" smtClean="0"/>
              <a:t>π.Χ</a:t>
            </a:r>
            <a:r>
              <a:rPr lang="el-GR" sz="7200" b="1" dirty="0" smtClean="0"/>
              <a:t> )</a:t>
            </a:r>
            <a:endParaRPr lang="en-US" sz="7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4758" y="49186"/>
            <a:ext cx="8933256" cy="2862322"/>
          </a:xfrm>
          <a:prstGeom prst="rect">
            <a:avLst/>
          </a:prstGeom>
        </p:spPr>
        <p:txBody>
          <a:bodyPr wrap="square">
            <a:spAutoFit/>
          </a:bodyPr>
          <a:lstStyle/>
          <a:p>
            <a:r>
              <a:rPr lang="el-GR" dirty="0" smtClean="0"/>
              <a:t> </a:t>
            </a:r>
            <a:r>
              <a:rPr lang="el-GR" sz="2000" dirty="0" smtClean="0"/>
              <a:t>Παράλληλα ο </a:t>
            </a:r>
            <a:r>
              <a:rPr lang="el-GR" sz="2000" dirty="0" err="1" smtClean="0"/>
              <a:t>Σαύλος</a:t>
            </a:r>
            <a:r>
              <a:rPr lang="el-GR" sz="2000" dirty="0" smtClean="0"/>
              <a:t> είχε λάβει εξαίρετη εβραϊκή μόρφωση. Ήταν υιός πλουσίου φαρισαίου, </a:t>
            </a:r>
            <a:r>
              <a:rPr lang="el-GR" sz="2000" dirty="0" err="1" smtClean="0"/>
              <a:t>ζηλωτού</a:t>
            </a:r>
            <a:r>
              <a:rPr lang="el-GR" sz="2000" dirty="0" smtClean="0"/>
              <a:t> εβραίου. Και σπούδασε κοντά στον μεγαλύτερο τότε νομοδιδάσκαλο, τον </a:t>
            </a:r>
            <a:r>
              <a:rPr lang="el-GR" sz="2000" dirty="0" err="1" smtClean="0"/>
              <a:t>ραββίνο</a:t>
            </a:r>
            <a:r>
              <a:rPr lang="el-GR" sz="2000" dirty="0" smtClean="0"/>
              <a:t> Γαμαλιήλ. Έτσι σε νεαρή ακόμα ηλικία έγινε ένας από τους πιο σοφούς Εβραίους της εποχής του. Και φυσικά έγινε φαρισαίος. Και σαν φαρισαίος </a:t>
            </a:r>
            <a:r>
              <a:rPr lang="el-GR" sz="2000" b="1" dirty="0" smtClean="0"/>
              <a:t>πίστευε ότι ο άνθρωπος σώζεται μόνο, όταν τηρήσει τον Νόμο του Μωυσή. </a:t>
            </a:r>
            <a:r>
              <a:rPr lang="el-GR" sz="2000" dirty="0" smtClean="0"/>
              <a:t>Αυτή ήταν η πίστη των φαρισαίων. Και συνοψιζόταν στην φράση, που μνημονεύει ο Παύλος: </a:t>
            </a:r>
            <a:r>
              <a:rPr lang="el-GR" sz="2000" b="1" dirty="0" smtClean="0"/>
              <a:t>«ο </a:t>
            </a:r>
            <a:r>
              <a:rPr lang="el-GR" sz="2000" b="1" dirty="0" err="1" smtClean="0"/>
              <a:t>ποιήσας</a:t>
            </a:r>
            <a:r>
              <a:rPr lang="el-GR" sz="2000" b="1" dirty="0" smtClean="0"/>
              <a:t> αυτά άνθρωπος </a:t>
            </a:r>
            <a:r>
              <a:rPr lang="el-GR" sz="2000" b="1" dirty="0" err="1" smtClean="0"/>
              <a:t>ζήσεται</a:t>
            </a:r>
            <a:r>
              <a:rPr lang="el-GR" sz="2000" b="1" dirty="0" smtClean="0"/>
              <a:t> εν </a:t>
            </a:r>
            <a:r>
              <a:rPr lang="el-GR" sz="2000" b="1" dirty="0" err="1" smtClean="0"/>
              <a:t>αυτοίς</a:t>
            </a:r>
            <a:r>
              <a:rPr lang="el-GR" sz="2000" b="1" dirty="0" smtClean="0"/>
              <a:t>».</a:t>
            </a:r>
            <a:r>
              <a:rPr lang="el-GR" sz="2000" dirty="0" smtClean="0"/>
              <a:t> Ο </a:t>
            </a:r>
            <a:r>
              <a:rPr lang="el-GR" sz="2000" dirty="0" err="1" smtClean="0"/>
              <a:t>Σαύλος</a:t>
            </a:r>
            <a:r>
              <a:rPr lang="el-GR" sz="2000" dirty="0" smtClean="0"/>
              <a:t> ημέρα με την ημέρα δενόταν πιο πολύ με την πίστη αυτή. Και αισθανόταν όλο και πιο βαθειά αφοσίωση στον Νόμο του Μωυσή και στις φαρισαϊκές παραδόσεις.</a:t>
            </a:r>
            <a:endParaRPr lang="en-US" sz="2000" dirty="0"/>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01011" y="3068960"/>
            <a:ext cx="600075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wheel(1)">
                                      <p:cBhvr>
                                        <p:cTn id="14"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564904"/>
            <a:ext cx="8229600" cy="1143000"/>
          </a:xfrm>
          <a:ln w="76200">
            <a:solidFill>
              <a:schemeClr val="tx1"/>
            </a:solidFill>
          </a:ln>
        </p:spPr>
        <p:txBody>
          <a:bodyPr>
            <a:noAutofit/>
          </a:bodyPr>
          <a:lstStyle/>
          <a:p>
            <a:r>
              <a:rPr lang="el-GR" sz="7200" b="1" dirty="0" smtClean="0"/>
              <a:t>ΕΙΣΑΓΩΓΗ</a:t>
            </a:r>
            <a:endParaRPr lang="en-US" sz="7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81224" y="116632"/>
            <a:ext cx="4220729" cy="6555641"/>
          </a:xfrm>
          <a:prstGeom prst="rect">
            <a:avLst/>
          </a:prstGeom>
        </p:spPr>
        <p:txBody>
          <a:bodyPr wrap="square">
            <a:spAutoFit/>
          </a:bodyPr>
          <a:lstStyle/>
          <a:p>
            <a:r>
              <a:rPr lang="el-GR" sz="2000" dirty="0" smtClean="0"/>
              <a:t>Ακολουθώντας τις αρχές αυτές ο </a:t>
            </a:r>
            <a:r>
              <a:rPr lang="el-GR" sz="2000" dirty="0" err="1" smtClean="0"/>
              <a:t>Σαύλος</a:t>
            </a:r>
            <a:r>
              <a:rPr lang="el-GR" sz="2000" dirty="0" smtClean="0"/>
              <a:t> εστράφη με άγριο φανατισμό εναντίον της Εκκλησίας του Χριστού. Η αντίθεση του προς την Εκκλησία υπαγορεύθηκε από τις εξής σκέψεις:</a:t>
            </a:r>
            <a:endParaRPr lang="el-GR" sz="2000" dirty="0" smtClean="0"/>
          </a:p>
          <a:p>
            <a:r>
              <a:rPr lang="el-GR" sz="2000" dirty="0" smtClean="0"/>
              <a:t>• Τι είναι ανώτερο; Ο Νόμος ή ο Μεσσίας;</a:t>
            </a:r>
            <a:endParaRPr lang="el-GR" sz="2000" dirty="0" smtClean="0"/>
          </a:p>
          <a:p>
            <a:r>
              <a:rPr lang="el-GR" sz="2000" dirty="0" smtClean="0"/>
              <a:t>• Τι είναι ο Μεσσίας; Νομοθέτης ή άνθρωπος υποχρεωμένος να τηρεί τον νόμο;</a:t>
            </a:r>
            <a:endParaRPr lang="el-GR" sz="2000" dirty="0" smtClean="0"/>
          </a:p>
          <a:p>
            <a:r>
              <a:rPr lang="el-GR" sz="2000" dirty="0" smtClean="0"/>
              <a:t>Στα ερωτήματα αυτά η απάντηση των φαρισαίων ήταν:</a:t>
            </a:r>
            <a:endParaRPr lang="el-GR" sz="2000" dirty="0" smtClean="0"/>
          </a:p>
          <a:p>
            <a:r>
              <a:rPr lang="el-GR" sz="2000" dirty="0" smtClean="0"/>
              <a:t>• ο Νόμος δόθηκε από τον Θεό και είναι αιώνιος.</a:t>
            </a:r>
            <a:endParaRPr lang="el-GR" sz="2000" dirty="0" smtClean="0"/>
          </a:p>
          <a:p>
            <a:r>
              <a:rPr lang="el-GR" sz="2000" dirty="0" smtClean="0"/>
              <a:t>• ο Μεσσίας είναι δούλος του Θεού, υποχρεωμένος να τηρεί τον Νόμο.</a:t>
            </a:r>
            <a:endParaRPr lang="el-GR" sz="2000" dirty="0" smtClean="0"/>
          </a:p>
          <a:p>
            <a:r>
              <a:rPr lang="el-GR" sz="2000" dirty="0" smtClean="0"/>
              <a:t>Αντίθετα η απάντηση του Ιησού Χριστού ήταν:</a:t>
            </a:r>
            <a:endParaRPr lang="el-GR" sz="2000" dirty="0" smtClean="0"/>
          </a:p>
          <a:p>
            <a:r>
              <a:rPr lang="el-GR" sz="2000" dirty="0" smtClean="0"/>
              <a:t>• ο Μεσσίας είναι ανώτερος και από τον Μωυσή και από τον Νόμο του.</a:t>
            </a:r>
            <a:endParaRPr lang="el-GR" sz="2000" dirty="0" smtClean="0"/>
          </a:p>
          <a:p>
            <a:r>
              <a:rPr lang="el-GR" sz="2000" dirty="0" smtClean="0"/>
              <a:t>• ο Μεσσίας είναι ο </a:t>
            </a:r>
            <a:r>
              <a:rPr lang="el-GR" sz="2000" dirty="0" err="1" smtClean="0"/>
              <a:t>Νομοδότης</a:t>
            </a:r>
            <a:r>
              <a:rPr lang="el-GR" sz="2000" dirty="0" smtClean="0"/>
              <a:t> Θεός.</a:t>
            </a:r>
            <a:endParaRPr lang="en-US" sz="2000" dirty="0"/>
          </a:p>
        </p:txBody>
      </p:sp>
      <p:pic>
        <p:nvPicPr>
          <p:cNvPr id="717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32040" y="536952"/>
            <a:ext cx="333756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wipe(down)">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2636912"/>
            <a:ext cx="8229600" cy="1359024"/>
          </a:xfrm>
          <a:ln w="76200">
            <a:solidFill>
              <a:schemeClr val="tx1"/>
            </a:solidFill>
          </a:ln>
        </p:spPr>
        <p:txBody>
          <a:bodyPr>
            <a:noAutofit/>
          </a:bodyPr>
          <a:lstStyle/>
          <a:p>
            <a:r>
              <a:rPr lang="el-GR" sz="7200" b="1" dirty="0" smtClean="0"/>
              <a:t>ΑΝΤΙΛΗΨΕΙΣ ( </a:t>
            </a:r>
            <a:r>
              <a:rPr lang="el-GR" sz="7200" b="1" dirty="0" err="1" smtClean="0"/>
              <a:t>μ.Χ</a:t>
            </a:r>
            <a:r>
              <a:rPr lang="el-GR" sz="7200" b="1" dirty="0" smtClean="0"/>
              <a:t> )</a:t>
            </a:r>
            <a:endParaRPr lang="en-US" sz="7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9512" y="215005"/>
            <a:ext cx="8640960" cy="3416320"/>
          </a:xfrm>
          <a:prstGeom prst="rect">
            <a:avLst/>
          </a:prstGeom>
        </p:spPr>
        <p:txBody>
          <a:bodyPr wrap="square">
            <a:spAutoFit/>
          </a:bodyPr>
          <a:lstStyle/>
          <a:p>
            <a:r>
              <a:rPr lang="el-GR" sz="2400" dirty="0" smtClean="0"/>
              <a:t> Άλλαξαν οι απόψεις του για την πίστη. Τώρα έγινε ένας ολόθερμος κήρυκας της χριστιανικής Πίστης, που μέχρι τότε ήθελε να την ξεριζώσει εντελώς. Και κήρυττε ότι ο άνθρωπος σώζεται </a:t>
            </a:r>
            <a:r>
              <a:rPr lang="el-GR" sz="2400" b="1" dirty="0" smtClean="0"/>
              <a:t>«εκ πίστεως Ιησού Χριστού, και ουκ εξ έργων Νόμου»</a:t>
            </a:r>
            <a:r>
              <a:rPr lang="el-GR" sz="2400" dirty="0" smtClean="0"/>
              <a:t>. Και όταν φανατικοί Εβραίοι από ζήλο ήθελαν να τον εξοντώσουν σαν αρνητή του Νόμου και των παραδόσεων, ο Παύλος τους είπε:</a:t>
            </a:r>
            <a:endParaRPr lang="el-GR" sz="2400" dirty="0" smtClean="0"/>
          </a:p>
          <a:p>
            <a:r>
              <a:rPr lang="el-GR" sz="2400" b="1" dirty="0" smtClean="0"/>
              <a:t>«Σας καταλαβαίνω πολύ καλά! Γιατί κάποτε είχα και εγώ τον ίδιο φανατισμό για την τήρηση του Νόμου και των πατρικών μας παραδόσεων, που έχετε εσείς σήμερα».</a:t>
            </a:r>
            <a:endParaRPr lang="en-US" sz="2400" b="1" dirty="0"/>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7617" y="3867851"/>
            <a:ext cx="75247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9816" y="404664"/>
            <a:ext cx="8230616" cy="1569660"/>
          </a:xfrm>
          <a:prstGeom prst="rect">
            <a:avLst/>
          </a:prstGeom>
        </p:spPr>
        <p:txBody>
          <a:bodyPr wrap="square">
            <a:spAutoFit/>
          </a:bodyPr>
          <a:lstStyle/>
          <a:p>
            <a:r>
              <a:rPr lang="el-GR" sz="2400" dirty="0" smtClean="0"/>
              <a:t> Άλλαξαν οι απόψεις του για τους ανθρώπους. Χωρίς να παύσει να αγαπάει τους ομοεθνείς του, όσο και πρώτα, τώρα έπαψε να θεωρεί τους άλλους λαούς </a:t>
            </a:r>
            <a:r>
              <a:rPr lang="el-GR" sz="2400" dirty="0" err="1" smtClean="0"/>
              <a:t>γκόγιμ</a:t>
            </a:r>
            <a:r>
              <a:rPr lang="el-GR" sz="2400" dirty="0" smtClean="0"/>
              <a:t> (δηλ. κτήνη) και έγινε ο κατ’ εξοχήν </a:t>
            </a:r>
            <a:r>
              <a:rPr lang="el-GR" sz="2400" b="1" dirty="0" smtClean="0"/>
              <a:t>«απόστολος των εθνών».</a:t>
            </a:r>
            <a:endParaRPr lang="en-US" sz="2400" b="1" dirty="0"/>
          </a:p>
        </p:txBody>
      </p:sp>
      <p:pic>
        <p:nvPicPr>
          <p:cNvPr id="9218" name="Picture 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7569" y="2449944"/>
            <a:ext cx="857250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1000"/>
                                        <p:tgtEl>
                                          <p:spTgt spid="9218"/>
                                        </p:tgtEl>
                                      </p:cBhvr>
                                    </p:animEffect>
                                    <p:anim calcmode="lin" valueType="num">
                                      <p:cBhvr>
                                        <p:cTn id="13" dur="1000" fill="hold"/>
                                        <p:tgtEl>
                                          <p:spTgt spid="9218"/>
                                        </p:tgtEl>
                                        <p:attrNameLst>
                                          <p:attrName>ppt_x</p:attrName>
                                        </p:attrNameLst>
                                      </p:cBhvr>
                                      <p:tavLst>
                                        <p:tav tm="0">
                                          <p:val>
                                            <p:strVal val="#ppt_x"/>
                                          </p:val>
                                        </p:tav>
                                        <p:tav tm="100000">
                                          <p:val>
                                            <p:strVal val="#ppt_x"/>
                                          </p:val>
                                        </p:tav>
                                      </p:tavLst>
                                    </p:anim>
                                    <p:anim calcmode="lin" valueType="num">
                                      <p:cBhvr>
                                        <p:cTn id="14"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0947" y="260648"/>
            <a:ext cx="8352928" cy="1815882"/>
          </a:xfrm>
          <a:prstGeom prst="rect">
            <a:avLst/>
          </a:prstGeom>
        </p:spPr>
        <p:txBody>
          <a:bodyPr wrap="square">
            <a:spAutoFit/>
          </a:bodyPr>
          <a:lstStyle/>
          <a:p>
            <a:r>
              <a:rPr lang="el-GR" sz="2800" dirty="0" smtClean="0"/>
              <a:t>Τότε ο </a:t>
            </a:r>
            <a:r>
              <a:rPr lang="el-GR" sz="2800" dirty="0" err="1" smtClean="0"/>
              <a:t>Σαύλος</a:t>
            </a:r>
            <a:r>
              <a:rPr lang="el-GR" sz="2800" dirty="0" smtClean="0"/>
              <a:t> κατάλαβε, ότι δεν μπορεί να απορρίπτει τον Χριστό και να τον θεωρεί κατάρα, επειδή είναι γραμμένο στον Νόμο, </a:t>
            </a:r>
            <a:r>
              <a:rPr lang="el-GR" sz="2800" b="1" dirty="0" smtClean="0"/>
              <a:t>επικατάρατος πας ο κρεμάμενος επί ξύλου.</a:t>
            </a:r>
            <a:endParaRPr lang="el-GR" sz="2800" b="1" dirty="0" smtClean="0"/>
          </a:p>
        </p:txBody>
      </p:sp>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3688" y="2546708"/>
            <a:ext cx="5710238" cy="395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arn(inVertical)">
                                      <p:cBhvr>
                                        <p:cTn id="1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28" y="476672"/>
            <a:ext cx="8460432" cy="1384995"/>
          </a:xfrm>
          <a:prstGeom prst="rect">
            <a:avLst/>
          </a:prstGeom>
        </p:spPr>
        <p:txBody>
          <a:bodyPr wrap="square">
            <a:spAutoFit/>
          </a:bodyPr>
          <a:lstStyle/>
          <a:p>
            <a:r>
              <a:rPr lang="el-GR" sz="2800" dirty="0" smtClean="0"/>
              <a:t> Τότε κατάλαβε, ότι οφείλει να φροντίζει να κατανοεί την λογική του Θεού, και να προσαρμόζει την δική του λογική στην λογική του Θεού.</a:t>
            </a:r>
            <a:endParaRPr lang="en-US" sz="2800" dirty="0"/>
          </a:p>
        </p:txBody>
      </p:sp>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4683" y="2564904"/>
            <a:ext cx="7010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fltVal val="0"/>
                                          </p:val>
                                        </p:tav>
                                        <p:tav tm="100000">
                                          <p:val>
                                            <p:strVal val="#ppt_w"/>
                                          </p:val>
                                        </p:tav>
                                      </p:tavLst>
                                    </p:anim>
                                    <p:anim calcmode="lin" valueType="num">
                                      <p:cBhvr>
                                        <p:cTn id="13" dur="500" fill="hold"/>
                                        <p:tgtEl>
                                          <p:spTgt spid="11266"/>
                                        </p:tgtEl>
                                        <p:attrNameLst>
                                          <p:attrName>ppt_h</p:attrName>
                                        </p:attrNameLst>
                                      </p:cBhvr>
                                      <p:tavLst>
                                        <p:tav tm="0">
                                          <p:val>
                                            <p:fltVal val="0"/>
                                          </p:val>
                                        </p:tav>
                                        <p:tav tm="100000">
                                          <p:val>
                                            <p:strVal val="#ppt_h"/>
                                          </p:val>
                                        </p:tav>
                                      </p:tavLst>
                                    </p:anim>
                                    <p:animEffect transition="in" filter="fade">
                                      <p:cBhvr>
                                        <p:cTn id="14"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0015" y="188640"/>
            <a:ext cx="8712968" cy="2677656"/>
          </a:xfrm>
          <a:prstGeom prst="rect">
            <a:avLst/>
          </a:prstGeom>
        </p:spPr>
        <p:txBody>
          <a:bodyPr wrap="square">
            <a:spAutoFit/>
          </a:bodyPr>
          <a:lstStyle/>
          <a:p>
            <a:r>
              <a:rPr lang="el-GR" sz="2400" dirty="0" smtClean="0"/>
              <a:t>Τότε κατάλαβε, ότι ο θάνατος του Χριστού στον Σταυρό δεν ήταν ήττα, όπως το εξηγεί η ανθρώπινη λογική, αλλά νίκη περήφανη, και θρίαμβος, αφού με τον θάνατό του ο Χριστός </a:t>
            </a:r>
            <a:r>
              <a:rPr lang="el-GR" sz="2400" b="1" dirty="0" smtClean="0"/>
              <a:t>«κατήργησε» </a:t>
            </a:r>
            <a:r>
              <a:rPr lang="el-GR" sz="2400" dirty="0" smtClean="0"/>
              <a:t>τον διάβολο, που μέχρι τότε ήταν εξουσιαστής στον χώρο του θανάτου, και απάλλαξε τους ανθρώπους από τον δίκαιο φόβο, που μέχρι τότε τους βασάνιζε όλους, ότι πεθαίνοντας πηγαίνουν στον </a:t>
            </a:r>
            <a:r>
              <a:rPr lang="el-GR" sz="2400" dirty="0" err="1" smtClean="0"/>
              <a:t>Άδη</a:t>
            </a:r>
            <a:r>
              <a:rPr lang="el-GR" sz="2400" dirty="0" smtClean="0"/>
              <a:t> και πέφτουν στην εξουσία και κυριαρχία του διαβόλου.</a:t>
            </a:r>
            <a:endParaRPr lang="en-US" sz="2400" dirty="0"/>
          </a:p>
        </p:txBody>
      </p:sp>
      <p:pic>
        <p:nvPicPr>
          <p:cNvPr id="1229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20067" y="3403429"/>
            <a:ext cx="4697730" cy="315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additive="base">
                                        <p:cTn id="12" dur="500" fill="hold"/>
                                        <p:tgtEl>
                                          <p:spTgt spid="12290"/>
                                        </p:tgtEl>
                                        <p:attrNameLst>
                                          <p:attrName>ppt_x</p:attrName>
                                        </p:attrNameLst>
                                      </p:cBhvr>
                                      <p:tavLst>
                                        <p:tav tm="0">
                                          <p:val>
                                            <p:strVal val="#ppt_x"/>
                                          </p:val>
                                        </p:tav>
                                        <p:tav tm="100000">
                                          <p:val>
                                            <p:strVal val="#ppt_x"/>
                                          </p:val>
                                        </p:tav>
                                      </p:tavLst>
                                    </p:anim>
                                    <p:anim calcmode="lin" valueType="num">
                                      <p:cBhvr additive="base">
                                        <p:cTn id="13"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9512" y="116631"/>
            <a:ext cx="8820472" cy="2246769"/>
          </a:xfrm>
          <a:prstGeom prst="rect">
            <a:avLst/>
          </a:prstGeom>
        </p:spPr>
        <p:txBody>
          <a:bodyPr wrap="square">
            <a:spAutoFit/>
          </a:bodyPr>
          <a:lstStyle/>
          <a:p>
            <a:r>
              <a:rPr lang="el-GR" sz="2800" dirty="0" smtClean="0"/>
              <a:t>Τώρα, όποιος έχει πίστη στον Χριστό, ότι είναι ο Σωτήρας και Λυτρωτής μας, ο Ελευθερωτής των ψυχών μας, όχι απλώς παύει να φοβάται τον διάβολο και την κόλαση, αλλά παίρνει μέσα του την ελπίδα της αιώνιας δόξας και μακαριότητας, κοντά στον Χριστό, στην Βασιλεία Του </a:t>
            </a:r>
            <a:endParaRPr lang="en-US" sz="2800" dirty="0"/>
          </a:p>
        </p:txBody>
      </p:sp>
      <p:pic>
        <p:nvPicPr>
          <p:cNvPr id="133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17782" y="2996952"/>
            <a:ext cx="48768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wipe(down)">
                                      <p:cBhvr>
                                        <p:cTn id="15"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9512" y="188640"/>
            <a:ext cx="8784976" cy="4708981"/>
          </a:xfrm>
          <a:prstGeom prst="rect">
            <a:avLst/>
          </a:prstGeom>
        </p:spPr>
        <p:txBody>
          <a:bodyPr wrap="square">
            <a:spAutoFit/>
          </a:bodyPr>
          <a:lstStyle/>
          <a:p>
            <a:r>
              <a:rPr lang="el-GR" sz="2000" dirty="0" smtClean="0"/>
              <a:t>Τώρα ο Σταυρός από κατάρα και λίθος προσκόμματος, που είναι για τους χωρίς πίστη στον Χριστό Εβραίους, για τους πιστούς είναι το σύμβολο και όργανο της νίκης κατά του εχθρού μας διαβόλου. Και γι’ αυτό ο Παύλος, όχι μόνο δεν τον θεωρεί πια κατάρα, αλλά λέει: </a:t>
            </a:r>
            <a:r>
              <a:rPr lang="el-GR" sz="2000" b="1" dirty="0" smtClean="0"/>
              <a:t>Αφού ο Θεός σταυρώθηκε για μας, για να μας σώσει, «</a:t>
            </a:r>
            <a:r>
              <a:rPr lang="el-GR" sz="2000" b="1" dirty="0" err="1" smtClean="0"/>
              <a:t>εμοί</a:t>
            </a:r>
            <a:r>
              <a:rPr lang="el-GR" sz="2000" b="1" dirty="0" smtClean="0"/>
              <a:t> μη γένοιτο </a:t>
            </a:r>
            <a:r>
              <a:rPr lang="el-GR" sz="2000" b="1" dirty="0" err="1" smtClean="0"/>
              <a:t>καυχάσθαι</a:t>
            </a:r>
            <a:r>
              <a:rPr lang="el-GR" sz="2000" b="1" dirty="0" smtClean="0"/>
              <a:t>, ειμή εν τω </a:t>
            </a:r>
            <a:r>
              <a:rPr lang="el-GR" sz="2000" b="1" dirty="0" err="1" smtClean="0"/>
              <a:t>Σταυρώ</a:t>
            </a:r>
            <a:r>
              <a:rPr lang="el-GR" sz="2000" b="1" dirty="0" smtClean="0"/>
              <a:t> του Χριστού». </a:t>
            </a:r>
            <a:r>
              <a:rPr lang="el-GR" sz="2000" dirty="0" smtClean="0"/>
              <a:t>Από τότε, οι ιδέες του Παύλου επικεντρώθηκαν, όπως μας πληροφορεί ο απόστολος Λουκάς, σε δύο σημεία:</a:t>
            </a:r>
            <a:endParaRPr lang="el-GR" sz="2000" dirty="0" smtClean="0"/>
          </a:p>
          <a:p>
            <a:r>
              <a:rPr lang="el-GR" sz="2000" dirty="0" smtClean="0"/>
              <a:t>• </a:t>
            </a:r>
            <a:r>
              <a:rPr lang="el-GR" sz="2000" b="1" dirty="0" smtClean="0"/>
              <a:t>ότι έδει </a:t>
            </a:r>
            <a:r>
              <a:rPr lang="el-GR" sz="2000" b="1" dirty="0" err="1" smtClean="0"/>
              <a:t>παθείν</a:t>
            </a:r>
            <a:r>
              <a:rPr lang="el-GR" sz="2000" b="1" dirty="0" smtClean="0"/>
              <a:t> τον </a:t>
            </a:r>
            <a:r>
              <a:rPr lang="el-GR" sz="2000" b="1" dirty="0" err="1" smtClean="0"/>
              <a:t>Χριστόν</a:t>
            </a:r>
            <a:r>
              <a:rPr lang="el-GR" sz="2000" b="1" dirty="0" smtClean="0"/>
              <a:t>, </a:t>
            </a:r>
            <a:r>
              <a:rPr lang="el-GR" sz="2000" dirty="0" smtClean="0"/>
              <a:t>δηλ. ήταν απαραίτητο για μας να σταυρωθεί ο Χριστός και</a:t>
            </a:r>
            <a:endParaRPr lang="el-GR" sz="2000" dirty="0" smtClean="0"/>
          </a:p>
          <a:p>
            <a:r>
              <a:rPr lang="el-GR" sz="2000" dirty="0" smtClean="0"/>
              <a:t>• </a:t>
            </a:r>
            <a:r>
              <a:rPr lang="el-GR" sz="2000" b="1" dirty="0" smtClean="0"/>
              <a:t>ότι ο Χριστός (Μεσσίας) είναι ο Ιησούς</a:t>
            </a:r>
            <a:r>
              <a:rPr lang="el-GR" sz="2000" dirty="0" smtClean="0"/>
              <a:t>.</a:t>
            </a:r>
            <a:endParaRPr lang="el-GR" sz="2000" dirty="0" smtClean="0"/>
          </a:p>
          <a:p>
            <a:r>
              <a:rPr lang="el-GR" sz="2000" dirty="0" smtClean="0"/>
              <a:t>Έτσι ο Ιησούς έγινε το κέντρο της ζωής του, της ψυχής του, της σκέψης του, ολόκληρου του είναι του.</a:t>
            </a:r>
            <a:endParaRPr lang="el-GR" sz="2000" dirty="0" smtClean="0"/>
          </a:p>
          <a:p>
            <a:r>
              <a:rPr lang="el-GR" sz="2000" dirty="0" smtClean="0"/>
              <a:t>Και ο Παύλος έγινε ένας παράδοξος μικρόκοσμος, δηλ. μια ζωντανή μικρογραφία του απέραντου μεγάλου μυστηρίου της αναστάσεως του Ιησού, που από τότε ενεργεί συνεχώς στον κόσμο.</a:t>
            </a:r>
            <a:endParaRPr lang="en-US" sz="2000" dirty="0"/>
          </a:p>
        </p:txBody>
      </p:sp>
      <p:pic>
        <p:nvPicPr>
          <p:cNvPr id="1433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12160" y="4812397"/>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1000"/>
                                        <p:tgtEl>
                                          <p:spTgt spid="14338"/>
                                        </p:tgtEl>
                                      </p:cBhvr>
                                    </p:animEffect>
                                    <p:anim calcmode="lin" valueType="num">
                                      <p:cBhvr>
                                        <p:cTn id="13" dur="1000" fill="hold"/>
                                        <p:tgtEl>
                                          <p:spTgt spid="14338"/>
                                        </p:tgtEl>
                                        <p:attrNameLst>
                                          <p:attrName>ppt_x</p:attrName>
                                        </p:attrNameLst>
                                      </p:cBhvr>
                                      <p:tavLst>
                                        <p:tav tm="0">
                                          <p:val>
                                            <p:strVal val="#ppt_x"/>
                                          </p:val>
                                        </p:tav>
                                        <p:tav tm="100000">
                                          <p:val>
                                            <p:strVal val="#ppt_x"/>
                                          </p:val>
                                        </p:tav>
                                      </p:tavLst>
                                    </p:anim>
                                    <p:anim calcmode="lin" valueType="num">
                                      <p:cBhvr>
                                        <p:cTn id="14"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556792"/>
            <a:ext cx="8229600" cy="2191091"/>
          </a:xfrm>
          <a:ln w="76200">
            <a:solidFill>
              <a:schemeClr val="tx1"/>
            </a:solidFill>
          </a:ln>
        </p:spPr>
        <p:txBody>
          <a:bodyPr>
            <a:noAutofit/>
          </a:bodyPr>
          <a:lstStyle/>
          <a:p>
            <a:r>
              <a:rPr lang="el-GR" sz="5400" b="1" dirty="0" smtClean="0"/>
              <a:t>ΜΕΤΑΣΤΡΟΦΗ ΑΠΟΣΤΟΛΟΥ ΠΑΥΛΟΥ</a:t>
            </a:r>
            <a:endParaRPr lang="en-US" sz="5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74041" y="260648"/>
            <a:ext cx="8640960" cy="3539430"/>
          </a:xfrm>
          <a:prstGeom prst="rect">
            <a:avLst/>
          </a:prstGeom>
        </p:spPr>
        <p:txBody>
          <a:bodyPr wrap="square">
            <a:spAutoFit/>
          </a:bodyPr>
          <a:lstStyle/>
          <a:p>
            <a:r>
              <a:rPr lang="el-GR" sz="2800" dirty="0" smtClean="0"/>
              <a:t>Ο Απόστολος Παύλος, γνωστός στον δυτικό κόσμο και ως Άγιος Παύλος γεννημένος ως Σαούλ ήταν Απόστολος και συγγραφέας των μισών περίπου βιβλίων της Καινής Διαθήκης. Ήταν μία από τις σπουδαιότερες προσωπικότητες της πρώιμης εποχής του Χριστιανισμού, υποστηρικτής της παγκοσμιότητας της Διδασκαλίας Του Ιησού. Για τον λόγο αυτό, έλαβε το όνομα </a:t>
            </a:r>
            <a:r>
              <a:rPr lang="el-GR" sz="2800" b="1" dirty="0" smtClean="0"/>
              <a:t>«</a:t>
            </a:r>
            <a:r>
              <a:rPr lang="el-GR" sz="2800" b="1" dirty="0" err="1" smtClean="0"/>
              <a:t>Ἀπόστολος</a:t>
            </a:r>
            <a:r>
              <a:rPr lang="el-GR" sz="2800" b="1" dirty="0" smtClean="0"/>
              <a:t> </a:t>
            </a:r>
            <a:r>
              <a:rPr lang="el-GR" sz="2800" b="1" dirty="0" err="1" smtClean="0"/>
              <a:t>τῶν</a:t>
            </a:r>
            <a:r>
              <a:rPr lang="el-GR" sz="2800" b="1" dirty="0" smtClean="0"/>
              <a:t> </a:t>
            </a:r>
            <a:r>
              <a:rPr lang="el-GR" sz="2800" b="1" dirty="0" err="1" smtClean="0"/>
              <a:t>ἐθνῶν</a:t>
            </a:r>
            <a:r>
              <a:rPr lang="el-GR" sz="2800" b="1" dirty="0" smtClean="0"/>
              <a:t>».</a:t>
            </a:r>
            <a:endParaRPr lang="en-US" sz="2800" b="1"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43808" y="3817019"/>
            <a:ext cx="42005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ipe(down)">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34121" y="332656"/>
            <a:ext cx="8568952" cy="2246769"/>
          </a:xfrm>
          <a:prstGeom prst="rect">
            <a:avLst/>
          </a:prstGeom>
        </p:spPr>
        <p:txBody>
          <a:bodyPr wrap="square">
            <a:spAutoFit/>
          </a:bodyPr>
          <a:lstStyle/>
          <a:p>
            <a:r>
              <a:rPr lang="el-GR" sz="2000" dirty="0" smtClean="0"/>
              <a:t>Με την καρδιά γεμάτη πάθος εναντίον των μαθητών του Χριστού, με την διάθεση να μην αφήσει ούτε ένα ζωντανό, ο </a:t>
            </a:r>
            <a:r>
              <a:rPr lang="el-GR" sz="2000" dirty="0" err="1" smtClean="0"/>
              <a:t>Σαύλος</a:t>
            </a:r>
            <a:r>
              <a:rPr lang="el-GR" sz="2000" dirty="0" smtClean="0"/>
              <a:t> πήγε στον Αρχιερέα των Εβραίων και του ζήτησε μια εξουσιοδότηση και συστατικές επιστολές-εντολές προς τις συναγωγές της Δαμασκού να τεθούν υπό τις διαταγές του, ώστε να μπορέσει, όποιον βρει εκεί να ακολουθεί την οδό της σωτηρίας που υπέδειξε ο Χριστός, είτε αυτός είναι άνδρας, είτε είναι γυναίκα, να τους φέρει όλους δεμένους στην Ιερουσαλήμ.</a:t>
            </a:r>
            <a:endParaRPr lang="en-US" sz="2000" dirty="0"/>
          </a:p>
        </p:txBody>
      </p:sp>
      <p:pic>
        <p:nvPicPr>
          <p:cNvPr id="1536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61037" y="2996952"/>
            <a:ext cx="500062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wipe(down)">
                                      <p:cBhvr>
                                        <p:cTn id="13"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319" y="188640"/>
            <a:ext cx="9217024" cy="3970318"/>
          </a:xfrm>
          <a:prstGeom prst="rect">
            <a:avLst/>
          </a:prstGeom>
        </p:spPr>
        <p:txBody>
          <a:bodyPr wrap="square">
            <a:spAutoFit/>
          </a:bodyPr>
          <a:lstStyle/>
          <a:p>
            <a:r>
              <a:rPr lang="el-GR" dirty="0" smtClean="0"/>
              <a:t>Μα ενώ πλησίαζε στην Δαμασκό, ξαφνικά γύρω του έλαμψε ένα φως από τον ουρανό. Ο </a:t>
            </a:r>
            <a:r>
              <a:rPr lang="el-GR" dirty="0" err="1" smtClean="0"/>
              <a:t>Σαύλος</a:t>
            </a:r>
            <a:r>
              <a:rPr lang="el-GR" dirty="0" smtClean="0"/>
              <a:t> όταν είδε το φως εκείνο, έπεσε στην γη και άκουσε μία φωνή που του έλεγε:</a:t>
            </a:r>
            <a:endParaRPr lang="el-GR" dirty="0" smtClean="0"/>
          </a:p>
          <a:p>
            <a:r>
              <a:rPr lang="el-GR" b="1" dirty="0" smtClean="0"/>
              <a:t>– Σαούλ, </a:t>
            </a:r>
            <a:r>
              <a:rPr lang="el-GR" b="1" dirty="0" err="1" smtClean="0"/>
              <a:t>Σαούλ,</a:t>
            </a:r>
            <a:r>
              <a:rPr lang="el-GR" b="1" dirty="0" smtClean="0"/>
              <a:t> γιατί με καταδιώκεις;</a:t>
            </a:r>
            <a:endParaRPr lang="el-GR" b="1" dirty="0" smtClean="0"/>
          </a:p>
          <a:p>
            <a:r>
              <a:rPr lang="el-GR" b="1" dirty="0" smtClean="0"/>
              <a:t>Ερώτησε ο Σαούλ:</a:t>
            </a:r>
            <a:endParaRPr lang="el-GR" b="1" dirty="0" smtClean="0"/>
          </a:p>
          <a:p>
            <a:r>
              <a:rPr lang="el-GR" b="1" dirty="0" smtClean="0"/>
              <a:t>– Ποιός είσαι, Κύριε;</a:t>
            </a:r>
            <a:endParaRPr lang="el-GR" b="1" dirty="0" smtClean="0"/>
          </a:p>
          <a:p>
            <a:r>
              <a:rPr lang="el-GR" b="1" dirty="0" smtClean="0"/>
              <a:t>Του απάντησε:</a:t>
            </a:r>
            <a:endParaRPr lang="el-GR" b="1" dirty="0" smtClean="0"/>
          </a:p>
          <a:p>
            <a:r>
              <a:rPr lang="el-GR" b="1" dirty="0" smtClean="0"/>
              <a:t>– Εγώ είμαι ο Ιησούς εκείνος, που εσύ τον καταδιώκεις. Μα σήκω. Πήγαινε στην πόλη. Και εκεί θα σου ειπώ, τί είναι χρέος σου να κάμεις.</a:t>
            </a:r>
            <a:endParaRPr lang="el-GR" b="1" dirty="0" smtClean="0"/>
          </a:p>
          <a:p>
            <a:r>
              <a:rPr lang="el-GR" dirty="0" smtClean="0"/>
              <a:t>Οι άνδρες που ήταν μαζί του βλέποντας και ακούγοντας τα συμβάντα έμειναν εμβρόντητοι,! Γιατί άκουγαν τα λόγια του Χριστού, μα χωρίς να Τον βλέπουν.</a:t>
            </a:r>
            <a:endParaRPr lang="el-GR" dirty="0" smtClean="0"/>
          </a:p>
          <a:p>
            <a:r>
              <a:rPr lang="el-GR" dirty="0" smtClean="0"/>
              <a:t>Σηκώθηκε ο </a:t>
            </a:r>
            <a:r>
              <a:rPr lang="el-GR" dirty="0" err="1" smtClean="0"/>
              <a:t>Σαύλος</a:t>
            </a:r>
            <a:r>
              <a:rPr lang="el-GR" dirty="0" smtClean="0"/>
              <a:t>, αλλά παρ’ ότι είχε τα μάτια του ανοιχτά, δεν έβλεπε πια τίποτε. Είχε τυφλωθεί εντελώς. Τον επήραν και κρατώντας τον από το χέρι τον οδήγησαν στην Δαμασκό. Και έμεινε εκεί τρεις ημέρες, χωρίς να βλέπει τίποτε. Αυτές τις τρεις ημέρες έκανε αυστηρή νηστεία: δεν έβαλε στο στόμα του τίποτε: ούτε έφαγε, ούτε ήπιε τίποτα!</a:t>
            </a:r>
            <a:endParaRPr lang="en-US" dirty="0"/>
          </a:p>
        </p:txBody>
      </p:sp>
      <p:pic>
        <p:nvPicPr>
          <p:cNvPr id="1638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97018" y="4293096"/>
            <a:ext cx="3857625"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1000"/>
                                        <p:tgtEl>
                                          <p:spTgt spid="16386"/>
                                        </p:tgtEl>
                                      </p:cBhvr>
                                    </p:animEffect>
                                    <p:anim calcmode="lin" valueType="num">
                                      <p:cBhvr>
                                        <p:cTn id="13" dur="1000" fill="hold"/>
                                        <p:tgtEl>
                                          <p:spTgt spid="16386"/>
                                        </p:tgtEl>
                                        <p:attrNameLst>
                                          <p:attrName>ppt_x</p:attrName>
                                        </p:attrNameLst>
                                      </p:cBhvr>
                                      <p:tavLst>
                                        <p:tav tm="0">
                                          <p:val>
                                            <p:strVal val="#ppt_x"/>
                                          </p:val>
                                        </p:tav>
                                        <p:tav tm="100000">
                                          <p:val>
                                            <p:strVal val="#ppt_x"/>
                                          </p:val>
                                        </p:tav>
                                      </p:tavLst>
                                    </p:anim>
                                    <p:anim calcmode="lin" valueType="num">
                                      <p:cBhvr>
                                        <p:cTn id="14"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40200" y="188640"/>
            <a:ext cx="8208912" cy="3477875"/>
          </a:xfrm>
          <a:prstGeom prst="rect">
            <a:avLst/>
          </a:prstGeom>
        </p:spPr>
        <p:txBody>
          <a:bodyPr wrap="square">
            <a:spAutoFit/>
          </a:bodyPr>
          <a:lstStyle/>
          <a:p>
            <a:r>
              <a:rPr lang="el-GR" sz="2000" dirty="0" smtClean="0"/>
              <a:t>Στην Δαμασκό ζούσε τότε ένας μαθητής του Χριστού ο </a:t>
            </a:r>
            <a:r>
              <a:rPr lang="el-GR" sz="2000" dirty="0" err="1" smtClean="0"/>
              <a:t>Ανανίας</a:t>
            </a:r>
            <a:r>
              <a:rPr lang="el-GR" sz="2000" dirty="0" smtClean="0"/>
              <a:t>. Σ’ αυτόν φανερώθηκε ο Κύριος και του είπε:</a:t>
            </a:r>
            <a:endParaRPr lang="el-GR" sz="2000" dirty="0" smtClean="0"/>
          </a:p>
          <a:p>
            <a:r>
              <a:rPr lang="el-GR" sz="2000" b="1" dirty="0" smtClean="0"/>
              <a:t>– </a:t>
            </a:r>
            <a:r>
              <a:rPr lang="el-GR" sz="2000" b="1" dirty="0" err="1" smtClean="0"/>
              <a:t>Ανανία</a:t>
            </a:r>
            <a:r>
              <a:rPr lang="el-GR" sz="2000" b="1" dirty="0" smtClean="0"/>
              <a:t>!</a:t>
            </a:r>
            <a:endParaRPr lang="el-GR" sz="2000" b="1" dirty="0" smtClean="0"/>
          </a:p>
          <a:p>
            <a:r>
              <a:rPr lang="el-GR" sz="2000" b="1" dirty="0" smtClean="0"/>
              <a:t>Είπε ο </a:t>
            </a:r>
            <a:r>
              <a:rPr lang="el-GR" sz="2000" b="1" dirty="0" err="1" smtClean="0"/>
              <a:t>Ανανίας</a:t>
            </a:r>
            <a:r>
              <a:rPr lang="el-GR" sz="2000" b="1" dirty="0" smtClean="0"/>
              <a:t>:</a:t>
            </a:r>
            <a:endParaRPr lang="el-GR" sz="2000" b="1" dirty="0" smtClean="0"/>
          </a:p>
          <a:p>
            <a:r>
              <a:rPr lang="el-GR" sz="2000" b="1" dirty="0" smtClean="0"/>
              <a:t>– Στις εντολές Σου, Κύριε!</a:t>
            </a:r>
            <a:endParaRPr lang="el-GR" sz="2000" b="1" dirty="0" smtClean="0"/>
          </a:p>
          <a:p>
            <a:r>
              <a:rPr lang="el-GR" sz="2000" b="1" dirty="0" smtClean="0"/>
              <a:t>Και ο Κύριος του είπε:</a:t>
            </a:r>
            <a:endParaRPr lang="el-GR" sz="2000" b="1" dirty="0" smtClean="0"/>
          </a:p>
          <a:p>
            <a:r>
              <a:rPr lang="el-GR" sz="2000" b="1" dirty="0" smtClean="0"/>
              <a:t>– Σήκω και πήγαινε στην οδό που ονομάζεται «ευθεία». Εκεί στο σπίτι του Ιούδα, θα βρεις ένα </a:t>
            </a:r>
            <a:r>
              <a:rPr lang="el-GR" sz="2000" b="1" dirty="0" err="1" smtClean="0"/>
              <a:t>Σαύλο</a:t>
            </a:r>
            <a:r>
              <a:rPr lang="el-GR" sz="2000" b="1" dirty="0" smtClean="0"/>
              <a:t> από την Ταρσό. Τώρα προσεύχεται και βλέπει όραμα, ότι ένας </a:t>
            </a:r>
            <a:r>
              <a:rPr lang="el-GR" sz="2000" b="1" dirty="0" err="1" smtClean="0"/>
              <a:t>Ανανίας</a:t>
            </a:r>
            <a:r>
              <a:rPr lang="el-GR" sz="2000" b="1" dirty="0" smtClean="0"/>
              <a:t> πήγε στο σπίτι του και του έκανε μια ευχή ακουμπώντας τα χέρια του στο κεφάλι του, για να αποκτήσει πάλι το φως του.</a:t>
            </a:r>
            <a:endParaRPr lang="en-US" sz="2000" b="1" dirty="0"/>
          </a:p>
        </p:txBody>
      </p:sp>
      <p:pic>
        <p:nvPicPr>
          <p:cNvPr id="174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44468" y="3501008"/>
            <a:ext cx="3000375" cy="298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wipe(down)">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5710" y="201699"/>
            <a:ext cx="8784976" cy="3170099"/>
          </a:xfrm>
          <a:prstGeom prst="rect">
            <a:avLst/>
          </a:prstGeom>
        </p:spPr>
        <p:txBody>
          <a:bodyPr wrap="square">
            <a:spAutoFit/>
          </a:bodyPr>
          <a:lstStyle/>
          <a:p>
            <a:r>
              <a:rPr lang="el-GR" sz="2000" dirty="0" smtClean="0"/>
              <a:t>Απάντησε ο </a:t>
            </a:r>
            <a:r>
              <a:rPr lang="el-GR" sz="2000" dirty="0" err="1" smtClean="0"/>
              <a:t>Ανανίας</a:t>
            </a:r>
            <a:r>
              <a:rPr lang="el-GR" sz="2000" dirty="0" smtClean="0"/>
              <a:t>:</a:t>
            </a:r>
            <a:endParaRPr lang="el-GR" sz="2000" dirty="0" smtClean="0"/>
          </a:p>
          <a:p>
            <a:r>
              <a:rPr lang="el-GR" sz="2000" b="1" dirty="0" smtClean="0"/>
              <a:t>– Για τον άνθρωπο αυτόν άκουσα από πολλούς, ότι έκαμε πολύ κακό εις βάρος των αγίων Σου στην Ιερουσαλήμ. Και τώρα ξέρω, ότι εδώ έχει έλθει με πληρεξουσιότητα να συλλάβει και να δέση όλους εκείνους που επικαλούνται το άγιο όνομα Σου.</a:t>
            </a:r>
            <a:endParaRPr lang="el-GR" sz="2000" b="1" dirty="0" smtClean="0"/>
          </a:p>
          <a:p>
            <a:r>
              <a:rPr lang="el-GR" sz="2000" b="1" dirty="0" smtClean="0"/>
              <a:t>Του λέγει ο Κύριος:</a:t>
            </a:r>
            <a:endParaRPr lang="el-GR" sz="2000" b="1" dirty="0" smtClean="0"/>
          </a:p>
          <a:p>
            <a:r>
              <a:rPr lang="el-GR" sz="2000" b="1" dirty="0" smtClean="0"/>
              <a:t>– Πήγαινε. Κάμε αυτό που σου λέω. Είναι πια εκλεκτός μου. Τον προορίζω να κηρύξει το όνομα Μου στους ειδωλολάτρες και ενώπιον βασιλέων, χωρίς να παύση ποτέ να κηρύττει στους υιούς Ισραήλ. Και εγώ θα του φανερώσω όλα εκείνα που είναι προορισμένος να πάθη για χάρη Μου.</a:t>
            </a:r>
            <a:endParaRPr lang="el-GR" sz="2000" b="1" dirty="0" smtClean="0"/>
          </a:p>
        </p:txBody>
      </p:sp>
      <p:pic>
        <p:nvPicPr>
          <p:cNvPr id="1843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5510" y="3645024"/>
            <a:ext cx="49053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 calcmode="lin" valueType="num">
                                      <p:cBhvr>
                                        <p:cTn id="13" dur="1000" fill="hold"/>
                                        <p:tgtEl>
                                          <p:spTgt spid="18434"/>
                                        </p:tgtEl>
                                        <p:attrNameLst>
                                          <p:attrName>ppt_w</p:attrName>
                                        </p:attrNameLst>
                                      </p:cBhvr>
                                      <p:tavLst>
                                        <p:tav tm="0">
                                          <p:val>
                                            <p:fltVal val="0"/>
                                          </p:val>
                                        </p:tav>
                                        <p:tav tm="100000">
                                          <p:val>
                                            <p:strVal val="#ppt_w"/>
                                          </p:val>
                                        </p:tav>
                                      </p:tavLst>
                                    </p:anim>
                                    <p:anim calcmode="lin" valueType="num">
                                      <p:cBhvr>
                                        <p:cTn id="14" dur="1000" fill="hold"/>
                                        <p:tgtEl>
                                          <p:spTgt spid="18434"/>
                                        </p:tgtEl>
                                        <p:attrNameLst>
                                          <p:attrName>ppt_h</p:attrName>
                                        </p:attrNameLst>
                                      </p:cBhvr>
                                      <p:tavLst>
                                        <p:tav tm="0">
                                          <p:val>
                                            <p:fltVal val="0"/>
                                          </p:val>
                                        </p:tav>
                                        <p:tav tm="100000">
                                          <p:val>
                                            <p:strVal val="#ppt_h"/>
                                          </p:val>
                                        </p:tav>
                                      </p:tavLst>
                                    </p:anim>
                                    <p:anim calcmode="lin" valueType="num">
                                      <p:cBhvr>
                                        <p:cTn id="15" dur="1000" fill="hold"/>
                                        <p:tgtEl>
                                          <p:spTgt spid="18434"/>
                                        </p:tgtEl>
                                        <p:attrNameLst>
                                          <p:attrName>style.rotation</p:attrName>
                                        </p:attrNameLst>
                                      </p:cBhvr>
                                      <p:tavLst>
                                        <p:tav tm="0">
                                          <p:val>
                                            <p:fltVal val="90"/>
                                          </p:val>
                                        </p:tav>
                                        <p:tav tm="100000">
                                          <p:val>
                                            <p:fltVal val="0"/>
                                          </p:val>
                                        </p:tav>
                                      </p:tavLst>
                                    </p:anim>
                                    <p:animEffect transition="in" filter="fade">
                                      <p:cBhvr>
                                        <p:cTn id="16"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2756" y="188640"/>
            <a:ext cx="8766720" cy="3416320"/>
          </a:xfrm>
          <a:prstGeom prst="rect">
            <a:avLst/>
          </a:prstGeom>
        </p:spPr>
        <p:txBody>
          <a:bodyPr wrap="square">
            <a:spAutoFit/>
          </a:bodyPr>
          <a:lstStyle/>
          <a:p>
            <a:r>
              <a:rPr lang="el-GR" sz="2400" dirty="0" smtClean="0"/>
              <a:t>Μετά από αυτό ο </a:t>
            </a:r>
            <a:r>
              <a:rPr lang="el-GR" sz="2400" dirty="0" err="1" smtClean="0"/>
              <a:t>Ανανίας</a:t>
            </a:r>
            <a:r>
              <a:rPr lang="el-GR" sz="2400" dirty="0" smtClean="0"/>
              <a:t> ξεκίνησε και επήγε στο σπίτι του Ιούδα. Και αφού έβαλε τα χέρια του στο κεφάλι του </a:t>
            </a:r>
            <a:r>
              <a:rPr lang="el-GR" sz="2400" dirty="0" err="1" smtClean="0"/>
              <a:t>Σαύλου</a:t>
            </a:r>
            <a:r>
              <a:rPr lang="el-GR" sz="2400" dirty="0" smtClean="0"/>
              <a:t> είπε:</a:t>
            </a:r>
            <a:endParaRPr lang="el-GR" sz="2400" dirty="0" smtClean="0"/>
          </a:p>
          <a:p>
            <a:r>
              <a:rPr lang="el-GR" sz="2400" b="1" dirty="0" smtClean="0"/>
              <a:t>– </a:t>
            </a:r>
            <a:r>
              <a:rPr lang="el-GR" sz="2400" b="1" dirty="0" err="1" smtClean="0"/>
              <a:t>Σαύλε</a:t>
            </a:r>
            <a:r>
              <a:rPr lang="el-GR" sz="2400" b="1" dirty="0" smtClean="0"/>
              <a:t>, αδελφέ, με έστειλε ο </a:t>
            </a:r>
            <a:r>
              <a:rPr lang="el-GR" sz="2400" b="1" dirty="0" err="1" smtClean="0"/>
              <a:t>Κύριος∙</a:t>
            </a:r>
            <a:r>
              <a:rPr lang="el-GR" sz="2400" b="1" dirty="0" smtClean="0"/>
              <a:t> ο </a:t>
            </a:r>
            <a:r>
              <a:rPr lang="el-GR" sz="2400" b="1" dirty="0" err="1" smtClean="0"/>
              <a:t>Ιησούς∙</a:t>
            </a:r>
            <a:r>
              <a:rPr lang="el-GR" sz="2400" b="1" dirty="0" smtClean="0"/>
              <a:t> Εκείνος που είδες στο δρόμο, καθώς ερχόσουν. Με έστειλε να σε κάμω να </a:t>
            </a:r>
            <a:r>
              <a:rPr lang="el-GR" sz="2400" b="1" dirty="0" err="1" smtClean="0"/>
              <a:t>ξανααποκτήσεις</a:t>
            </a:r>
            <a:r>
              <a:rPr lang="el-GR" sz="2400" b="1" dirty="0" smtClean="0"/>
              <a:t> το φως σου και να γεμίσεις Πνεύμα Άγιο.</a:t>
            </a:r>
            <a:endParaRPr lang="el-GR" sz="2400" b="1" dirty="0" smtClean="0"/>
          </a:p>
          <a:p>
            <a:r>
              <a:rPr lang="el-GR" sz="2400" b="1" dirty="0" smtClean="0"/>
              <a:t>Και αμέσως έπεσαν από τα μάτια του κάτι σαν λέπια, και ο </a:t>
            </a:r>
            <a:r>
              <a:rPr lang="el-GR" sz="2400" b="1" dirty="0" err="1" smtClean="0"/>
              <a:t>Σαύλος</a:t>
            </a:r>
            <a:r>
              <a:rPr lang="el-GR" sz="2400" b="1" dirty="0" smtClean="0"/>
              <a:t> </a:t>
            </a:r>
            <a:r>
              <a:rPr lang="el-GR" sz="2400" b="1" dirty="0" err="1" smtClean="0"/>
              <a:t>ξανααπόκτησε</a:t>
            </a:r>
            <a:r>
              <a:rPr lang="el-GR" sz="2400" b="1" dirty="0" smtClean="0"/>
              <a:t> το φως του.</a:t>
            </a:r>
            <a:endParaRPr lang="el-GR" sz="2400" b="1" dirty="0" smtClean="0"/>
          </a:p>
          <a:p>
            <a:r>
              <a:rPr lang="el-GR" sz="2400" dirty="0" smtClean="0"/>
              <a:t>Αμέσως σηκώθηκε και βαπτίσθηκε. Και αφού επήρε λίγο φαγητό, δυνάμωσε.</a:t>
            </a:r>
            <a:endParaRPr lang="en-US" sz="2400" dirty="0"/>
          </a:p>
        </p:txBody>
      </p:sp>
      <p:pic>
        <p:nvPicPr>
          <p:cNvPr id="1945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3688" y="3861048"/>
            <a:ext cx="571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circle(in)">
                                      <p:cBhvr>
                                        <p:cTn id="12"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348880"/>
            <a:ext cx="8229600" cy="1503040"/>
          </a:xfrm>
          <a:ln w="76200">
            <a:solidFill>
              <a:schemeClr val="tx1"/>
            </a:solidFill>
          </a:ln>
        </p:spPr>
        <p:txBody>
          <a:bodyPr>
            <a:normAutofit/>
          </a:bodyPr>
          <a:lstStyle/>
          <a:p>
            <a:r>
              <a:rPr lang="el-GR" sz="6000" b="1" dirty="0" smtClean="0"/>
              <a:t>ΕΝΝΟΙΟΛΟΓΙΚΟΣ ΧΑΡΤΗΣ</a:t>
            </a:r>
            <a:endParaRPr lang="en-US" sz="60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196752"/>
            <a:ext cx="9144000" cy="410445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95536" y="2348880"/>
            <a:ext cx="8229600" cy="1714202"/>
          </a:xfrm>
          <a:ln w="76200">
            <a:solidFill>
              <a:schemeClr val="tx1"/>
            </a:solidFill>
          </a:ln>
        </p:spPr>
        <p:txBody>
          <a:bodyPr>
            <a:noAutofit/>
          </a:bodyPr>
          <a:lstStyle/>
          <a:p>
            <a:r>
              <a:rPr lang="el-GR" sz="8000" b="1" dirty="0" smtClean="0"/>
              <a:t>ΒΙΒΛΙΟΓΡΑΦΙΑ</a:t>
            </a:r>
            <a:endParaRPr lang="en-US" sz="80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312" y="836712"/>
            <a:ext cx="8784976" cy="5078313"/>
          </a:xfrm>
          <a:prstGeom prst="rect">
            <a:avLst/>
          </a:prstGeom>
          <a:noFill/>
        </p:spPr>
        <p:txBody>
          <a:bodyPr wrap="square" rtlCol="0">
            <a:spAutoFit/>
          </a:bodyPr>
          <a:lstStyle/>
          <a:p>
            <a:pPr marL="342900" indent="-342900">
              <a:buAutoNum type="arabicPeriod"/>
            </a:pPr>
            <a:r>
              <a:rPr lang="en-US" dirty="0" smtClean="0">
                <a:hlinkClick r:id="rId1"/>
              </a:rPr>
              <a:t>https</a:t>
            </a:r>
            <a:r>
              <a:rPr lang="en-US" dirty="0">
                <a:hlinkClick r:id="rId1"/>
              </a:rPr>
              <a:t>://el.wikipedia.org/wiki/%CE%91%CF%80%CF%8C%CF%83%CF%84%CE%BF%CE%BB%CE%BF%CF%82_%</a:t>
            </a:r>
            <a:r>
              <a:rPr lang="en-US" dirty="0" smtClean="0">
                <a:hlinkClick r:id="rId1"/>
              </a:rPr>
              <a:t>CE%A0%CE%B1%CF%8D%CE%BB%CE%BF%CF%82</a:t>
            </a:r>
            <a:endParaRPr lang="el-GR" dirty="0" smtClean="0"/>
          </a:p>
          <a:p>
            <a:pPr marL="342900" indent="-342900">
              <a:buAutoNum type="arabicPeriod"/>
            </a:pPr>
            <a:r>
              <a:rPr lang="en-US" dirty="0">
                <a:hlinkClick r:id="rId2"/>
              </a:rPr>
              <a:t>https://</a:t>
            </a:r>
            <a:r>
              <a:rPr lang="en-US" dirty="0" smtClean="0">
                <a:hlinkClick r:id="rId2"/>
              </a:rPr>
              <a:t>www.sansimera.gr/biographies/856</a:t>
            </a:r>
            <a:endParaRPr lang="el-GR" dirty="0" smtClean="0"/>
          </a:p>
          <a:p>
            <a:pPr marL="342900" indent="-342900">
              <a:buAutoNum type="arabicPeriod"/>
            </a:pPr>
            <a:r>
              <a:rPr lang="en-US" dirty="0">
                <a:hlinkClick r:id="rId3"/>
              </a:rPr>
              <a:t>https://2gympsilkalymn.wordpress.com</a:t>
            </a:r>
            <a:r>
              <a:rPr lang="en-US" dirty="0" smtClean="0">
                <a:hlinkClick r:id="rId3"/>
              </a:rPr>
              <a:t>/</a:t>
            </a:r>
            <a:endParaRPr lang="el-GR" dirty="0" smtClean="0"/>
          </a:p>
          <a:p>
            <a:pPr marL="342900" indent="-342900">
              <a:buAutoNum type="arabicPeriod"/>
            </a:pPr>
            <a:r>
              <a:rPr lang="en-US" dirty="0">
                <a:hlinkClick r:id="rId4"/>
              </a:rPr>
              <a:t>https://proseuxi.gr/apostolos-paulos-alithina-megalos</a:t>
            </a:r>
            <a:r>
              <a:rPr lang="en-US" dirty="0" smtClean="0">
                <a:hlinkClick r:id="rId4"/>
              </a:rPr>
              <a:t>/</a:t>
            </a:r>
            <a:endParaRPr lang="el-GR" dirty="0" smtClean="0"/>
          </a:p>
          <a:p>
            <a:pPr marL="342900" indent="-342900">
              <a:buAutoNum type="arabicPeriod"/>
            </a:pPr>
            <a:r>
              <a:rPr lang="en-US" dirty="0">
                <a:hlinkClick r:id="rId5"/>
              </a:rPr>
              <a:t>https://www.monastiria.gr/i-poreia-tou-apostolou-paulou-stin-ellada</a:t>
            </a:r>
            <a:r>
              <a:rPr lang="en-US" dirty="0" smtClean="0">
                <a:hlinkClick r:id="rId5"/>
              </a:rPr>
              <a:t>/</a:t>
            </a:r>
            <a:endParaRPr lang="el-GR" dirty="0" smtClean="0"/>
          </a:p>
          <a:p>
            <a:pPr marL="342900" indent="-342900">
              <a:buAutoNum type="arabicPeriod"/>
            </a:pPr>
            <a:r>
              <a:rPr lang="en-US" dirty="0">
                <a:hlinkClick r:id="rId6"/>
              </a:rPr>
              <a:t>https://www.dogma.gr/dialogos/apostolos-pavlos-o-protos-meta-ton-ena/65860</a:t>
            </a:r>
            <a:r>
              <a:rPr lang="en-US" dirty="0" smtClean="0">
                <a:hlinkClick r:id="rId6"/>
              </a:rPr>
              <a:t>/</a:t>
            </a:r>
            <a:endParaRPr lang="el-GR" dirty="0" smtClean="0"/>
          </a:p>
          <a:p>
            <a:pPr marL="342900" indent="-342900">
              <a:buAutoNum type="arabicPeriod"/>
            </a:pPr>
            <a:r>
              <a:rPr lang="en-US" dirty="0">
                <a:hlinkClick r:id="rId7"/>
              </a:rPr>
              <a:t>https://aristeia.news/%CE%BF-%CE%B1%CF%80%CF%8C%CF%83%CF%84%CE%BF%CE%BB%CE%BF%CF%82-%CF%80%CE%B1%CF%8D%CE%BB%CE%BF%CF%82-%CE%B1%CF%86%CF%85%CF%80%CE%BD%CE%AF%CE%B6%CE%B5%CE%B9-%CF%84%CE%BF%CF%85%CF%82-%CE%B1%CE%B8%CE%B7</a:t>
            </a:r>
            <a:r>
              <a:rPr lang="en-US" dirty="0" smtClean="0">
                <a:hlinkClick r:id="rId7"/>
              </a:rPr>
              <a:t>/</a:t>
            </a:r>
            <a:endParaRPr lang="el-GR" dirty="0" smtClean="0"/>
          </a:p>
          <a:p>
            <a:pPr marL="342900" indent="-342900">
              <a:buAutoNum type="arabicPeriod"/>
            </a:pPr>
            <a:r>
              <a:rPr lang="en-US" dirty="0">
                <a:hlinkClick r:id="rId8"/>
              </a:rPr>
              <a:t>https://aperges.gr/shop/ekdoseis-ektypomenon-eikonon/vyzantines-eikones/agioi-apostoloi-evaggelistes-vyzantines/%CE%B1%CE%B3%CE%B9%CE%BF%CF%82-%CE%B1%CF%80%CE%BF%CF%83%CF%84%CE%BF%CE%BB%CE%BF%CF%82-9756</a:t>
            </a:r>
            <a:r>
              <a:rPr lang="en-US" dirty="0" smtClean="0">
                <a:hlinkClick r:id="rId8"/>
              </a:rPr>
              <a:t>/</a:t>
            </a:r>
            <a:endParaRPr lang="el-GR" dirty="0" smtClean="0"/>
          </a:p>
          <a:p>
            <a:pPr marL="342900" indent="-342900">
              <a:buAutoNum type="arabicPeriod"/>
            </a:pPr>
            <a:r>
              <a:rPr lang="en-US" dirty="0">
                <a:hlinkClick r:id="rId9"/>
              </a:rPr>
              <a:t>https://</a:t>
            </a:r>
            <a:r>
              <a:rPr lang="en-US" dirty="0" smtClean="0">
                <a:hlinkClick r:id="rId9"/>
              </a:rPr>
              <a:t>www.alexpolisonline.com/2017/06/blog-post_439.html</a:t>
            </a:r>
            <a:endParaRPr lang="el-GR" dirty="0" smtClean="0"/>
          </a:p>
          <a:p>
            <a:pPr marL="342900" indent="-342900">
              <a:buAutoNum type="arabicPeriod"/>
            </a:pPr>
            <a:r>
              <a:rPr lang="en-US" dirty="0">
                <a:hlinkClick r:id="rId10"/>
              </a:rPr>
              <a:t>https://www.pemptousia.gr/2013/07/o-apostolos-pavlos-stin-chalkidiki</a:t>
            </a:r>
            <a:r>
              <a:rPr lang="en-US" dirty="0" smtClean="0">
                <a:hlinkClick r:id="rId10"/>
              </a:rPr>
              <a:t>/</a:t>
            </a:r>
            <a:endParaRPr lang="el-GR" dirty="0" smtClean="0"/>
          </a:p>
          <a:p>
            <a:pPr marL="342900" indent="-342900">
              <a:buAutoNum type="arabicPeriod"/>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772816"/>
            <a:ext cx="8229600" cy="2439144"/>
          </a:xfrm>
          <a:ln w="76200">
            <a:solidFill>
              <a:schemeClr val="tx1"/>
            </a:solidFill>
          </a:ln>
        </p:spPr>
        <p:txBody>
          <a:bodyPr>
            <a:noAutofit/>
          </a:bodyPr>
          <a:lstStyle/>
          <a:p>
            <a:r>
              <a:rPr lang="el-GR" sz="19900" b="1" dirty="0" smtClean="0"/>
              <a:t>ΤΕΛΟΣ</a:t>
            </a:r>
            <a:endParaRPr lang="en-US" sz="199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276872"/>
            <a:ext cx="8229600" cy="2520280"/>
          </a:xfrm>
          <a:ln w="76200">
            <a:solidFill>
              <a:schemeClr val="tx1"/>
            </a:solidFill>
          </a:ln>
        </p:spPr>
        <p:txBody>
          <a:bodyPr>
            <a:noAutofit/>
          </a:bodyPr>
          <a:lstStyle/>
          <a:p>
            <a:r>
              <a:rPr lang="el-GR" sz="7200" b="1" dirty="0" smtClean="0"/>
              <a:t>ΒΙΟΓΡΑΦΙΚΑ ΣΤΟΙΧΕΙΑ</a:t>
            </a:r>
            <a:endParaRPr lang="en-US" sz="7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a:xfrm>
            <a:off x="395536" y="764704"/>
            <a:ext cx="8229600" cy="5328592"/>
          </a:xfrm>
        </p:spPr>
        <p:txBody>
          <a:bodyPr>
            <a:normAutofit/>
          </a:bodyPr>
          <a:lstStyle/>
          <a:p>
            <a:r>
              <a:rPr lang="el-GR" sz="2800" b="1" dirty="0" smtClean="0"/>
              <a:t>ΤΟΠΟΣ ΓΕΝΝΗΣΗΣ</a:t>
            </a:r>
            <a:endParaRPr lang="el-GR" sz="2800" b="1" dirty="0" smtClean="0"/>
          </a:p>
          <a:p>
            <a:r>
              <a:rPr lang="el-GR" sz="2800" b="1" dirty="0" smtClean="0"/>
              <a:t>ΚΑΤΑΓΩΓΗ</a:t>
            </a:r>
            <a:endParaRPr lang="el-GR" sz="2800" b="1" dirty="0" smtClean="0"/>
          </a:p>
          <a:p>
            <a:r>
              <a:rPr lang="el-GR" sz="2800" b="1" dirty="0" smtClean="0"/>
              <a:t>ΟΜΙΛΙΑ ΑΡΕΙΟΣ ΠΑΓΟΣ</a:t>
            </a:r>
            <a:endParaRPr lang="el-GR" sz="2800" b="1" dirty="0" smtClean="0"/>
          </a:p>
          <a:p>
            <a:r>
              <a:rPr lang="el-GR" sz="2800" b="1" dirty="0" smtClean="0"/>
              <a:t>ΣΠΟΥΔΕΣ</a:t>
            </a:r>
            <a:endParaRPr lang="el-GR" sz="2800" b="1" dirty="0" smtClean="0"/>
          </a:p>
          <a:p>
            <a:r>
              <a:rPr lang="el-GR" sz="2800" b="1" dirty="0" smtClean="0"/>
              <a:t>ΑΝΑΤΡΟΦΗ</a:t>
            </a:r>
            <a:endParaRPr lang="el-GR" sz="2800" b="1" dirty="0" smtClean="0"/>
          </a:p>
          <a:p>
            <a:r>
              <a:rPr lang="el-GR" sz="2800" b="1" dirty="0" smtClean="0"/>
              <a:t>ΑΝΤΙΛΗΨΕΙΣ ( </a:t>
            </a:r>
            <a:r>
              <a:rPr lang="el-GR" sz="2800" b="1" dirty="0" err="1" smtClean="0"/>
              <a:t>π.Χ</a:t>
            </a:r>
            <a:r>
              <a:rPr lang="el-GR" sz="2800" b="1" dirty="0" smtClean="0"/>
              <a:t> )</a:t>
            </a:r>
            <a:endParaRPr lang="el-GR" sz="2800" b="1" dirty="0" smtClean="0"/>
          </a:p>
          <a:p>
            <a:r>
              <a:rPr lang="el-GR" sz="2800" b="1" dirty="0" smtClean="0"/>
              <a:t>ΑΝΤΙΛΗΨΕΙΣ ( </a:t>
            </a:r>
            <a:r>
              <a:rPr lang="el-GR" sz="2800" b="1" dirty="0" err="1" smtClean="0"/>
              <a:t>μ.Χ</a:t>
            </a:r>
            <a:r>
              <a:rPr lang="el-GR" sz="2800" b="1" dirty="0" smtClean="0"/>
              <a:t> )</a:t>
            </a:r>
            <a:endParaRPr lang="el-GR" sz="2800" b="1" dirty="0" smtClean="0"/>
          </a:p>
          <a:p>
            <a:r>
              <a:rPr lang="el-GR" sz="2800" b="1" dirty="0" smtClean="0"/>
              <a:t>ΜΕΤΑΣΤΡΟΦΗ ΑΠΟΣΤΟΛΟΥ ΠΑΥΛΟΥ</a:t>
            </a:r>
            <a:endParaRPr lang="el-GR" sz="2800" b="1" dirty="0" smtClean="0"/>
          </a:p>
          <a:p>
            <a:endParaRPr lang="el-GR"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p:cTn id="49"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6">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 calcmode="lin" valueType="num">
                                      <p:cBhvr>
                                        <p:cTn id="56"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546956" y="2132856"/>
            <a:ext cx="8229600" cy="2304256"/>
          </a:xfrm>
          <a:ln w="76200">
            <a:solidFill>
              <a:schemeClr val="tx1"/>
            </a:solidFill>
          </a:ln>
        </p:spPr>
        <p:txBody>
          <a:bodyPr>
            <a:noAutofit/>
          </a:bodyPr>
          <a:lstStyle/>
          <a:p>
            <a:r>
              <a:rPr lang="el-GR" sz="7200" b="1" dirty="0" smtClean="0"/>
              <a:t>ΤΟΠΟΣ ΓΕΝΝΗΣΗΣ ΚΑΙ ΚΑΤΑΓΩΓΗ</a:t>
            </a:r>
            <a:endParaRPr lang="en-US" sz="7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35267" y="129368"/>
            <a:ext cx="8856984" cy="4093428"/>
          </a:xfrm>
          <a:prstGeom prst="rect">
            <a:avLst/>
          </a:prstGeom>
        </p:spPr>
        <p:txBody>
          <a:bodyPr wrap="square">
            <a:spAutoFit/>
          </a:bodyPr>
          <a:lstStyle/>
          <a:p>
            <a:r>
              <a:rPr lang="el-GR" sz="2000" dirty="0" smtClean="0"/>
              <a:t>Ο απόστολος Παύλος, όπως ο ίδιος λέει, γεννήθηκε στην Ταρσό της Κιλικίας, από γονείς ιουδαίους της φυλής Βενιαμίν . Ο πατέρας του ήταν Ρωμαίος πολίτης το οποίο μπορεί να σημαίνει ότι προερχόταν από τα ανώτερα στρώματα του πληθυσμού της Κιλικίας και ίσως ήταν φαρισαίος ως προς τις θρησκευτικές προτιμήσεις. Αν λάβουμε υπόψη ότι, κατά τον λιθοβολισμό του πρωτομάρτυρα διακόνου Στεφάνου, αναφέρεται ως </a:t>
            </a:r>
            <a:r>
              <a:rPr lang="el-GR" sz="2000" b="1" dirty="0" smtClean="0"/>
              <a:t>«νεανίας», </a:t>
            </a:r>
            <a:r>
              <a:rPr lang="el-GR" sz="2000" dirty="0" smtClean="0"/>
              <a:t>ενώ αλλού      αυτοαποκαλείται</a:t>
            </a:r>
            <a:r>
              <a:rPr lang="el-GR" sz="2000" b="1" dirty="0" smtClean="0"/>
              <a:t> «πρεσβύτης», </a:t>
            </a:r>
            <a:r>
              <a:rPr lang="el-GR" sz="2000" dirty="0" smtClean="0"/>
              <a:t>έχει υπολογιστεί ότι το έτος γέννησής του ήταν κάπου ανάμεσα στο 5-15 </a:t>
            </a:r>
            <a:r>
              <a:rPr lang="el-GR" sz="2000" dirty="0" err="1" smtClean="0"/>
              <a:t>μ.Χ</a:t>
            </a:r>
            <a:r>
              <a:rPr lang="el-GR" sz="2000" dirty="0" smtClean="0"/>
              <a:t>. Το εβραϊκό όνομα του αποστόλου, ήταν Σαούλ αλλά για τους συμπολίτες του εκτός της Συναγωγής ήταν ο Παύλος. Από την φράση: </a:t>
            </a:r>
            <a:r>
              <a:rPr lang="el-GR" sz="2000" b="1" dirty="0" smtClean="0"/>
              <a:t>«</a:t>
            </a:r>
            <a:r>
              <a:rPr lang="el-GR" sz="2000" b="1" dirty="0" err="1" smtClean="0"/>
              <a:t>ἀκούσας</a:t>
            </a:r>
            <a:r>
              <a:rPr lang="el-GR" sz="2000" b="1" dirty="0" smtClean="0"/>
              <a:t> </a:t>
            </a:r>
            <a:r>
              <a:rPr lang="el-GR" sz="2000" b="1" dirty="0" err="1" smtClean="0"/>
              <a:t>δὲ</a:t>
            </a:r>
            <a:r>
              <a:rPr lang="el-GR" sz="2000" b="1" dirty="0" smtClean="0"/>
              <a:t> ὁ </a:t>
            </a:r>
            <a:r>
              <a:rPr lang="el-GR" sz="2000" b="1" dirty="0" err="1" smtClean="0"/>
              <a:t>υἱὸς</a:t>
            </a:r>
            <a:r>
              <a:rPr lang="el-GR" sz="2000" b="1" dirty="0" smtClean="0"/>
              <a:t> </a:t>
            </a:r>
            <a:r>
              <a:rPr lang="el-GR" sz="2000" b="1" dirty="0" err="1" smtClean="0"/>
              <a:t>τῆς</a:t>
            </a:r>
            <a:r>
              <a:rPr lang="el-GR" sz="2000" b="1" dirty="0" smtClean="0"/>
              <a:t> </a:t>
            </a:r>
            <a:r>
              <a:rPr lang="el-GR" sz="2000" b="1" dirty="0" err="1" smtClean="0"/>
              <a:t>ἀδελφῆς</a:t>
            </a:r>
            <a:r>
              <a:rPr lang="el-GR" sz="2000" b="1" dirty="0" smtClean="0"/>
              <a:t> Παύλου [...]», </a:t>
            </a:r>
            <a:r>
              <a:rPr lang="el-GR" sz="2000" dirty="0" smtClean="0"/>
              <a:t>μαθαίνουμε περί ενός ανιψιού του Παύλου, γιου της αδελφής του. Θα μπορούσε κανείς να υποθέσει ότι ίσως η αδελφή του ήταν εγκατεστημένη στην Ιερουσαλήμ και έτσι είχε έναν επιπλέον λόγο να μεταβεί εκεί όπου έγινε τελικά μαθητής του Γαμαλιήλ.</a:t>
            </a:r>
            <a:endParaRPr lang="el-GR" sz="2000" dirty="0"/>
          </a:p>
        </p:txBody>
      </p:sp>
      <p:pic>
        <p:nvPicPr>
          <p:cNvPr id="2048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32040" y="4650518"/>
            <a:ext cx="1752600" cy="217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482"/>
                                        </p:tgtEl>
                                        <p:attrNameLst>
                                          <p:attrName>style.visibility</p:attrName>
                                        </p:attrNameLst>
                                      </p:cBhvr>
                                      <p:to>
                                        <p:strVal val="visible"/>
                                      </p:to>
                                    </p:set>
                                    <p:animEffect transition="in" filter="wipe(down)">
                                      <p:cBhvr>
                                        <p:cTn id="14"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908720"/>
            <a:ext cx="8229600" cy="4464496"/>
          </a:xfrm>
          <a:ln w="76200">
            <a:solidFill>
              <a:schemeClr val="tx1"/>
            </a:solidFill>
          </a:ln>
        </p:spPr>
        <p:txBody>
          <a:bodyPr>
            <a:noAutofit/>
          </a:bodyPr>
          <a:lstStyle/>
          <a:p>
            <a:r>
              <a:rPr lang="el-GR" sz="6600" b="1" dirty="0" smtClean="0"/>
              <a:t>ΟΜΙΛΙΑ ΤΟΥ ΑΠΟΣΤΟΛΟΥ ΠΑΥΛΟΥ ΣΤΟΝ ΑΡΕΙΟ ΠΑΓΟ</a:t>
            </a:r>
            <a:endParaRPr lang="en-US" sz="6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79512" y="404664"/>
            <a:ext cx="8856984" cy="5940088"/>
          </a:xfrm>
          <a:prstGeom prst="rect">
            <a:avLst/>
          </a:prstGeom>
        </p:spPr>
        <p:txBody>
          <a:bodyPr wrap="square">
            <a:spAutoFit/>
          </a:bodyPr>
          <a:lstStyle/>
          <a:p>
            <a:r>
              <a:rPr lang="el-GR" sz="2000" dirty="0"/>
              <a:t>"ΣΤΑΘΕΙΣ ΔΕ Ο ΠΑΥΛΟΣ ΕΝ ΜΕΣΩ ΤΟΥ ΑΡΕΙΟΥ ΠΑΓΟΥ ΕΦΗ, ΑΝΔΡΕΣ ΑΘΗΝΑΙΟΙ, ΚΑΤΑ ΠΑΝΤΑ ΩΣ ΔΕΙΣΙΔΑΙΜΟΝΕΣΤΕΡΟΥΣ ΥΜΑΣ ΘΕΩΡΩ. ΔΙΕΡΧΟΜΕΝΟΣ ΓΑΡ ΚΑΙ ΑΝΑΘΕΩΡΩΝ ΤΑ ΣΕΒΑΣΜΑΤΑ ΥΜΩΝ ΕΥΡΟΝ ΚΑΙ ΒΩΜΟΝ ΕΝ Ω ΕΠΕΓΕΓΡΑΠΤΟ, ΑΓΝΩΣΤΩ ΘΕΩ. ΟΝ ΟΥΝ ΑΓΝΟΟΥΝΤΕΣ ΕΥΣΕΒΕΙΤΕ, ΤΟΥΤΟΝ ΕΓΩ ΚΑΤΑΓΓΕΛΛΩ ΥΜΙΝ. Ο ΘΕΟΣ Ο ΠΟΙΗΣΑΣ ΤΟΝ ΚΟΣΜΟΝ ΚΑΙ ΠΑΝΤΑ ΤΑ ΕΝ ΑΥΤΩ, ΟΥΤΟΣ ΟΥΡΑΝΟΥ ΚΑΙ ΓΗΣ ΚΥΡΙΟΣ ΥΠΑΡΧΩΝ ΟΥΚ ΕΝ ΧΕΙΡΟΠΟΙΗΤΟΙΣ ΝΑΟΙΣ ΚΑΤΟΙΚΕΙ, ΟΥΔΕ ΥΠΟ ΧΕΙΡΩΝ ΑΝΘΡΩΠΩΝ ΘΕΡΑΠΕΥΕΤΑΙ ΠΡΟΣΔΕΟΜΕΝΟΣ ΤΙΝΟΣ, ΑΥΤΟΣ ΔΙΔΟΥΣ ΠΑΣΙ ΖΩΗΝ ΚΑΙ ΠΝΟΗΝ ΚΑΙ ΤΑ ΠΑΝΤΑ· ΕΠΟΙΗΣΕ ΤΕ ΕΞ ΕΝΟΣ ΑΙΜΑΤΟΣ ΠΑΝ ΕΘΝΟΣ ΑΝΘΡΩΠΩΝ ΚΑΤΟΙΚΕΙΝ ΕΠΙ ΠΑΝ ΤΟ ΠΡΟΣΩΠΟΝ ΤΗΣ ΓΗΣ, ΟΡΙΣΑΣ ΠΡΟΣΤΕΤΑΓΜΕΝΟΥΣ ΚΑΙΡΟΥΣ ΚΑΙ ΤΑΣ ΟΡΟΘΕΣΙΑΣ ΤΗΣ ΚΑΤΟΙΚΙΑΣ ΑΥΤΩΝ, ΖΗΤΕΙΝ ΤΟΝ ΚΥΡΙΟΝ ΕΙ ΑΡΑ ΓΕ ΨΗΛΑΦΗΣΕΙΑΝ ΑΥΤΟΝ ΚΑΙ ΕΥΡΟΙΕΝ, ΚΑΙ ΤΟΙ ΓΕ ΟΥ ΜΑΚΡΑΝ ΑΠΟ ΕΝΟΣ ΕΚΑΣΤΟΥ ΗΜΩΝ ΥΠΑΡΧΟΝΤΑ. ΕΝ ΑΥΤΩ ΓΑΡ ΖΩΜΕΝ ΚΑΙ ΚΙΝΟΥΜΕΘΑ ΚΑΙ ΕΣΜΕΝ, ΩΣ ΚΑΙ ΤΙΝΕΣ ΤΩΝ ΚΑΘ' ΥΜΑΣ ΠΟΙΗΤΩΝ ΕΙΡΗΚΑΣΙ· ΤΟΥ ΓΑΡ ΚΑΙ ΓΕΝΟΣ ΕΣΜΕΝ. ΓΕΝΟΣ ΟΥΝ ΥΠΑΡΧΟΝΤΕΣ ΤΟΥ ΘΕΟΥ ΟΥΚ ΟΦΕΙΛΟΜΕΝΝΟΜΙΖΕΙΝ ΧΡΥΣΩ Η ΑΡΓΥΡΩ Η ΛΙΘΩ, ΧΑΡΑΓΜΑΤΙ ΤΕΧΝΗΣ ΚΑΙ ΕΝΘΥΜΗΣΕΩΣ ΑΝΘΡΩΠΟΥ, ΤΟ ΘΕΙΟΝ ΕΙΝΑΙ ΟΜΟΙΟΝ. ΤΟΥΣ ΜΕΝ ΟΥΝ ΧΡΟΝΟΥΣ ΤΗΣ ΑΓΝΟΙΑΣ ΥΠΕΡΙΔΩΝ Ο ΘΕΟΣ ΤΑ ΝΥΝ ΠΑΡΑΓΓΕΛΛΕΙ ΤΟΙΣ ΑΝΘΡΩΠΟΙΣ ΠΑΣΙ ΠΑΝΤΑΧΟΥ ΜΕΤΑΝΟΕΙΝ, ΔΙΟΤΙ ΕΣΤΗΣΕΝ ΗΜΕΡΑΝ ΕΝ Η ΜΕΛΛΕΙ ΚΡΙΝΕΙΝ ΤΗΝ ΟΙΚΟΥΜΕΝΗΝ ΕΝ ΔΙΚΑΙΟΣΥΝΗ, ΕΝ ΑΝΔΡΙ Ω ΩΡΙΣΕ, ΠΙΣΤΙΝ ΠΑΡΑΣΧΩΝ ΠΑΣΙΝ ΑΝΑΣΤΗΣΑΣ ΑΥΤΟΝ ΕΚ ΝΕΚΡΩΝ.»</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17367</Words>
  <Application>WPS Presentation</Application>
  <PresentationFormat>Προβολή στην οθόνη (4:3)</PresentationFormat>
  <Paragraphs>150</Paragraphs>
  <Slides>39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39</vt:i4>
      </vt:variant>
    </vt:vector>
  </HeadingPairs>
  <TitlesOfParts>
    <vt:vector size="46" baseType="lpstr">
      <vt:lpstr>Arial</vt:lpstr>
      <vt:lpstr>SimSun</vt:lpstr>
      <vt:lpstr>Wingdings</vt:lpstr>
      <vt:lpstr>Calibri</vt:lpstr>
      <vt:lpstr>Microsoft YaHei</vt:lpstr>
      <vt:lpstr>Arial Unicode MS</vt:lpstr>
      <vt:lpstr>Θέμα του Office</vt:lpstr>
      <vt:lpstr>ΕΡΓΑΣΙΑ ΘΡΗΣΚΕΥΤΙΚΩΝ  Α’ ΤΕΤΡΑΜΗΝΟΥ 2022-2023</vt:lpstr>
      <vt:lpstr>ΕΙΣΑΓΩΓΗ</vt:lpstr>
      <vt:lpstr>PowerPoint 演示文稿</vt:lpstr>
      <vt:lpstr>ΒΙΟΓΡΑΦΙΚΑ ΣΤΟΙΧΕΙΑ</vt:lpstr>
      <vt:lpstr>PowerPoint 演示文稿</vt:lpstr>
      <vt:lpstr>ΤΟΠΟΣ ΓΕΝΝΗΣΗΣ ΚΑΙ ΚΑΤΑΓΩΓΗ</vt:lpstr>
      <vt:lpstr>PowerPoint 演示文稿</vt:lpstr>
      <vt:lpstr>ΟΜΙΛΙΑ ΤΟΥ ΑΠΟΣΤΟΛΟΥ ΠΑΥΛΟΥ ΣΤΟΝ ΑΡΕΙΟ ΠΑΓΟ</vt:lpstr>
      <vt:lpstr>PowerPoint 演示文稿</vt:lpstr>
      <vt:lpstr>PowerPoint 演示文稿</vt:lpstr>
      <vt:lpstr>PowerPoint 演示文稿</vt:lpstr>
      <vt:lpstr>PowerPoint 演示文稿</vt:lpstr>
      <vt:lpstr>PowerPoint 演示文稿</vt:lpstr>
      <vt:lpstr>ΣΠΟΥΔΕΣ ΤΟΥ ΑΠΟΣΤΟΛΟΥ ΠΑΥΛΟΥ ΚΑΙ Η ΑΝΑΤΡΟΦΗ ΤΟΥ</vt:lpstr>
      <vt:lpstr>PowerPoint 演示文稿</vt:lpstr>
      <vt:lpstr>PowerPoint 演示文稿</vt:lpstr>
      <vt:lpstr>PowerPoint 演示文稿</vt:lpstr>
      <vt:lpstr>ΑΝΤΙΛΗΨΕΙΣ ( π.Χ )</vt:lpstr>
      <vt:lpstr>PowerPoint 演示文稿</vt:lpstr>
      <vt:lpstr>PowerPoint 演示文稿</vt:lpstr>
      <vt:lpstr>ΑΝΤΙΛΗΨΕΙΣ ( μ.Χ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ΜΕΤΑΣΤΡΟΦΗ ΑΠΟΣΤΟΛΟΥ ΠΑΥΛΟΥ</vt:lpstr>
      <vt:lpstr>PowerPoint 演示文稿</vt:lpstr>
      <vt:lpstr>PowerPoint 演示文稿</vt:lpstr>
      <vt:lpstr>PowerPoint 演示文稿</vt:lpstr>
      <vt:lpstr>PowerPoint 演示文稿</vt:lpstr>
      <vt:lpstr>PowerPoint 演示文稿</vt:lpstr>
      <vt:lpstr>ΕΝΝΟΙΟΛΟΓΙΚΟΣ ΧΑΡΤΗΣ</vt:lpstr>
      <vt:lpstr>PowerPoint 演示文稿</vt:lpstr>
      <vt:lpstr>ΒΙΒΛΙΟΓΡΑΦΙΑ</vt:lpstr>
      <vt:lpstr>PowerPoint 演示文稿</vt:lpstr>
      <vt:lpstr>ΤΕΛΟΣ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ΕΡΓΑΣΙΑ ΘΡΗΣΚΕΥΤΙΚΩΝ  Α’ ΤΕΤΡΑΜΗΝΟΥ 2022-2023</dc:title>
  <dc:creator>Katerina</dc:creator>
  <cp:lastModifiedBy>Paris</cp:lastModifiedBy>
  <cp:revision>37</cp:revision>
  <dcterms:created xsi:type="dcterms:W3CDTF">2023-01-02T13:54:00Z</dcterms:created>
  <dcterms:modified xsi:type="dcterms:W3CDTF">2023-07-30T17:57:18Z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464AA9CAA597472DB1B556699A680059</vt:lpwstr>
  </property>
  <property fmtid="{D5CDD505-2E9C-101B-9397-08002B2CF9AE}" pid="3" name="KSOProductBuildVer">
    <vt:lpwstr>1033-11.2.0.11537</vt:lpwstr>
  </property>
</Properties>
</file>