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3"/>
    <p:sldId id="260" r:id="rId4"/>
    <p:sldId id="257" r:id="rId5"/>
    <p:sldId id="261" r:id="rId6"/>
    <p:sldId id="262" r:id="rId7"/>
    <p:sldId id="263" r:id="rId8"/>
    <p:sldId id="264" r:id="rId9"/>
    <p:sldId id="265" r:id="rId10"/>
    <p:sldId id="266" r:id="rId11"/>
    <p:sldId id="25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7093"/>
    <a:srgbClr val="CED2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96A9F9-89D7-4185-8B9F-7204A9913DB1}" type="datetimeFigureOut">
              <a:rPr lang="en-US" smtClean="0"/>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522B1-5C0D-41EB-B7CD-CEDEC69BCBEA}"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28403" y="945913"/>
            <a:ext cx="8637073" cy="2618554"/>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E552938-B97A-4E55-9DA0-870D36ACF096}" type="datetimeFigureOut">
              <a:rPr lang="en-US" smtClean="0"/>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99462D3F-E215-4D25-959F-32B55BE8F2AD}" type="slidenum">
              <a:rPr lang="en-US" smtClean="0"/>
            </a:fld>
            <a:endParaRPr lang="en-US"/>
          </a:p>
        </p:txBody>
      </p:sp>
      <p:pic>
        <p:nvPicPr>
          <p:cNvPr id="16" name="Picture 15"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E552938-B97A-4E55-9DA0-870D36ACF09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62D3F-E215-4D25-959F-32B55BE8F2AD}" type="slidenum">
              <a:rPr lang="en-US" smtClean="0"/>
            </a:fld>
            <a:endParaRPr lang="en-US"/>
          </a:p>
        </p:txBody>
      </p:sp>
      <p:pic>
        <p:nvPicPr>
          <p:cNvPr id="15" name="Picture 14"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124709"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1130270" y="798973"/>
            <a:ext cx="7828830" cy="4659889"/>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E552938-B97A-4E55-9DA0-870D36ACF09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62D3F-E215-4D25-959F-32B55BE8F2AD}" type="slidenum">
              <a:rPr lang="en-US" smtClean="0"/>
            </a:fld>
            <a:endParaRPr lang="en-US"/>
          </a:p>
        </p:txBody>
      </p:sp>
      <p:pic>
        <p:nvPicPr>
          <p:cNvPr id="17" name="Picture 16"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a:fillRect/>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lvl1pPr>
              <a:defRPr sz="1200"/>
            </a:lvl1pPr>
          </a:lstStyle>
          <a:p>
            <a:fld id="{6E552938-B97A-4E55-9DA0-870D36ACF096}" type="datetimeFigureOut">
              <a:rPr lang="en-US" smtClean="0"/>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99462D3F-E215-4D25-959F-32B55BE8F2AD}" type="slidenum">
              <a:rPr lang="en-US" smtClean="0"/>
            </a:fld>
            <a:endParaRPr lang="en-US"/>
          </a:p>
        </p:txBody>
      </p:sp>
      <p:pic>
        <p:nvPicPr>
          <p:cNvPr id="24" name="Picture 23"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29167" y="1756129"/>
            <a:ext cx="8619060" cy="2050065"/>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6E552938-B97A-4E55-9DA0-870D36ACF096}"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62D3F-E215-4D25-959F-32B55BE8F2AD}" type="slidenum">
              <a:rPr lang="en-US" smtClean="0"/>
            </a:fld>
            <a:endParaRPr lang="en-US"/>
          </a:p>
        </p:txBody>
      </p:sp>
      <p:pic>
        <p:nvPicPr>
          <p:cNvPr id="16" name="Picture 15"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31052" y="958037"/>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1129166" y="2165621"/>
            <a:ext cx="4645152" cy="3293852"/>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6095606" y="2171769"/>
            <a:ext cx="4645152" cy="3287094"/>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E552938-B97A-4E55-9DA0-870D36ACF09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62D3F-E215-4D25-959F-32B55BE8F2AD}" type="slidenum">
              <a:rPr lang="en-US" smtClean="0"/>
            </a:fld>
            <a:endParaRPr lang="en-US"/>
          </a:p>
        </p:txBody>
      </p:sp>
      <p:pic>
        <p:nvPicPr>
          <p:cNvPr id="16" name="Picture 15"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29166" y="953336"/>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1129166" y="2974448"/>
            <a:ext cx="4645152" cy="2493876"/>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6094337" y="2971669"/>
            <a:ext cx="4645152" cy="2487193"/>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6E552938-B97A-4E55-9DA0-870D36ACF096}"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462D3F-E215-4D25-959F-32B55BE8F2AD}" type="slidenum">
              <a:rPr lang="en-US" smtClean="0"/>
            </a:fld>
            <a:endParaRPr lang="en-US"/>
          </a:p>
        </p:txBody>
      </p:sp>
      <p:pic>
        <p:nvPicPr>
          <p:cNvPr id="18" name="Picture 17"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E552938-B97A-4E55-9DA0-870D36ACF096}"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462D3F-E215-4D25-959F-32B55BE8F2AD}" type="slidenum">
              <a:rPr lang="en-US" smtClean="0"/>
            </a:fld>
            <a:endParaRPr lang="en-US"/>
          </a:p>
        </p:txBody>
      </p:sp>
      <p:pic>
        <p:nvPicPr>
          <p:cNvPr id="14" name="Picture 13"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52938-B97A-4E55-9DA0-870D36ACF096}"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462D3F-E215-4D25-959F-32B55BE8F2A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24291" y="952578"/>
            <a:ext cx="3275013" cy="2322176"/>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4723334" y="952578"/>
            <a:ext cx="6012470" cy="4505221"/>
          </a:xfrm>
        </p:spPr>
        <p:txBody>
          <a:bodyPr anchor="ct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6E552938-B97A-4E55-9DA0-870D36ACF096}"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62D3F-E215-4D25-959F-32B55BE8F2AD}" type="slidenum">
              <a:rPr lang="en-US" smtClean="0"/>
            </a:fld>
            <a:endParaRPr lang="en-US"/>
          </a:p>
        </p:txBody>
      </p:sp>
      <p:pic>
        <p:nvPicPr>
          <p:cNvPr id="16" name="Picture 15"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a:fillRect/>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hasCustomPrompt="1"/>
          </p:nvPr>
        </p:nvSpPr>
        <p:spPr>
          <a:xfrm>
            <a:off x="1129124" y="1129513"/>
            <a:ext cx="5854872" cy="1924208"/>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6E552938-B97A-4E55-9DA0-870D36ACF096}" type="datetimeFigureOut">
              <a:rPr lang="en-US" smtClean="0"/>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99462D3F-E215-4D25-959F-32B55BE8F2AD}" type="slidenum">
              <a:rPr lang="en-US" smtClean="0"/>
            </a:fld>
            <a:endParaRPr lang="en-US"/>
          </a:p>
        </p:txBody>
      </p:sp>
      <p:pic>
        <p:nvPicPr>
          <p:cNvPr id="22" name="Picture 21" descr="RedHashing.emf"/>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a:fillRect/>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2">
            <a:extLst>
              <a:ext uri="{28A0092B-C50C-407E-A947-70E740481C1C}">
                <a14:useLocalDpi xmlns:a14="http://schemas.microsoft.com/office/drawing/2010/main" val="0"/>
              </a:ext>
            </a:extLst>
          </a:blip>
          <a:srcRect t="1538" b="-1538"/>
          <a:stretch>
            <a:fillRect/>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E552938-B97A-4E55-9DA0-870D36ACF096}" type="datetimeFigureOut">
              <a:rPr lang="en-US" smtClean="0"/>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99462D3F-E215-4D25-959F-32B55BE8F2A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s://el.wikipedia.org/wiki/%CE%95%CF%85%CE%B1%CE%B3%CE%B3%CE%AD%CE%BB%CE%B9%CE%BF" TargetMode="External"/><Relationship Id="rId2" Type="http://schemas.openxmlformats.org/officeDocument/2006/relationships/hyperlink" Target="https://el.wikipedia.org/wiki/%CE%99%CE%B7%CF%83%CE%BF%CF%8D%CF%82_%CE%A7%CF%81%CE%B9%CF%83%CF%84%CF%8C%CF%82" TargetMode="External"/><Relationship Id="rId1" Type="http://schemas.openxmlformats.org/officeDocument/2006/relationships/hyperlink" Target="https://el.wikipedia.org/wiki/%CE%91%CF%80%CF%8C%CF%83%CF%84%CE%BF%CE%BB%CE%BF%CF%82"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9.xml.rels><?xml version="1.0" encoding="UTF-8" standalone="yes"?>
<Relationships xmlns="http://schemas.openxmlformats.org/package/2006/relationships"><Relationship Id="rId9" Type="http://schemas.openxmlformats.org/officeDocument/2006/relationships/hyperlink" Target="https://el.wikisource.org/wiki/%CF%80%CF%81%CE%BF%CF%82_%CE%98%CE%B5%CF%83%CF%83%CE%B1%CE%BB%CE%BF%CE%BD%CE%B9%CE%BA%CE%B5%CE%AF%CF%82_%CE%92%27" TargetMode="External"/><Relationship Id="rId8" Type="http://schemas.openxmlformats.org/officeDocument/2006/relationships/hyperlink" Target="https://el.wikisource.org/wiki/%CF%80%CF%81%CE%BF%CF%82_%CE%98%CE%B5%CF%83%CF%83%CE%B1%CE%BB%CE%BF%CE%BD%CE%B9%CE%BA%CE%B5%CE%AF%CF%82_%CE%91%27" TargetMode="External"/><Relationship Id="rId7" Type="http://schemas.openxmlformats.org/officeDocument/2006/relationships/hyperlink" Target="https://el.wikisource.org/wiki/%CF%80%CF%81%CE%BF%CF%82_%CE%9A%CE%BF%CE%BB%CE%BF%CF%83%CF%83%CE%B1%CE%B5%CE%AF%CF%82" TargetMode="External"/><Relationship Id="rId6" Type="http://schemas.openxmlformats.org/officeDocument/2006/relationships/hyperlink" Target="https://el.wikisource.org/wiki/%CF%80%CF%81%CE%BF%CF%82_%CE%A6%CE%B9%CE%BB%CE%B9%CF%80%CF%80%CE%B7%CF%83%CE%AF%CE%BF%CF%85%CF%82" TargetMode="External"/><Relationship Id="rId5" Type="http://schemas.openxmlformats.org/officeDocument/2006/relationships/hyperlink" Target="https://el.wikisource.org/wiki/%CF%80%CF%81%CE%BF%CF%82_%CE%95%CF%86%CE%B5%CF%83%CE%AF%CE%BF%CF%85%CF%82" TargetMode="External"/><Relationship Id="rId4" Type="http://schemas.openxmlformats.org/officeDocument/2006/relationships/hyperlink" Target="https://el.wikisource.org/wiki/%CF%80%CF%81%CE%BF%CF%82_%CE%93%CE%B1%CE%BB%CE%AC%CF%84%CE%B1%CF%82" TargetMode="External"/><Relationship Id="rId3" Type="http://schemas.openxmlformats.org/officeDocument/2006/relationships/hyperlink" Target="https://el.wikisource.org/wiki/%CF%80%CF%81%CE%BF%CF%82_%CE%9A%CE%BF%CF%81%CE%B9%CE%BD%CE%B8%CE%AF%CE%BF%CF%85%CF%82_%CE%92%27" TargetMode="External"/><Relationship Id="rId2" Type="http://schemas.openxmlformats.org/officeDocument/2006/relationships/hyperlink" Target="https://el.wikisource.org/wiki/%CF%80%CF%81%CE%BF%CF%82_%CE%9A%CE%BF%CF%81%CE%B9%CE%BD%CE%B8%CE%AF%CE%BF%CF%85%CF%82_%CE%91%27" TargetMode="External"/><Relationship Id="rId15" Type="http://schemas.openxmlformats.org/officeDocument/2006/relationships/slideLayout" Target="../slideLayouts/slideLayout2.xml"/><Relationship Id="rId14" Type="http://schemas.openxmlformats.org/officeDocument/2006/relationships/hyperlink" Target="https://el.wikisource.org/wiki/%CF%80%CF%81%CE%BF%CF%82_%CE%95%CE%B2%CF%81%CE%B1%CE%AF%CE%BF%CF%85%CF%82" TargetMode="External"/><Relationship Id="rId13" Type="http://schemas.openxmlformats.org/officeDocument/2006/relationships/hyperlink" Target="https://el.wikisource.org/wiki/%CF%80%CF%81%CE%BF%CF%82_%CE%A6%CE%B9%CE%BB%CE%AE%CE%BC%CE%BF%CE%BD%CE%B1" TargetMode="External"/><Relationship Id="rId12" Type="http://schemas.openxmlformats.org/officeDocument/2006/relationships/hyperlink" Target="https://el.wikisource.org/wiki/%CF%80%CF%81%CE%BF%CF%82_%CE%A4%CE%AF%CF%84%CE%BF%CE%BD" TargetMode="External"/><Relationship Id="rId11" Type="http://schemas.openxmlformats.org/officeDocument/2006/relationships/hyperlink" Target="https://el.wikisource.org/wiki/%CF%80%CF%81%CE%BF%CF%82_%CE%A4%CE%B9%CE%BC%CF%8C%CE%B8%CE%B5%CE%BF%CE%BD_%CE%92%27" TargetMode="External"/><Relationship Id="rId10" Type="http://schemas.openxmlformats.org/officeDocument/2006/relationships/hyperlink" Target="https://el.wikisource.org/wiki/%CF%80%CF%81%CE%BF%CF%82_%CE%A4%CE%B9%CE%BC%CF%8C%CE%B8%CE%B5%CE%BF%CE%BD_%CE%91%27" TargetMode="External"/><Relationship Id="rId1" Type="http://schemas.openxmlformats.org/officeDocument/2006/relationships/hyperlink" Target="https://el.wikisource.org/wiki/%CF%80%CF%81%CE%BF%CF%82_%CE%A1%CF%89%CE%BC%CE%B1%CE%AF%CE%BF%CF%85%CF%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61872" y="1167523"/>
            <a:ext cx="8367037" cy="2787812"/>
          </a:xfrm>
        </p:spPr>
        <p:txBody>
          <a:bodyPr>
            <a:normAutofit/>
          </a:bodyPr>
          <a:lstStyle/>
          <a:p>
            <a:pPr algn="ctr"/>
            <a:r>
              <a:rPr lang="el-GR" i="1" dirty="0"/>
              <a:t>Ο ΑΠΟΣΤΟΛΟΣ ΠΑΥΛΟΣ</a:t>
            </a:r>
            <a:br>
              <a:rPr lang="el-GR" dirty="0"/>
            </a:br>
            <a:endParaRPr lang="en-US" dirty="0"/>
          </a:p>
        </p:txBody>
      </p:sp>
      <p:sp>
        <p:nvSpPr>
          <p:cNvPr id="3" name="Υπότιτλος 2"/>
          <p:cNvSpPr>
            <a:spLocks noGrp="1"/>
          </p:cNvSpPr>
          <p:nvPr>
            <p:ph type="subTitle" idx="1"/>
          </p:nvPr>
        </p:nvSpPr>
        <p:spPr>
          <a:xfrm>
            <a:off x="1261872" y="4925022"/>
            <a:ext cx="9376809" cy="1530910"/>
          </a:xfrm>
        </p:spPr>
        <p:txBody>
          <a:bodyPr/>
          <a:lstStyle/>
          <a:p>
            <a:pPr algn="r"/>
            <a:r>
              <a:rPr lang="el-GR" i="1" dirty="0">
                <a:solidFill>
                  <a:srgbClr val="627093"/>
                </a:solidFill>
                <a:effectLst>
                  <a:outerShdw blurRad="38100" dist="38100" dir="2700000" algn="tl">
                    <a:srgbClr val="000000">
                      <a:alpha val="43137"/>
                    </a:srgbClr>
                  </a:outerShdw>
                </a:effectLst>
              </a:rPr>
              <a:t>ΦΩΤΕΙΝΗ ΟΙΚΟΝΟΜΑΚΟΥ Β΄2</a:t>
            </a:r>
            <a:endParaRPr lang="en-US" i="1" dirty="0">
              <a:solidFill>
                <a:srgbClr val="627093"/>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i="1" dirty="0">
                <a:solidFill>
                  <a:srgbClr val="627093"/>
                </a:solidFill>
              </a:rPr>
              <a:t>ΠΗΓΕΣ</a:t>
            </a:r>
            <a:endParaRPr lang="en-US" i="1" dirty="0">
              <a:solidFill>
                <a:srgbClr val="627093"/>
              </a:solidFill>
            </a:endParaRPr>
          </a:p>
        </p:txBody>
      </p:sp>
      <p:sp>
        <p:nvSpPr>
          <p:cNvPr id="3" name="Θέση περιεχομένου 2"/>
          <p:cNvSpPr>
            <a:spLocks noGrp="1"/>
          </p:cNvSpPr>
          <p:nvPr>
            <p:ph idx="1"/>
          </p:nvPr>
        </p:nvSpPr>
        <p:spPr>
          <a:xfrm>
            <a:off x="1130270" y="1477941"/>
            <a:ext cx="9603275" cy="4118079"/>
          </a:xfrm>
        </p:spPr>
        <p:txBody>
          <a:bodyPr/>
          <a:lstStyle/>
          <a:p>
            <a:r>
              <a:rPr lang="en-US" dirty="0"/>
              <a:t>https://el.wikipedia.org/wiki/%CE%91%CF%80%CF%8C%CF%83%CF%84%CE%BF%CE%BB%CE%BF%CF%82_%CE%A0%CE%B1%CF%8D%CE%BB%CE%BF%CF%82#%CE%9F_%CE%A0%CE%B1%CF%8D%CE%BB%CE%BF%CF%82_%CF%89%CF%82_%CE%B4%CE%B9%CF%8E%CE%BA%CF%84%CE%B7%CF%82_%CF%84%CE%BF%CF%85_%CE%A7%CF%81%CE%B9%CF%83%CF%84%CE%B9%CE%B1%CE%BD%CE%B9%CF%83%CE%BC%CE%BF%CF%8</a:t>
            </a:r>
            <a:endParaRPr lang="el-GR"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30268" y="1177636"/>
            <a:ext cx="9603275" cy="5043054"/>
          </a:xfrm>
        </p:spPr>
        <p:txBody>
          <a:bodyPr>
            <a:normAutofit/>
          </a:bodyPr>
          <a:lstStyle/>
          <a:p>
            <a:pPr algn="ctr"/>
            <a:r>
              <a:rPr lang="el-GR" sz="4400" i="1" dirty="0">
                <a:solidFill>
                  <a:srgbClr val="627093"/>
                </a:solidFill>
              </a:rPr>
              <a:t>ΚΑΤΑΓΩΓΗ</a:t>
            </a:r>
            <a:endParaRPr lang="en-US" sz="4400" i="1" dirty="0">
              <a:solidFill>
                <a:srgbClr val="627093"/>
              </a:solidFill>
            </a:endParaRPr>
          </a:p>
        </p:txBody>
      </p:sp>
      <p:pic>
        <p:nvPicPr>
          <p:cNvPr id="7" name="Θέση περιεχομένου 6"/>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4089252" y="2275612"/>
            <a:ext cx="3685309" cy="3404752"/>
          </a:xfrm>
          <a:prstGeom prst="rect">
            <a:avLst/>
          </a:prstGeom>
          <a:ln>
            <a:noFill/>
          </a:ln>
          <a:effectLst>
            <a:outerShdw blurRad="317500" algn="tl" rotWithShape="0">
              <a:srgbClr val="000000"/>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1199543" y="1227336"/>
            <a:ext cx="9440748" cy="3098405"/>
          </a:xfrm>
        </p:spPr>
        <p:txBody>
          <a:bodyPr>
            <a:normAutofit/>
          </a:bodyPr>
          <a:lstStyle/>
          <a:p>
            <a:r>
              <a:rPr lang="el-GR" sz="2400" i="0" dirty="0">
                <a:solidFill>
                  <a:srgbClr val="000000"/>
                </a:solidFill>
                <a:latin typeface="Tahoma" panose="020B0604030504040204" pitchFamily="34" charset="0"/>
              </a:rPr>
              <a:t>Ο Απόστολος Παύλος γεννήθηκε στην Ταρσό της Κιλικίας μεταξύ του 5 και 15 μ.Χ. από ευσεβείς Ιουδαίους γονείς. Ο Παύλος καταγόταν από τη φυλή Βενιαμίν κι άνηκε στην τάξη των Φαρισαίων (</a:t>
            </a:r>
            <a:r>
              <a:rPr lang="el-GR" sz="2400" i="0" dirty="0" err="1">
                <a:solidFill>
                  <a:srgbClr val="000000"/>
                </a:solidFill>
                <a:latin typeface="Tahoma" panose="020B0604030504040204" pitchFamily="34" charset="0"/>
              </a:rPr>
              <a:t>Ρωμ</a:t>
            </a:r>
            <a:r>
              <a:rPr lang="el-GR" sz="2400" i="0" dirty="0">
                <a:solidFill>
                  <a:srgbClr val="000000"/>
                </a:solidFill>
                <a:latin typeface="Tahoma" panose="020B0604030504040204" pitchFamily="34" charset="0"/>
              </a:rPr>
              <a:t>. 16,1 και </a:t>
            </a:r>
            <a:r>
              <a:rPr lang="el-GR" sz="2400" i="0" dirty="0" err="1">
                <a:solidFill>
                  <a:srgbClr val="000000"/>
                </a:solidFill>
                <a:latin typeface="Tahoma" panose="020B0604030504040204" pitchFamily="34" charset="0"/>
              </a:rPr>
              <a:t>Φιλιππ</a:t>
            </a:r>
            <a:r>
              <a:rPr lang="el-GR" sz="2400" i="0" dirty="0">
                <a:solidFill>
                  <a:srgbClr val="000000"/>
                </a:solidFill>
                <a:latin typeface="Tahoma" panose="020B0604030504040204" pitchFamily="34" charset="0"/>
              </a:rPr>
              <a:t>. 3,5). Ο πατέρας του ήταν Ρωμαίος πολίτης και προερχόταν από τα ανώτερα στρώματα της κοινωνίας της Κιλικίας. Από τον πατέρα του κληρονόμησε ο Παύλος και την ιδιότητα του Ρωμαίου πολίτη. Αυτό το χαρακτηριστικό έδινε σημαντικά προνόμια στον Παύλο.</a:t>
            </a:r>
            <a:endParaRPr lang="en-US" sz="2400" dirty="0"/>
          </a:p>
        </p:txBody>
      </p:sp>
      <p:sp>
        <p:nvSpPr>
          <p:cNvPr id="3" name="Θέση περιεχομένου 2"/>
          <p:cNvSpPr>
            <a:spLocks noGrp="1"/>
          </p:cNvSpPr>
          <p:nvPr>
            <p:ph idx="1"/>
          </p:nvPr>
        </p:nvSpPr>
        <p:spPr>
          <a:xfrm>
            <a:off x="1199543" y="4419599"/>
            <a:ext cx="9603275" cy="1767181"/>
          </a:xfrm>
        </p:spPr>
        <p:txBody>
          <a:bodyPr/>
          <a:lstStyle/>
          <a:p>
            <a:pPr marL="0" indent="0">
              <a:lnSpc>
                <a:spcPct val="150000"/>
              </a:lnSpc>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4400" i="1" dirty="0">
                <a:solidFill>
                  <a:srgbClr val="627093"/>
                </a:solidFill>
              </a:rPr>
              <a:t>ΜΕΤΑΣΤΡΟΦΗ ΑΠΟΣΤΟΛΟΥ ΠΑΥΛΟΥ</a:t>
            </a:r>
            <a:endParaRPr lang="en-US" sz="4400" i="1" dirty="0">
              <a:solidFill>
                <a:srgbClr val="627093"/>
              </a:solidFill>
            </a:endParaRPr>
          </a:p>
        </p:txBody>
      </p:sp>
      <p:pic>
        <p:nvPicPr>
          <p:cNvPr id="5" name="Θέση περιεχομένου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3837904" y="2395471"/>
            <a:ext cx="4041178" cy="3348506"/>
          </a:xfrm>
          <a:prstGeom prst="rect">
            <a:avLst/>
          </a:prstGeom>
          <a:ln>
            <a:noFill/>
          </a:ln>
          <a:effectLst>
            <a:outerShdw blurRad="317500" algn="tl" rotWithShape="0">
              <a:srgbClr val="000000"/>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30269" y="0"/>
            <a:ext cx="9603275" cy="1049235"/>
          </a:xfrm>
        </p:spPr>
        <p:txBody>
          <a:bodyPr/>
          <a:lstStyle/>
          <a:p>
            <a:endParaRPr lang="en-US" dirty="0"/>
          </a:p>
        </p:txBody>
      </p:sp>
      <p:sp>
        <p:nvSpPr>
          <p:cNvPr id="3" name="Θέση περιεχομένου 2"/>
          <p:cNvSpPr>
            <a:spLocks noGrp="1"/>
          </p:cNvSpPr>
          <p:nvPr>
            <p:ph idx="1"/>
          </p:nvPr>
        </p:nvSpPr>
        <p:spPr>
          <a:xfrm>
            <a:off x="1130271" y="1280160"/>
            <a:ext cx="9603274" cy="4642338"/>
          </a:xfrm>
        </p:spPr>
        <p:txBody>
          <a:bodyPr>
            <a:normAutofit fontScale="92500" lnSpcReduction="10000"/>
          </a:bodyPr>
          <a:lstStyle/>
          <a:p>
            <a:r>
              <a:rPr lang="el-GR" sz="2400" b="0" i="0" dirty="0">
                <a:solidFill>
                  <a:srgbClr val="202122"/>
                </a:solidFill>
                <a:effectLst/>
                <a:latin typeface="Arial" panose="020B0604020202020204" pitchFamily="34" charset="0"/>
              </a:rPr>
              <a:t>Για το γεγονός της μεταστροφής του Παύλου προς το Χριστιανισμό, εκτός από τις αναφορές στις επιστολές (</a:t>
            </a:r>
            <a:r>
              <a:rPr lang="el-GR" sz="2400" b="0" i="1" dirty="0" err="1">
                <a:solidFill>
                  <a:srgbClr val="202122"/>
                </a:solidFill>
                <a:effectLst/>
                <a:latin typeface="Arial" panose="020B0604020202020204" pitchFamily="34" charset="0"/>
              </a:rPr>
              <a:t>Γαλάτ</a:t>
            </a:r>
            <a:r>
              <a:rPr lang="el-GR" sz="2400" b="0" i="1" dirty="0">
                <a:solidFill>
                  <a:srgbClr val="202122"/>
                </a:solidFill>
                <a:effectLst/>
                <a:latin typeface="Arial" panose="020B0604020202020204" pitchFamily="34" charset="0"/>
              </a:rPr>
              <a:t>. 1:13</a:t>
            </a:r>
            <a:r>
              <a:rPr lang="el-GR" sz="2400" b="0" i="0" dirty="0">
                <a:solidFill>
                  <a:srgbClr val="202122"/>
                </a:solidFill>
                <a:effectLst/>
                <a:latin typeface="Arial" panose="020B0604020202020204" pitchFamily="34" charset="0"/>
              </a:rPr>
              <a:t> εξ., </a:t>
            </a:r>
            <a:r>
              <a:rPr lang="el-GR" sz="2400" b="0" i="1" dirty="0">
                <a:solidFill>
                  <a:srgbClr val="202122"/>
                </a:solidFill>
                <a:effectLst/>
                <a:latin typeface="Arial" panose="020B0604020202020204" pitchFamily="34" charset="0"/>
              </a:rPr>
              <a:t>Α' </a:t>
            </a:r>
            <a:r>
              <a:rPr lang="el-GR" sz="2400" b="0" i="1" dirty="0" err="1">
                <a:solidFill>
                  <a:srgbClr val="202122"/>
                </a:solidFill>
                <a:effectLst/>
                <a:latin typeface="Arial" panose="020B0604020202020204" pitchFamily="34" charset="0"/>
              </a:rPr>
              <a:t>Κορ</a:t>
            </a:r>
            <a:r>
              <a:rPr lang="el-GR" sz="2400" b="0" i="1" dirty="0">
                <a:solidFill>
                  <a:srgbClr val="202122"/>
                </a:solidFill>
                <a:effectLst/>
                <a:latin typeface="Arial" panose="020B0604020202020204" pitchFamily="34" charset="0"/>
              </a:rPr>
              <a:t>. 11:1</a:t>
            </a:r>
            <a:r>
              <a:rPr lang="el-GR" sz="2400" b="0" i="0" dirty="0">
                <a:solidFill>
                  <a:srgbClr val="202122"/>
                </a:solidFill>
                <a:effectLst/>
                <a:latin typeface="Arial" panose="020B0604020202020204" pitchFamily="34" charset="0"/>
              </a:rPr>
              <a:t>, </a:t>
            </a:r>
            <a:r>
              <a:rPr lang="el-GR" sz="2400" b="0" i="1" dirty="0">
                <a:solidFill>
                  <a:srgbClr val="202122"/>
                </a:solidFill>
                <a:effectLst/>
                <a:latin typeface="Arial" panose="020B0604020202020204" pitchFamily="34" charset="0"/>
              </a:rPr>
              <a:t>15:8</a:t>
            </a:r>
            <a:r>
              <a:rPr lang="el-GR" sz="2400" b="0" i="0" dirty="0">
                <a:solidFill>
                  <a:srgbClr val="202122"/>
                </a:solidFill>
                <a:effectLst/>
                <a:latin typeface="Arial" panose="020B0604020202020204" pitchFamily="34" charset="0"/>
              </a:rPr>
              <a:t>, </a:t>
            </a:r>
            <a:r>
              <a:rPr lang="el-GR" sz="2400" b="0" i="1" dirty="0" err="1">
                <a:solidFill>
                  <a:srgbClr val="202122"/>
                </a:solidFill>
                <a:effectLst/>
                <a:latin typeface="Arial" panose="020B0604020202020204" pitchFamily="34" charset="0"/>
              </a:rPr>
              <a:t>Φιλιππ</a:t>
            </a:r>
            <a:r>
              <a:rPr lang="el-GR" sz="2400" b="0" i="1" dirty="0">
                <a:solidFill>
                  <a:srgbClr val="202122"/>
                </a:solidFill>
                <a:effectLst/>
                <a:latin typeface="Arial" panose="020B0604020202020204" pitchFamily="34" charset="0"/>
              </a:rPr>
              <a:t>. 3:12</a:t>
            </a:r>
            <a:r>
              <a:rPr lang="el-GR" sz="2400" b="0" i="0" dirty="0">
                <a:solidFill>
                  <a:srgbClr val="202122"/>
                </a:solidFill>
                <a:effectLst/>
                <a:latin typeface="Arial" panose="020B0604020202020204" pitchFamily="34" charset="0"/>
              </a:rPr>
              <a:t>, </a:t>
            </a:r>
            <a:r>
              <a:rPr lang="el-GR" sz="2400" b="0" i="1" dirty="0" err="1">
                <a:solidFill>
                  <a:srgbClr val="202122"/>
                </a:solidFill>
                <a:effectLst/>
                <a:latin typeface="Arial" panose="020B0604020202020204" pitchFamily="34" charset="0"/>
              </a:rPr>
              <a:t>Έφεσ</a:t>
            </a:r>
            <a:r>
              <a:rPr lang="el-GR" sz="2400" b="0" i="1" dirty="0">
                <a:solidFill>
                  <a:srgbClr val="202122"/>
                </a:solidFill>
                <a:effectLst/>
                <a:latin typeface="Arial" panose="020B0604020202020204" pitchFamily="34" charset="0"/>
              </a:rPr>
              <a:t>. 3:3</a:t>
            </a:r>
            <a:r>
              <a:rPr lang="el-GR" sz="2400" b="0" i="0" dirty="0">
                <a:solidFill>
                  <a:srgbClr val="202122"/>
                </a:solidFill>
                <a:effectLst/>
                <a:latin typeface="Arial" panose="020B0604020202020204" pitchFamily="34" charset="0"/>
              </a:rPr>
              <a:t>), υπάρχουν και τρεις παράλληλες διηγήσεις στις </a:t>
            </a:r>
            <a:r>
              <a:rPr lang="el-GR" sz="2400" b="0" i="1" dirty="0">
                <a:solidFill>
                  <a:srgbClr val="202122"/>
                </a:solidFill>
                <a:effectLst/>
                <a:latin typeface="Arial" panose="020B0604020202020204" pitchFamily="34" charset="0"/>
              </a:rPr>
              <a:t>Πράξεις</a:t>
            </a:r>
            <a:r>
              <a:rPr lang="el-GR" sz="2400" b="0" i="0" dirty="0">
                <a:solidFill>
                  <a:srgbClr val="202122"/>
                </a:solidFill>
                <a:effectLst/>
                <a:latin typeface="Arial" panose="020B0604020202020204" pitchFamily="34" charset="0"/>
              </a:rPr>
              <a:t> (</a:t>
            </a:r>
            <a:r>
              <a:rPr lang="el-GR" sz="2400" b="0" i="1" dirty="0">
                <a:solidFill>
                  <a:srgbClr val="202122"/>
                </a:solidFill>
                <a:effectLst/>
                <a:latin typeface="Arial" panose="020B0604020202020204" pitchFamily="34" charset="0"/>
              </a:rPr>
              <a:t>9:1-29</a:t>
            </a:r>
            <a:r>
              <a:rPr lang="el-GR" sz="2400" b="0" i="0" dirty="0">
                <a:solidFill>
                  <a:srgbClr val="202122"/>
                </a:solidFill>
                <a:effectLst/>
                <a:latin typeface="Arial" panose="020B0604020202020204" pitchFamily="34" charset="0"/>
              </a:rPr>
              <a:t>, </a:t>
            </a:r>
            <a:r>
              <a:rPr lang="el-GR" sz="2400" b="0" i="1" dirty="0">
                <a:solidFill>
                  <a:srgbClr val="202122"/>
                </a:solidFill>
                <a:effectLst/>
                <a:latin typeface="Arial" panose="020B0604020202020204" pitchFamily="34" charset="0"/>
              </a:rPr>
              <a:t>22:3-21</a:t>
            </a:r>
            <a:r>
              <a:rPr lang="el-GR" sz="2400" b="0" i="0" dirty="0">
                <a:solidFill>
                  <a:srgbClr val="202122"/>
                </a:solidFill>
                <a:effectLst/>
                <a:latin typeface="Arial" panose="020B0604020202020204" pitchFamily="34" charset="0"/>
              </a:rPr>
              <a:t>, </a:t>
            </a:r>
            <a:r>
              <a:rPr lang="el-GR" sz="2400" b="0" i="1" dirty="0">
                <a:solidFill>
                  <a:srgbClr val="202122"/>
                </a:solidFill>
                <a:effectLst/>
                <a:latin typeface="Arial" panose="020B0604020202020204" pitchFamily="34" charset="0"/>
              </a:rPr>
              <a:t>26:9-21</a:t>
            </a:r>
            <a:r>
              <a:rPr lang="el-GR" sz="2400" b="0" i="0" dirty="0">
                <a:solidFill>
                  <a:srgbClr val="202122"/>
                </a:solidFill>
                <a:effectLst/>
                <a:latin typeface="Arial" panose="020B0604020202020204" pitchFamily="34" charset="0"/>
              </a:rPr>
              <a:t>).</a:t>
            </a:r>
            <a:endParaRPr lang="el-GR" sz="2400" b="0" i="0" dirty="0">
              <a:solidFill>
                <a:srgbClr val="202122"/>
              </a:solidFill>
              <a:effectLst/>
              <a:latin typeface="Arial" panose="020B0604020202020204" pitchFamily="34" charset="0"/>
            </a:endParaRPr>
          </a:p>
          <a:p>
            <a:r>
              <a:rPr lang="el-GR" sz="2400" b="0" i="0" dirty="0">
                <a:solidFill>
                  <a:srgbClr val="202122"/>
                </a:solidFill>
                <a:effectLst/>
                <a:latin typeface="Arial" panose="020B0604020202020204" pitchFamily="34" charset="0"/>
              </a:rPr>
              <a:t>Σύμφωνα με τις παραπάνω μαρτυρίες που μάλλον έχουν πηγή τον ίδιο τον Παύλο, έγινε Χριστιανός όχι από την πειθώ κάποιου</a:t>
            </a:r>
            <a:r>
              <a:rPr lang="el-GR" sz="2400" b="0" i="0" dirty="0">
                <a:effectLst/>
                <a:latin typeface="Arial" panose="020B0604020202020204" pitchFamily="34" charset="0"/>
              </a:rPr>
              <a:t> </a:t>
            </a:r>
            <a:r>
              <a:rPr lang="el-GR" sz="2400" b="0" i="0" u="none" strike="noStrike" dirty="0">
                <a:effectLst/>
                <a:latin typeface="Arial" panose="020B0604020202020204" pitchFamily="34" charset="0"/>
                <a:hlinkClick r:id="rId1" tooltip="Απόστολος"/>
              </a:rPr>
              <a:t>Αποστόλου</a:t>
            </a:r>
            <a:r>
              <a:rPr lang="el-GR" sz="2400" b="0" i="0" dirty="0">
                <a:effectLst/>
                <a:latin typeface="Arial" panose="020B0604020202020204" pitchFamily="34" charset="0"/>
              </a:rPr>
              <a:t> </a:t>
            </a:r>
            <a:r>
              <a:rPr lang="el-GR" sz="2400" b="0" i="0" dirty="0">
                <a:solidFill>
                  <a:srgbClr val="202122"/>
                </a:solidFill>
                <a:effectLst/>
                <a:latin typeface="Arial" panose="020B0604020202020204" pitchFamily="34" charset="0"/>
              </a:rPr>
              <a:t>ή κήρυκα της νέας πίστης, αλλ' απ' ευθείας, από τον ίδιο τον </a:t>
            </a:r>
            <a:r>
              <a:rPr lang="el-GR" sz="2400" b="0" i="0" u="none" strike="noStrike" dirty="0">
                <a:effectLst/>
                <a:latin typeface="Arial" panose="020B0604020202020204" pitchFamily="34" charset="0"/>
                <a:hlinkClick r:id="rId2" tooltip="Ιησούς Χριστός"/>
              </a:rPr>
              <a:t>Χριστό</a:t>
            </a:r>
            <a:r>
              <a:rPr lang="el-GR" sz="2400" b="0" i="0" dirty="0">
                <a:solidFill>
                  <a:srgbClr val="202122"/>
                </a:solidFill>
                <a:effectLst/>
                <a:latin typeface="Arial" panose="020B0604020202020204" pitchFamily="34" charset="0"/>
              </a:rPr>
              <a:t> ο οποίος τον κάλεσε στο ευαγγελικό έργο και στο αποστολικό αξίωμα.</a:t>
            </a:r>
            <a:endParaRPr lang="el-GR" sz="2400" b="0" i="0" dirty="0">
              <a:solidFill>
                <a:srgbClr val="202122"/>
              </a:solidFill>
              <a:effectLst/>
              <a:latin typeface="Arial" panose="020B0604020202020204" pitchFamily="34" charset="0"/>
            </a:endParaRPr>
          </a:p>
          <a:p>
            <a:r>
              <a:rPr lang="el-GR" sz="2400" b="0" i="0" dirty="0">
                <a:solidFill>
                  <a:srgbClr val="202122"/>
                </a:solidFill>
                <a:effectLst/>
                <a:latin typeface="Arial" panose="020B0604020202020204" pitchFamily="34" charset="0"/>
              </a:rPr>
              <a:t>Ο ίδιος ομολογεί (</a:t>
            </a:r>
            <a:r>
              <a:rPr lang="el-GR" sz="2400" b="0" i="1" dirty="0" err="1">
                <a:solidFill>
                  <a:srgbClr val="202122"/>
                </a:solidFill>
                <a:effectLst/>
                <a:latin typeface="Arial" panose="020B0604020202020204" pitchFamily="34" charset="0"/>
              </a:rPr>
              <a:t>Γαλ</a:t>
            </a:r>
            <a:r>
              <a:rPr lang="el-GR" sz="2400" b="0" i="1" dirty="0">
                <a:solidFill>
                  <a:srgbClr val="202122"/>
                </a:solidFill>
                <a:effectLst/>
                <a:latin typeface="Arial" panose="020B0604020202020204" pitchFamily="34" charset="0"/>
              </a:rPr>
              <a:t>. 1:15</a:t>
            </a:r>
            <a:r>
              <a:rPr lang="el-GR" sz="2400" b="0" i="0" dirty="0">
                <a:solidFill>
                  <a:srgbClr val="202122"/>
                </a:solidFill>
                <a:effectLst/>
                <a:latin typeface="Arial" panose="020B0604020202020204" pitchFamily="34" charset="0"/>
              </a:rPr>
              <a:t>) ότι, ο Θεός τον προόριζε για απόστολο του </a:t>
            </a:r>
            <a:r>
              <a:rPr lang="el-GR" sz="2400" b="0" i="0" u="none" strike="noStrike" dirty="0">
                <a:effectLst/>
                <a:latin typeface="Arial" panose="020B0604020202020204" pitchFamily="34" charset="0"/>
                <a:hlinkClick r:id="rId3" tooltip="Ευαγγέλιο"/>
              </a:rPr>
              <a:t>Ευαγγελίου</a:t>
            </a:r>
            <a:r>
              <a:rPr lang="el-GR" sz="2400" b="0" i="0" dirty="0">
                <a:solidFill>
                  <a:srgbClr val="202122"/>
                </a:solidFill>
                <a:effectLst/>
                <a:latin typeface="Arial" panose="020B0604020202020204" pitchFamily="34" charset="0"/>
              </a:rPr>
              <a:t> </a:t>
            </a:r>
            <a:r>
              <a:rPr lang="el-GR" sz="2400" b="0" i="1" dirty="0">
                <a:solidFill>
                  <a:srgbClr val="202122"/>
                </a:solidFill>
                <a:effectLst/>
                <a:latin typeface="Arial" panose="020B0604020202020204" pitchFamily="34" charset="0"/>
              </a:rPr>
              <a:t>«εκ κοιλίας μητρός του»</a:t>
            </a:r>
            <a:r>
              <a:rPr lang="el-GR" sz="2400" b="0" i="0" dirty="0">
                <a:solidFill>
                  <a:srgbClr val="202122"/>
                </a:solidFill>
                <a:effectLst/>
                <a:latin typeface="Arial" panose="020B0604020202020204" pitchFamily="34" charset="0"/>
              </a:rPr>
              <a:t>, και μετέτρεψε τον ζήλο του για τον </a:t>
            </a:r>
            <a:r>
              <a:rPr lang="el-GR" sz="2400" b="0" i="1" dirty="0">
                <a:solidFill>
                  <a:srgbClr val="202122"/>
                </a:solidFill>
                <a:effectLst/>
                <a:latin typeface="Arial" panose="020B0604020202020204" pitchFamily="34" charset="0"/>
              </a:rPr>
              <a:t>Νόμο</a:t>
            </a:r>
            <a:r>
              <a:rPr lang="el-GR" sz="2400" b="0" i="0" dirty="0">
                <a:solidFill>
                  <a:srgbClr val="202122"/>
                </a:solidFill>
                <a:effectLst/>
                <a:latin typeface="Arial" panose="020B0604020202020204" pitchFamily="34" charset="0"/>
              </a:rPr>
              <a:t>, σε ζήλο για τη διάδοση του Ευαγγελίου.</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400" i="1" dirty="0">
                <a:solidFill>
                  <a:srgbClr val="627093"/>
                </a:solidFill>
              </a:rPr>
              <a:t>ΠΕΡΙΟΔΕΙΕΣ ΤΟΥ Α.ΠΑΥΛΟΥ</a:t>
            </a:r>
            <a:endParaRPr lang="en-US" sz="4400" i="1" dirty="0">
              <a:solidFill>
                <a:srgbClr val="627093"/>
              </a:solidFill>
            </a:endParaRPr>
          </a:p>
        </p:txBody>
      </p:sp>
      <p:pic>
        <p:nvPicPr>
          <p:cNvPr id="7" name="Θέση περιεχομένου 6"/>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3631842" y="1737955"/>
            <a:ext cx="4327301" cy="4037932"/>
          </a:xfrm>
          <a:prstGeom prst="rect">
            <a:avLst/>
          </a:prstGeom>
          <a:ln>
            <a:noFill/>
          </a:ln>
          <a:effectLst>
            <a:outerShdw blurRad="292100" dist="139700" dir="2700000" algn="tl" rotWithShape="0">
              <a:srgbClr val="333333"/>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pic>
        <p:nvPicPr>
          <p:cNvPr id="5" name="Θέση περιεχομένου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881525" y="682580"/>
            <a:ext cx="8138238" cy="5557521"/>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i="1" dirty="0">
                <a:solidFill>
                  <a:srgbClr val="627093"/>
                </a:solidFill>
              </a:rPr>
              <a:t>ΟΙ ΕΠΙΣΤΟΛΕΣ</a:t>
            </a:r>
            <a:br>
              <a:rPr lang="el-GR" dirty="0"/>
            </a:br>
            <a:endParaRPr lang="en-US" dirty="0"/>
          </a:p>
        </p:txBody>
      </p:sp>
      <p:pic>
        <p:nvPicPr>
          <p:cNvPr id="5" name="Θέση περιεχομένου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3630397" y="1608321"/>
            <a:ext cx="4931205" cy="3641357"/>
          </a:xfrm>
          <a:effectLst>
            <a:outerShdw blurRad="317500" dist="50800" dir="5400000" algn="ctr" rotWithShape="0">
              <a:srgbClr val="000000"/>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94362" y="1050306"/>
            <a:ext cx="9603275" cy="1049235"/>
          </a:xfrm>
        </p:spPr>
        <p:txBody>
          <a:bodyPr>
            <a:noAutofit/>
          </a:bodyPr>
          <a:lstStyle/>
          <a:p>
            <a:pPr algn="ctr"/>
            <a:r>
              <a:rPr lang="el-GR" sz="2400" b="0" i="1" u="none" strike="noStrike" dirty="0">
                <a:effectLst/>
                <a:latin typeface="Arial" panose="020B0604020202020204" pitchFamily="34" charset="0"/>
                <a:hlinkClick r:id="rId1" tooltip="s:προς Ρωμαίους"/>
              </a:rPr>
              <a:t>προς Ρωμαίους</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2" tooltip="s:προς Κορινθίους Α'"/>
              </a:rPr>
              <a:t>προς Κορινθίους Α'</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3" tooltip="s:προς Κορινθίους Β'"/>
              </a:rPr>
              <a:t>προς Κορινθίους Β'</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4" tooltip="s:προς Γαλάτας"/>
              </a:rPr>
              <a:t>προς </a:t>
            </a:r>
            <a:r>
              <a:rPr lang="el-GR" sz="2400" b="0" i="1" u="none" strike="noStrike" dirty="0" err="1">
                <a:effectLst/>
                <a:latin typeface="Arial" panose="020B0604020202020204" pitchFamily="34" charset="0"/>
                <a:hlinkClick r:id="rId4" tooltip="s:προς Γαλάτας"/>
              </a:rPr>
              <a:t>Γαλάτας</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5" tooltip="s:προς Εφεσίους"/>
              </a:rPr>
              <a:t>προς </a:t>
            </a:r>
            <a:r>
              <a:rPr lang="el-GR" sz="2400" b="0" i="1" u="none" strike="noStrike" dirty="0" err="1">
                <a:effectLst/>
                <a:latin typeface="Arial" panose="020B0604020202020204" pitchFamily="34" charset="0"/>
                <a:hlinkClick r:id="rId5" tooltip="s:προς Εφεσίους"/>
              </a:rPr>
              <a:t>Εφεσίους</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6" tooltip="s:προς Φιλιππησίους"/>
              </a:rPr>
              <a:t>προς </a:t>
            </a:r>
            <a:r>
              <a:rPr lang="el-GR" sz="2400" b="0" i="1" u="none" strike="noStrike" dirty="0" err="1">
                <a:effectLst/>
                <a:latin typeface="Arial" panose="020B0604020202020204" pitchFamily="34" charset="0"/>
                <a:hlinkClick r:id="rId6" tooltip="s:προς Φιλιππησίους"/>
              </a:rPr>
              <a:t>Φιλιππησίους</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7" tooltip="s:προς Κολοσσαείς"/>
              </a:rPr>
              <a:t>προς</a:t>
            </a:r>
            <a:r>
              <a:rPr lang="el-GR" sz="2400" b="0" i="1" u="none" strike="noStrike" dirty="0">
                <a:solidFill>
                  <a:srgbClr val="5977C4"/>
                </a:solidFill>
                <a:effectLst/>
                <a:latin typeface="Arial" panose="020B0604020202020204" pitchFamily="34" charset="0"/>
                <a:hlinkClick r:id="rId7" tooltip="s:προς Κολοσσαείς"/>
              </a:rPr>
              <a:t> </a:t>
            </a:r>
            <a:r>
              <a:rPr lang="el-GR" sz="2400" b="0" i="1" u="none" strike="noStrike" dirty="0" err="1">
                <a:effectLst/>
                <a:latin typeface="Arial" panose="020B0604020202020204" pitchFamily="34" charset="0"/>
                <a:hlinkClick r:id="rId7" tooltip="s:προς Κολοσσαείς"/>
              </a:rPr>
              <a:t>Κολοσσαείς</a:t>
            </a:r>
            <a:br>
              <a:rPr lang="el-GR" sz="2400" b="0" i="1" dirty="0">
                <a:effectLst/>
                <a:latin typeface="Arial" panose="020B0604020202020204" pitchFamily="34" charset="0"/>
              </a:rPr>
            </a:br>
            <a:r>
              <a:rPr lang="el-GR" sz="2400" b="0" i="1" u="sng" dirty="0">
                <a:effectLst/>
                <a:latin typeface="Arial" panose="020B0604020202020204" pitchFamily="34" charset="0"/>
                <a:hlinkClick r:id="rId8" tooltip="s:προς Θεσσαλονικείς Α'"/>
              </a:rPr>
              <a:t>προς Θεσσαλονικείς Α'</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9" tooltip="s:προς Θεσσαλονικείς Β'"/>
              </a:rPr>
              <a:t>προς Θεσσαλονικείς Β'</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10" tooltip="s:προς Τιμόθεον Α'"/>
              </a:rPr>
              <a:t>προς </a:t>
            </a:r>
            <a:r>
              <a:rPr lang="el-GR" sz="2400" b="0" i="1" u="none" strike="noStrike" dirty="0" err="1">
                <a:effectLst/>
                <a:latin typeface="Arial" panose="020B0604020202020204" pitchFamily="34" charset="0"/>
                <a:hlinkClick r:id="rId10" tooltip="s:προς Τιμόθεον Α'"/>
              </a:rPr>
              <a:t>Τιμόθεον</a:t>
            </a:r>
            <a:r>
              <a:rPr lang="el-GR" sz="2400" b="0" i="1" u="none" strike="noStrike" dirty="0">
                <a:effectLst/>
                <a:latin typeface="Arial" panose="020B0604020202020204" pitchFamily="34" charset="0"/>
                <a:hlinkClick r:id="rId10" tooltip="s:προς Τιμόθεον Α'"/>
              </a:rPr>
              <a:t> Α'</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11" tooltip="s:προς Τιμόθεον Β'"/>
              </a:rPr>
              <a:t>προς </a:t>
            </a:r>
            <a:r>
              <a:rPr lang="el-GR" sz="2400" b="0" i="1" u="none" strike="noStrike" dirty="0" err="1">
                <a:effectLst/>
                <a:latin typeface="Arial" panose="020B0604020202020204" pitchFamily="34" charset="0"/>
                <a:hlinkClick r:id="rId11" tooltip="s:προς Τιμόθεον Β'"/>
              </a:rPr>
              <a:t>Τιμόθεον</a:t>
            </a:r>
            <a:r>
              <a:rPr lang="el-GR" sz="2400" b="0" i="1" u="none" strike="noStrike" dirty="0">
                <a:effectLst/>
                <a:latin typeface="Arial" panose="020B0604020202020204" pitchFamily="34" charset="0"/>
                <a:hlinkClick r:id="rId11" tooltip="s:προς Τιμόθεον Β'"/>
              </a:rPr>
              <a:t> Β'</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12" tooltip="s:προς Τίτον"/>
              </a:rPr>
              <a:t>προς </a:t>
            </a:r>
            <a:r>
              <a:rPr lang="el-GR" sz="2400" b="0" i="1" u="none" strike="noStrike" dirty="0" err="1">
                <a:effectLst/>
                <a:latin typeface="Arial" panose="020B0604020202020204" pitchFamily="34" charset="0"/>
                <a:hlinkClick r:id="rId12" tooltip="s:προς Τίτον"/>
              </a:rPr>
              <a:t>Τίτον</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13" tooltip="s:προς Φιλήμονα"/>
              </a:rPr>
              <a:t>προς </a:t>
            </a:r>
            <a:r>
              <a:rPr lang="el-GR" sz="2400" b="0" i="1" u="none" strike="noStrike" dirty="0" err="1">
                <a:effectLst/>
                <a:latin typeface="Arial" panose="020B0604020202020204" pitchFamily="34" charset="0"/>
                <a:hlinkClick r:id="rId13" tooltip="s:προς Φιλήμονα"/>
              </a:rPr>
              <a:t>Φιλήμονα</a:t>
            </a:r>
            <a:br>
              <a:rPr lang="el-GR" sz="2400" b="0" i="1" dirty="0">
                <a:effectLst/>
                <a:latin typeface="Arial" panose="020B0604020202020204" pitchFamily="34" charset="0"/>
              </a:rPr>
            </a:br>
            <a:r>
              <a:rPr lang="el-GR" sz="2400" b="0" i="1" u="none" strike="noStrike" dirty="0">
                <a:effectLst/>
                <a:latin typeface="Arial" panose="020B0604020202020204" pitchFamily="34" charset="0"/>
                <a:hlinkClick r:id="rId14" tooltip="s:προς Εβραίους"/>
              </a:rPr>
              <a:t>προς Εβραίους</a:t>
            </a:r>
            <a:r>
              <a:rPr lang="el-GR" sz="2400" b="0" i="1" dirty="0">
                <a:effectLst/>
                <a:latin typeface="Arial" panose="020B0604020202020204" pitchFamily="34" charset="0"/>
              </a:rPr>
              <a:t> </a:t>
            </a:r>
            <a:br>
              <a:rPr lang="el-GR" sz="2400" b="0" i="1" dirty="0">
                <a:effectLst/>
                <a:latin typeface="Arial" panose="020B0604020202020204" pitchFamily="34" charset="0"/>
              </a:rPr>
            </a:br>
            <a:endParaRPr lang="en-US" sz="2400" i="1" dirty="0"/>
          </a:p>
        </p:txBody>
      </p:sp>
      <p:sp>
        <p:nvSpPr>
          <p:cNvPr id="3" name="Θέση περιεχομένου 2"/>
          <p:cNvSpPr>
            <a:spLocks noGrp="1"/>
          </p:cNvSpPr>
          <p:nvPr>
            <p:ph idx="1"/>
          </p:nvPr>
        </p:nvSpPr>
        <p:spPr>
          <a:xfrm>
            <a:off x="3942742" y="5330606"/>
            <a:ext cx="9603275" cy="3294576"/>
          </a:xfrm>
        </p:spPr>
        <p:txBody>
          <a:bodyPr/>
          <a:lstStyle/>
          <a:p>
            <a:endParaRPr lang="en-US" dirty="0"/>
          </a:p>
        </p:txBody>
      </p:sp>
    </p:spTree>
  </p:cSld>
  <p:clrMapOvr>
    <a:masterClrMapping/>
  </p:clrMapOvr>
</p:sld>
</file>

<file path=ppt/theme/theme1.xml><?xml version="1.0" encoding="utf-8"?>
<a:theme xmlns:a="http://schemas.openxmlformats.org/drawingml/2006/main" name="Συλλογη">
  <a:themeElements>
    <a:clrScheme name="Συλλογη">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Συλλογη">
      <a:majorFont>
        <a:latin typeface="Century Gothic"/>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υλλογη">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Η ΒΙΟΓΡΑΦΙΑ ΤΟΥ ΑΠΟΣΤΟΛΟΥ ΠΑΥΛΟΥ ΚΑΙ ΤΟ ΕΡΓΟ</Template>
  <TotalTime>0</TotalTime>
  <Words>1811</Words>
  <Application>WPS Presentation</Application>
  <PresentationFormat>Ευρεία οθόνη</PresentationFormat>
  <Paragraphs>25</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SimSun</vt:lpstr>
      <vt:lpstr>Wingdings</vt:lpstr>
      <vt:lpstr>Tahoma</vt:lpstr>
      <vt:lpstr>Century Gothic</vt:lpstr>
      <vt:lpstr>Microsoft YaHei</vt:lpstr>
      <vt:lpstr>Arial Unicode MS</vt:lpstr>
      <vt:lpstr>Calibri</vt:lpstr>
      <vt:lpstr>Συλλογη</vt:lpstr>
      <vt:lpstr>Ο ΑΠΟΣΤΟΛΟΣ ΠΑΥΛΟΣ </vt:lpstr>
      <vt:lpstr>ΚΑΤΑΓΩΓΗ</vt:lpstr>
      <vt:lpstr>Ο Απόστολος Παύλος γεννήθηκε στην Ταρσό της Κιλικίας μεταξύ του 5 και 15 μ.Χ. από ευσεβείς Ιουδαίους γονείς. Ο Παύλος καταγόταν από τη φυλή Βενιαμίν κι άνηκε στην τάξη των Φαρισαίων (Ρωμ. 16,1 και Φιλιππ. 3,5). Ο πατέρας του ήταν Ρωμαίος πολίτης και προερχόταν από τα ανώτερα στρώματα της κοινωνίας της Κιλικίας. Από τον πατέρα του κληρονόμησε ο Παύλος και την ιδιότητα του Ρωμαίου πολίτη. Αυτό το χαρακτηριστικό έδινε σημαντικά προνόμια στον Παύλο.</vt:lpstr>
      <vt:lpstr>ΜΕΤΑΣΤΡΟΦΗ ΑΠΟΣΤΟΛΟΥ ΠΑΥΛΟΥ</vt:lpstr>
      <vt:lpstr>PowerPoint 演示文稿</vt:lpstr>
      <vt:lpstr>ΠΕΡΙΟΔΕΙΕΣ ΤΟΥ Α.ΠΑΥΛΟΥ</vt:lpstr>
      <vt:lpstr>PowerPoint 演示文稿</vt:lpstr>
      <vt:lpstr>ΟΙ ΕΠΙΣΤΟΛΕΣ </vt:lpstr>
      <vt:lpstr>προς Ρωμαίους προς Κορινθίους Α' προς Κορινθίους Β' προς Γαλάτας προς Εφεσίους προς Φιλιππησίους προς Κολοσσαείς προς Θεσσαλονικείς Α' προς Θεσσαλονικείς Β' προς Τιμόθεον Α' προς Τιμόθεον Β' προς Τίτον προς Φιλήμονα προς Εβραίους  </vt:lpstr>
      <vt:lpstr>ΠΗΓΕΣ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ΒΙΟΓΡΑΦΙΑ ΤΟΥ ΑΠΟΣΤΟΛΟΥ ΠΑΥΛΟΥ ΚΑΙ ΤΟ ΕΡΓΟ ΤΟΥ</dc:title>
  <dc:creator>Fotini Econ</dc:creator>
  <cp:lastModifiedBy>Paris</cp:lastModifiedBy>
  <cp:revision>3</cp:revision>
  <dcterms:created xsi:type="dcterms:W3CDTF">2023-01-15T08:41:00Z</dcterms:created>
  <dcterms:modified xsi:type="dcterms:W3CDTF">2023-07-30T17:58:11Z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632FCF649DD645D59D00B54E639837EF</vt:lpwstr>
  </property>
  <property fmtid="{D5CDD505-2E9C-101B-9397-08002B2CF9AE}" pid="3" name="KSOProductBuildVer">
    <vt:lpwstr>1033-11.2.0.11537</vt:lpwstr>
  </property>
</Properties>
</file>