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77" r:id="rId7"/>
    <p:sldId id="261" r:id="rId8"/>
    <p:sldId id="262" r:id="rId9"/>
    <p:sldId id="263" r:id="rId10"/>
    <p:sldId id="265" r:id="rId11"/>
    <p:sldId id="266" r:id="rId12"/>
    <p:sldId id="267" r:id="rId13"/>
    <p:sldId id="268" r:id="rId14"/>
    <p:sldId id="269" r:id="rId15"/>
    <p:sldId id="270" r:id="rId16"/>
    <p:sldId id="275" r:id="rId17"/>
    <p:sldId id="271" r:id="rId18"/>
    <p:sldId id="272" r:id="rId19"/>
    <p:sldId id="273" r:id="rId20"/>
    <p:sldId id="276" r:id="rId21"/>
    <p:sldId id="293" r:id="rId22"/>
    <p:sldId id="296" r:id="rId23"/>
    <p:sldId id="297" r:id="rId24"/>
    <p:sldId id="298" r:id="rId25"/>
    <p:sldId id="299" r:id="rId26"/>
    <p:sldId id="30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53BEF823-48A5-43FC-BE03-E79964288B41}" type="datetimeFigureOut">
              <a:rPr lang="en-US" smtClean="0"/>
            </a:fld>
            <a:endParaRPr lang="en-US" dirty="0"/>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dirty="0"/>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algn="ctr"/>
            <a:fld id="{D79E6812-DF0E-4B88-AFAA-EAC7168F54C0}" type="slidenum">
              <a:rPr lang="en-US" smtClean="0"/>
            </a:fld>
            <a:endParaRPr 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algn="r"/>
            <a:fld id="{53BEF823-48A5-43FC-BE03-E79964288B41}" type="datetimeFigureOut">
              <a:rPr lang="en-US" smtClean="0"/>
            </a:fld>
            <a:endParaRPr lang="en-US" dirty="0"/>
          </a:p>
        </p:txBody>
      </p:sp>
      <p:sp>
        <p:nvSpPr>
          <p:cNvPr id="5" name="Footer Placeholder 4"/>
          <p:cNvSpPr>
            <a:spLocks noGrp="1"/>
          </p:cNvSpPr>
          <p:nvPr>
            <p:ph type="ftr" sz="quarter" idx="11"/>
          </p:nvPr>
        </p:nvSpPr>
        <p:spPr/>
        <p:txBody>
          <a:bodyPr/>
          <a:p>
            <a:pPr algn="l"/>
            <a:endParaRPr lang="en-US" dirty="0"/>
          </a:p>
        </p:txBody>
      </p:sp>
      <p:sp>
        <p:nvSpPr>
          <p:cNvPr id="6" name="Slide Number Placeholder 5"/>
          <p:cNvSpPr>
            <a:spLocks noGrp="1"/>
          </p:cNvSpPr>
          <p:nvPr>
            <p:ph type="sldNum" sz="quarter" idx="12"/>
          </p:nvPr>
        </p:nvSpPr>
        <p:spPr/>
        <p:txBody>
          <a:bodyPr/>
          <a:p>
            <a:pPr algn="ctr"/>
            <a:fld id="{D79E6812-DF0E-4B88-AFAA-EAC7168F54C0}" type="slidenum">
              <a:rPr lang="en-US" smtClean="0"/>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algn="r"/>
            <a:fld id="{53BEF823-48A5-43FC-BE03-E79964288B41}" type="datetimeFigureOut">
              <a:rPr lang="en-US" smtClean="0"/>
            </a:fld>
            <a:endParaRPr lang="en-US" dirty="0"/>
          </a:p>
        </p:txBody>
      </p:sp>
      <p:sp>
        <p:nvSpPr>
          <p:cNvPr id="5" name="Footer Placeholder 4"/>
          <p:cNvSpPr>
            <a:spLocks noGrp="1"/>
          </p:cNvSpPr>
          <p:nvPr>
            <p:ph type="ftr" sz="quarter" idx="11"/>
          </p:nvPr>
        </p:nvSpPr>
        <p:spPr/>
        <p:txBody>
          <a:bodyPr/>
          <a:p>
            <a:pPr algn="l"/>
            <a:endParaRPr lang="en-US" dirty="0"/>
          </a:p>
        </p:txBody>
      </p:sp>
      <p:sp>
        <p:nvSpPr>
          <p:cNvPr id="6" name="Slide Number Placeholder 5"/>
          <p:cNvSpPr>
            <a:spLocks noGrp="1"/>
          </p:cNvSpPr>
          <p:nvPr>
            <p:ph type="sldNum" sz="quarter" idx="12"/>
          </p:nvPr>
        </p:nvSpPr>
        <p:spPr/>
        <p:txBody>
          <a:bodyPr/>
          <a:p>
            <a:pPr algn="ctr"/>
            <a:fld id="{D79E6812-DF0E-4B88-AFAA-EAC7168F54C0}" type="slidenum">
              <a:rPr lang="en-US" smtClean="0"/>
            </a:fld>
            <a:endParaRPr lang="en-US"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algn="r"/>
            <a:fld id="{53BEF823-48A5-43FC-BE03-E79964288B41}" type="datetimeFigureOut">
              <a:rPr lang="en-US" smtClean="0"/>
            </a:fld>
            <a:endParaRPr lang="en-US" dirty="0"/>
          </a:p>
        </p:txBody>
      </p:sp>
      <p:sp>
        <p:nvSpPr>
          <p:cNvPr id="5" name="Footer Placeholder 4"/>
          <p:cNvSpPr>
            <a:spLocks noGrp="1"/>
          </p:cNvSpPr>
          <p:nvPr>
            <p:ph type="ftr" sz="quarter" idx="11"/>
          </p:nvPr>
        </p:nvSpPr>
        <p:spPr/>
        <p:txBody>
          <a:bodyPr/>
          <a:p>
            <a:pPr algn="l"/>
            <a:endParaRPr lang="en-US" dirty="0"/>
          </a:p>
        </p:txBody>
      </p:sp>
      <p:sp>
        <p:nvSpPr>
          <p:cNvPr id="6" name="Slide Number Placeholder 5"/>
          <p:cNvSpPr>
            <a:spLocks noGrp="1"/>
          </p:cNvSpPr>
          <p:nvPr>
            <p:ph type="sldNum" sz="quarter" idx="12"/>
          </p:nvPr>
        </p:nvSpPr>
        <p:spPr/>
        <p:txBody>
          <a:bodyPr/>
          <a:p>
            <a:pPr algn="ctr"/>
            <a:fld id="{D79E6812-DF0E-4B88-AFAA-EAC7168F54C0}" type="slidenum">
              <a:rPr lang="en-US" smtClean="0"/>
            </a:fld>
            <a:endParaRPr 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algn="r"/>
            <a:fld id="{53BEF823-48A5-43FC-BE03-E79964288B41}" type="datetimeFigureOut">
              <a:rPr lang="en-US" smtClean="0"/>
            </a:fld>
            <a:endParaRPr lang="en-US" dirty="0"/>
          </a:p>
        </p:txBody>
      </p:sp>
      <p:sp>
        <p:nvSpPr>
          <p:cNvPr id="5" name="Footer Placeholder 4"/>
          <p:cNvSpPr>
            <a:spLocks noGrp="1"/>
          </p:cNvSpPr>
          <p:nvPr>
            <p:ph type="ftr" sz="quarter" idx="11"/>
          </p:nvPr>
        </p:nvSpPr>
        <p:spPr/>
        <p:txBody>
          <a:bodyPr/>
          <a:p>
            <a:pPr algn="l"/>
            <a:endParaRPr lang="en-US" dirty="0"/>
          </a:p>
        </p:txBody>
      </p:sp>
      <p:sp>
        <p:nvSpPr>
          <p:cNvPr id="6" name="Slide Number Placeholder 5"/>
          <p:cNvSpPr>
            <a:spLocks noGrp="1"/>
          </p:cNvSpPr>
          <p:nvPr>
            <p:ph type="sldNum" sz="quarter" idx="12"/>
          </p:nvPr>
        </p:nvSpPr>
        <p:spPr/>
        <p:txBody>
          <a:bodyPr/>
          <a:p>
            <a:pPr algn="ctr"/>
            <a:fld id="{D79E6812-DF0E-4B88-AFAA-EAC7168F54C0}" type="slidenum">
              <a:rPr lang="en-US" smtClean="0"/>
            </a:fld>
            <a:endParaRPr 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algn="r"/>
            <a:fld id="{53BEF823-48A5-43FC-BE03-E79964288B41}" type="datetimeFigureOut">
              <a:rPr lang="en-US" smtClean="0"/>
            </a:fld>
            <a:endParaRPr lang="en-US" dirty="0"/>
          </a:p>
        </p:txBody>
      </p:sp>
      <p:sp>
        <p:nvSpPr>
          <p:cNvPr id="6" name="Footer Placeholder 5"/>
          <p:cNvSpPr>
            <a:spLocks noGrp="1"/>
          </p:cNvSpPr>
          <p:nvPr>
            <p:ph type="ftr" sz="quarter" idx="11"/>
          </p:nvPr>
        </p:nvSpPr>
        <p:spPr/>
        <p:txBody>
          <a:bodyPr/>
          <a:p>
            <a:pPr algn="l"/>
            <a:endParaRPr lang="en-US" dirty="0"/>
          </a:p>
        </p:txBody>
      </p:sp>
      <p:sp>
        <p:nvSpPr>
          <p:cNvPr id="7" name="Slide Number Placeholder 6"/>
          <p:cNvSpPr>
            <a:spLocks noGrp="1"/>
          </p:cNvSpPr>
          <p:nvPr>
            <p:ph type="sldNum" sz="quarter" idx="12"/>
          </p:nvPr>
        </p:nvSpPr>
        <p:spPr/>
        <p:txBody>
          <a:bodyPr/>
          <a:p>
            <a:pPr algn="ctr"/>
            <a:fld id="{D79E6812-DF0E-4B88-AFAA-EAC7168F54C0}" type="slidenum">
              <a:rPr lang="en-US" smtClean="0"/>
            </a:fld>
            <a:endParaRPr 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algn="r"/>
            <a:fld id="{53BEF823-48A5-43FC-BE03-E79964288B41}" type="datetimeFigureOut">
              <a:rPr lang="en-US" smtClean="0"/>
            </a:fld>
            <a:endParaRPr lang="en-US" dirty="0"/>
          </a:p>
        </p:txBody>
      </p:sp>
      <p:sp>
        <p:nvSpPr>
          <p:cNvPr id="8" name="Footer Placeholder 7"/>
          <p:cNvSpPr>
            <a:spLocks noGrp="1"/>
          </p:cNvSpPr>
          <p:nvPr>
            <p:ph type="ftr" sz="quarter" idx="11"/>
          </p:nvPr>
        </p:nvSpPr>
        <p:spPr/>
        <p:txBody>
          <a:bodyPr/>
          <a:p>
            <a:pPr algn="l"/>
            <a:endParaRPr lang="en-US" dirty="0"/>
          </a:p>
        </p:txBody>
      </p:sp>
      <p:sp>
        <p:nvSpPr>
          <p:cNvPr id="9" name="Slide Number Placeholder 8"/>
          <p:cNvSpPr>
            <a:spLocks noGrp="1"/>
          </p:cNvSpPr>
          <p:nvPr>
            <p:ph type="sldNum" sz="quarter" idx="12"/>
          </p:nvPr>
        </p:nvSpPr>
        <p:spPr/>
        <p:txBody>
          <a:bodyPr/>
          <a:p>
            <a:pPr algn="ctr"/>
            <a:fld id="{D79E6812-DF0E-4B88-AFAA-EAC7168F54C0}" type="slidenum">
              <a:rPr lang="en-US" smtClean="0"/>
            </a:fld>
            <a:endParaRPr 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algn="r"/>
            <a:fld id="{53BEF823-48A5-43FC-BE03-E79964288B41}" type="datetimeFigureOut">
              <a:rPr lang="en-US" smtClean="0"/>
            </a:fld>
            <a:endParaRPr lang="en-US" dirty="0"/>
          </a:p>
        </p:txBody>
      </p:sp>
      <p:sp>
        <p:nvSpPr>
          <p:cNvPr id="4" name="Footer Placeholder 3"/>
          <p:cNvSpPr>
            <a:spLocks noGrp="1"/>
          </p:cNvSpPr>
          <p:nvPr>
            <p:ph type="ftr" sz="quarter" idx="11"/>
          </p:nvPr>
        </p:nvSpPr>
        <p:spPr/>
        <p:txBody>
          <a:bodyPr/>
          <a:p>
            <a:pPr algn="l"/>
            <a:endParaRPr lang="en-US" dirty="0"/>
          </a:p>
        </p:txBody>
      </p:sp>
      <p:sp>
        <p:nvSpPr>
          <p:cNvPr id="5" name="Slide Number Placeholder 4"/>
          <p:cNvSpPr>
            <a:spLocks noGrp="1"/>
          </p:cNvSpPr>
          <p:nvPr>
            <p:ph type="sldNum" sz="quarter" idx="12"/>
          </p:nvPr>
        </p:nvSpPr>
        <p:spPr/>
        <p:txBody>
          <a:bodyPr/>
          <a:p>
            <a:pPr algn="ctr"/>
            <a:fld id="{D79E6812-DF0E-4B88-AFAA-EAC7168F54C0}" type="slidenum">
              <a:rPr lang="en-US" smtClean="0"/>
            </a:fld>
            <a:endParaRPr 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algn="r"/>
            <a:fld id="{53BEF823-48A5-43FC-BE03-E79964288B41}" type="datetimeFigureOut">
              <a:rPr lang="en-US" smtClean="0"/>
            </a:fld>
            <a:endParaRPr lang="en-US" dirty="0"/>
          </a:p>
        </p:txBody>
      </p:sp>
      <p:sp>
        <p:nvSpPr>
          <p:cNvPr id="3" name="Footer Placeholder 2"/>
          <p:cNvSpPr>
            <a:spLocks noGrp="1"/>
          </p:cNvSpPr>
          <p:nvPr>
            <p:ph type="ftr" sz="quarter" idx="11"/>
          </p:nvPr>
        </p:nvSpPr>
        <p:spPr/>
        <p:txBody>
          <a:bodyPr/>
          <a:p>
            <a:pPr algn="l"/>
            <a:endParaRPr lang="en-US" dirty="0"/>
          </a:p>
        </p:txBody>
      </p:sp>
      <p:sp>
        <p:nvSpPr>
          <p:cNvPr id="4" name="Slide Number Placeholder 3"/>
          <p:cNvSpPr>
            <a:spLocks noGrp="1"/>
          </p:cNvSpPr>
          <p:nvPr>
            <p:ph type="sldNum" sz="quarter" idx="12"/>
          </p:nvPr>
        </p:nvSpPr>
        <p:spPr/>
        <p:txBody>
          <a:bodyPr/>
          <a:p>
            <a:pPr algn="ctr"/>
            <a:fld id="{D79E6812-DF0E-4B88-AFAA-EAC7168F54C0}" type="slidenum">
              <a:rPr lang="en-US" smtClean="0"/>
            </a:fld>
            <a:endParaRPr lang="en-US"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algn="r"/>
            <a:fld id="{53BEF823-48A5-43FC-BE03-E79964288B41}" type="datetimeFigureOut">
              <a:rPr lang="en-US" smtClean="0"/>
            </a:fld>
            <a:endParaRPr lang="en-US" dirty="0"/>
          </a:p>
        </p:txBody>
      </p:sp>
      <p:sp>
        <p:nvSpPr>
          <p:cNvPr id="6" name="Footer Placeholder 5"/>
          <p:cNvSpPr>
            <a:spLocks noGrp="1"/>
          </p:cNvSpPr>
          <p:nvPr>
            <p:ph type="ftr" sz="quarter" idx="11"/>
          </p:nvPr>
        </p:nvSpPr>
        <p:spPr/>
        <p:txBody>
          <a:bodyPr/>
          <a:p>
            <a:pPr algn="l"/>
            <a:endParaRPr lang="en-US" dirty="0"/>
          </a:p>
        </p:txBody>
      </p:sp>
      <p:sp>
        <p:nvSpPr>
          <p:cNvPr id="7" name="Slide Number Placeholder 6"/>
          <p:cNvSpPr>
            <a:spLocks noGrp="1"/>
          </p:cNvSpPr>
          <p:nvPr>
            <p:ph type="sldNum" sz="quarter" idx="12"/>
          </p:nvPr>
        </p:nvSpPr>
        <p:spPr/>
        <p:txBody>
          <a:bodyPr/>
          <a:p>
            <a:pPr algn="ctr"/>
            <a:fld id="{D79E6812-DF0E-4B88-AFAA-EAC7168F54C0}" type="slidenum">
              <a:rPr lang="en-US" smtClean="0"/>
            </a:fld>
            <a:endParaRPr 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algn="r"/>
            <a:fld id="{53BEF823-48A5-43FC-BE03-E79964288B41}" type="datetimeFigureOut">
              <a:rPr lang="en-US" smtClean="0"/>
            </a:fld>
            <a:endParaRPr lang="en-US" dirty="0"/>
          </a:p>
        </p:txBody>
      </p:sp>
      <p:sp>
        <p:nvSpPr>
          <p:cNvPr id="6" name="Footer Placeholder 5"/>
          <p:cNvSpPr>
            <a:spLocks noGrp="1"/>
          </p:cNvSpPr>
          <p:nvPr>
            <p:ph type="ftr" sz="quarter" idx="11"/>
          </p:nvPr>
        </p:nvSpPr>
        <p:spPr/>
        <p:txBody>
          <a:bodyPr/>
          <a:p>
            <a:pPr algn="l"/>
            <a:endParaRPr lang="en-US" dirty="0"/>
          </a:p>
        </p:txBody>
      </p:sp>
      <p:sp>
        <p:nvSpPr>
          <p:cNvPr id="7" name="Slide Number Placeholder 6"/>
          <p:cNvSpPr>
            <a:spLocks noGrp="1"/>
          </p:cNvSpPr>
          <p:nvPr>
            <p:ph type="sldNum" sz="quarter" idx="12"/>
          </p:nvPr>
        </p:nvSpPr>
        <p:spPr/>
        <p:txBody>
          <a:bodyPr/>
          <a:p>
            <a:pPr algn="ctr"/>
            <a:fld id="{D79E6812-DF0E-4B88-AFAA-EAC7168F54C0}" type="slidenum">
              <a:rPr lang="en-US" smtClean="0"/>
            </a:fld>
            <a:endParaRPr 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9"/>
          <p:cNvPicPr>
            <a:picLocks noChangeAspect="1"/>
          </p:cNvPicPr>
          <p:nvPr/>
        </p:nvPicPr>
        <p:blipFill>
          <a:blip r:embed="rId12"/>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algn="r"/>
            <a:fld id="{53BEF823-48A5-43FC-BE03-E79964288B41}" type="datetimeFigureOut">
              <a:rPr lang="en-US" smtClean="0"/>
            </a:fld>
            <a:endParaRPr lang="en-US" dirty="0"/>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algn="l"/>
            <a:endParaRPr lang="en-US" dirty="0"/>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algn="ctr"/>
            <a:fld id="{D79E6812-DF0E-4B88-AFAA-EAC7168F54C0}"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hyperlink" Target="https://creativecommons.org/licenses/by/3.0/" TargetMode="External"/><Relationship Id="rId3" Type="http://schemas.openxmlformats.org/officeDocument/2006/relationships/hyperlink" Target="http://www.greek-islands.us/athens/athens-history/" TargetMode="External"/><Relationship Id="rId2" Type="http://schemas.openxmlformats.org/officeDocument/2006/relationships/image" Target="../media/image4.jpe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s://creativecommons.org/licenses/by-nc-sa/3.0/" TargetMode="External"/><Relationship Id="rId2" Type="http://schemas.openxmlformats.org/officeDocument/2006/relationships/hyperlink" Target="http://gijsgenealog.geneaal.nl/2007/11/apostel-paulus.html" TargetMode="External"/><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s://creativecommons.org/licenses/by-nd/3.0/" TargetMode="External"/><Relationship Id="rId2" Type="http://schemas.openxmlformats.org/officeDocument/2006/relationships/hyperlink" Target="https://mikeandkaren.blogspot.com/2008_06_01_archive.html" TargetMode="Externa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1">
            <a:alphaModFix amt="30000"/>
          </a:blip>
          <a:srcRect l="4274" r="663" b="1"/>
          <a:stretch>
            <a:fillRect/>
          </a:stretch>
        </p:blipFill>
        <p:spPr>
          <a:xfrm>
            <a:off x="2878514" y="10"/>
            <a:ext cx="9313486" cy="6857990"/>
          </a:xfrm>
          <a:prstGeom prst="rect">
            <a:avLst/>
          </a:prstGeom>
        </p:spPr>
      </p:pic>
      <p:sp>
        <p:nvSpPr>
          <p:cNvPr id="2" name="Title 1"/>
          <p:cNvSpPr>
            <a:spLocks noGrp="1"/>
          </p:cNvSpPr>
          <p:nvPr>
            <p:ph type="ctrTitle"/>
          </p:nvPr>
        </p:nvSpPr>
        <p:spPr>
          <a:xfrm>
            <a:off x="5978914" y="893935"/>
            <a:ext cx="5364937" cy="3339390"/>
          </a:xfrm>
        </p:spPr>
        <p:txBody>
          <a:bodyPr anchor="ctr">
            <a:normAutofit/>
          </a:bodyPr>
          <a:lstStyle/>
          <a:p>
            <a:r>
              <a:rPr lang="en-US" sz="6000">
                <a:cs typeface="Calibri Light" panose="020F0302020204030204"/>
              </a:rPr>
              <a:t>ΣΑΟΥΛ (ΑΠΟΣΤΟΛΟΣ ΠΑΥΛΟΣ)</a:t>
            </a:r>
            <a:endParaRPr lang="en-US" sz="6000">
              <a:cs typeface="Calibri Light" panose="020F0302020204030204"/>
            </a:endParaRPr>
          </a:p>
        </p:txBody>
      </p:sp>
      <p:sp>
        <p:nvSpPr>
          <p:cNvPr id="3" name="Subtitle 2"/>
          <p:cNvSpPr>
            <a:spLocks noGrp="1"/>
          </p:cNvSpPr>
          <p:nvPr>
            <p:ph type="subTitle" idx="1"/>
          </p:nvPr>
        </p:nvSpPr>
        <p:spPr>
          <a:xfrm>
            <a:off x="5978915" y="4876803"/>
            <a:ext cx="5364936" cy="909848"/>
          </a:xfrm>
        </p:spPr>
        <p:txBody>
          <a:bodyPr anchor="t">
            <a:normAutofit/>
          </a:bodyPr>
          <a:lstStyle/>
          <a:p>
            <a:r>
              <a:rPr lang="en-US" dirty="0"/>
              <a:t>ΠΛΗΡΟΦΟΡΙΕΣ ΓΙΑ ΑΥΤΟΝ ΚΑΙ Η ΜΕΤΑΣΤΡΟΓΗ ΤΟΥ</a:t>
            </a:r>
            <a:endParaRPr lang="en-US" dirty="0"/>
          </a:p>
        </p:txBody>
      </p:sp>
      <p:pic>
        <p:nvPicPr>
          <p:cNvPr id="5" name="Picture 5" descr="A picture containing text, book&#10;&#10;Description automatically generated"/>
          <p:cNvPicPr>
            <a:picLocks noChangeAspect="1"/>
          </p:cNvPicPr>
          <p:nvPr/>
        </p:nvPicPr>
        <p:blipFill rotWithShape="1">
          <a:blip r:embed="rId2"/>
          <a:srcRect r="3425"/>
          <a:stretch>
            <a:fillRect/>
          </a:stretch>
        </p:blipFill>
        <p:spPr>
          <a:xfrm>
            <a:off x="1" y="10"/>
            <a:ext cx="5215066" cy="6857990"/>
          </a:xfrm>
          <a:custGeom>
            <a:avLst/>
            <a:gdLst/>
            <a:ahLst/>
            <a:cxnLst/>
            <a:rect l="l" t="t" r="r" b="b"/>
            <a:pathLst>
              <a:path w="5215066" h="6845983">
                <a:moveTo>
                  <a:pt x="0" y="0"/>
                </a:moveTo>
                <a:lnTo>
                  <a:pt x="3197713" y="0"/>
                </a:lnTo>
                <a:lnTo>
                  <a:pt x="3259787" y="39795"/>
                </a:lnTo>
                <a:cubicBezTo>
                  <a:pt x="4439462" y="836768"/>
                  <a:pt x="5215066" y="2186425"/>
                  <a:pt x="5215066" y="3717234"/>
                </a:cubicBezTo>
                <a:cubicBezTo>
                  <a:pt x="5215066" y="4788800"/>
                  <a:pt x="4835020" y="5771602"/>
                  <a:pt x="4202364" y="6538204"/>
                </a:cubicBezTo>
                <a:lnTo>
                  <a:pt x="3922635" y="6845983"/>
                </a:lnTo>
                <a:lnTo>
                  <a:pt x="0" y="6845983"/>
                </a:lnTo>
                <a:close/>
              </a:path>
            </a:pathLst>
          </a:custGeom>
        </p:spPr>
      </p:pic>
      <p:cxnSp>
        <p:nvCxnSpPr>
          <p:cNvPr id="18" name="Straight Connector 17"/>
          <p:cNvCxnSpPr>
            <a:cxnSpLocks noGrp="1" noRot="1" noChangeAspect="1" noMove="1" noResize="1" noEditPoints="1" noAdjustHandles="1" noChangeArrowheads="1" noChangeShapeType="1"/>
          </p:cNvCxnSpPr>
          <p:nvPr/>
        </p:nvCxnSpPr>
        <p:spPr>
          <a:xfrm flipH="1">
            <a:off x="6040331" y="4555071"/>
            <a:ext cx="5303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reeform 6"/>
          <p:cNvSpPr>
            <a:spLocks noGrp="1" noRot="1" noChangeAspect="1" noMove="1" noResize="1" noEditPoints="1" noAdjustHandles="1" noChangeArrowheads="1" noChangeShapeType="1" noTextEdit="1"/>
          </p:cNvSpPr>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ln>
        </p:spPr>
        <p:txBody>
          <a:bodyPr anchor="ctr"/>
          <a:lstStyle/>
          <a:p>
            <a:endParaRPr lang="en-US"/>
          </a:p>
        </p:txBody>
      </p:sp>
      <p:sp>
        <p:nvSpPr>
          <p:cNvPr id="6" name="TextBox 5"/>
          <p:cNvSpPr txBox="1"/>
          <p:nvPr/>
        </p:nvSpPr>
        <p:spPr>
          <a:xfrm>
            <a:off x="9718246" y="6657945"/>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rPr>
              <a:t>This Photo</a:t>
            </a:r>
            <a:r>
              <a:rPr lang="en-US" sz="700">
                <a:solidFill>
                  <a:srgbClr val="FFFFFF"/>
                </a:solidFill>
              </a:rPr>
              <a:t> by Unknown author is licensed under </a:t>
            </a:r>
            <a:r>
              <a:rPr lang="en-US" sz="700">
                <a:solidFill>
                  <a:srgbClr val="FFFFFF"/>
                </a:solidFill>
                <a:hlinkClick r:id="rId4"/>
              </a:rPr>
              <a:t>CC BY</a:t>
            </a:r>
            <a:r>
              <a:rPr lang="en-US" sz="700">
                <a:solidFill>
                  <a:srgbClr val="FFFFFF"/>
                </a:solidFill>
              </a:rPr>
              <a:t>.</a:t>
            </a:r>
            <a:endParaRPr lang="en-US" sz="700">
              <a:solidFill>
                <a:srgbClr val="FFFFFF"/>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0" y="0"/>
            <a:ext cx="5668645" cy="6858000"/>
          </a:xfrm>
        </p:spPr>
        <p:txBody>
          <a:bodyPr>
            <a:normAutofit fontScale="90000"/>
          </a:bodyPr>
          <a:p>
            <a:r>
              <a:rPr lang="en-US"/>
              <a:t>Πράγματι, ο Ανανίας έβαλε στο κεφάλι του Σαούλ και αμέσως μετά άνοιξαν τα μάτια του, φωτίστηκε με Άγιο Πνεύμα, πίστεψε στον Χρι</a:t>
            </a:r>
            <a:r>
              <a:rPr lang="el-GR" altLang="en-US"/>
              <a:t>στό</a:t>
            </a:r>
            <a:endParaRPr lang="el-GR" altLang="en-US"/>
          </a:p>
        </p:txBody>
      </p:sp>
      <p:pic>
        <p:nvPicPr>
          <p:cNvPr id="8" name="Content Placeholder 7" descr="ΘΡΗΣΚΕΙΑ123"/>
          <p:cNvPicPr>
            <a:picLocks noChangeAspect="1"/>
          </p:cNvPicPr>
          <p:nvPr>
            <p:ph idx="1"/>
          </p:nvPr>
        </p:nvPicPr>
        <p:blipFill>
          <a:blip r:embed="rId1"/>
          <a:stretch>
            <a:fillRect/>
          </a:stretch>
        </p:blipFill>
        <p:spPr>
          <a:xfrm>
            <a:off x="5668645" y="-103505"/>
            <a:ext cx="7429500" cy="66452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a:xfrm>
            <a:off x="0" y="190500"/>
            <a:ext cx="12192635" cy="6667500"/>
          </a:xfrm>
        </p:spPr>
        <p:txBody>
          <a:bodyPr/>
          <a:p>
            <a:r>
              <a:rPr lang="en-US"/>
              <a:t>Δεν πέρασαν πολλές μέρες και ο Σαούλ ξεχύθηκε στους δρόμους και τις συναγωγές της Δαμασκού, κηρύττοντας το Χριστό. Επειδή, όμως, οι Ιουδαίοι σκέπτονταν να τον πιάσουν και να τον σκοτώσουν, οι χριστιανοί τον έκρυψαν σ' ένα σπίτι στην άκρη της πόλης και τη νύχτα τον κατέβασαν μ’ ένα καλάθι από τα τείχη έξω από την πόλη.</a:t>
            </a:r>
            <a:endParaRPr lang="en-US"/>
          </a:p>
          <a:p>
            <a:r>
              <a:rPr lang="en-US"/>
              <a:t>Από τη Δαμασκό ο Παύλος πήγε στα Ιεροσόλυμα, όπου γνωρίστηκε με πολλούς χριστιανούς, που τον υποδέχθηκαν έμπλεοι χαράς. Αμέσως άρχισε να κηρύττει τον Λόγο του Θεού, αλλά και πάλι προκάλεσε το μίσος και την οργή των Ιουδαίων, οι οποίοι έψαχναν τρόπο να τον σκοτώσουν. Τότε, ο Σαούλ αναγκάστηκε να φύγει για την Καισάρεια της Παλαιστίνης κι αργότερα για την πατρίδα του, την Ταρσό.</a:t>
            </a:r>
            <a:endParaRPr lang="en-US"/>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n-US"/>
              <a:t>Από εκεί με τον Βαρνάβα πήγε στην Αντιόχεια της Συρίας για να κηρύξει. Εκεί, οι οπαδοί του Χριστού πήραν για πρώτη φορά το όνομα Χριστιανοί. Στην Αντιόχεια, ο Σαούλ κατάστρωσε τα σχέδιά του για τη διάδοση και εξάπλωση του χριστιανισμού. Για τον σκοπό αυτό διάλεξε τις μεγάλες πόλεις της εποχής και έκανε τέσσερις περιοδείες.</a:t>
            </a:r>
            <a:endParaRPr lang="en-US"/>
          </a:p>
        </p:txBody>
      </p:sp>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Πρώτη Περιοδεία</a:t>
            </a:r>
            <a:endParaRPr lang="en-US"/>
          </a:p>
        </p:txBody>
      </p:sp>
      <p:sp>
        <p:nvSpPr>
          <p:cNvPr id="3" name="Content Placeholder 2"/>
          <p:cNvSpPr>
            <a:spLocks noGrp="1"/>
          </p:cNvSpPr>
          <p:nvPr>
            <p:ph idx="1"/>
          </p:nvPr>
        </p:nvSpPr>
        <p:spPr>
          <a:xfrm>
            <a:off x="0" y="772795"/>
            <a:ext cx="11582400" cy="6084570"/>
          </a:xfrm>
        </p:spPr>
        <p:txBody>
          <a:bodyPr/>
          <a:p>
            <a:r>
              <a:rPr lang="en-US"/>
              <a:t>Το 45 ο Παύλος μαζί με τον Βαρνάβα και τον ευαγγελιστή Μάρκο ξεκίνησαν από την Αντιόχεια για τη Σελεύκεια, όπου κήρυξαν. Κατόπιν με πλοίο πήγαν στην Κύπρο, όπου ίδρυσαν χριστιανικές εκκλησίες. Στην Πάφο ο πρώτος που πίστεψε ήταν ο Ρωμαίος διοικητής Σέργιος Παύλος. Από την Κύπρο με πλοίο επισκέφθηκαν την Πέργη της Μικράς Ασίας, το Ικόνιο, τα Λύστρα και τη Δέρβη, όπου πίστεψε ο Τιμόθεος. Το 48 ο Παύλος πήγε στα Ιεροσόλυμα και πήρε μέρος στην Αποστολική Σύνοδο.</a:t>
            </a:r>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l-GR"/>
              <a:t>Δεύτερη περιοδεία</a:t>
            </a:r>
            <a:endParaRPr lang="el-GR"/>
          </a:p>
        </p:txBody>
      </p:sp>
      <p:sp>
        <p:nvSpPr>
          <p:cNvPr id="3" name="Content Placeholder 2"/>
          <p:cNvSpPr>
            <a:spLocks noGrp="1"/>
          </p:cNvSpPr>
          <p:nvPr>
            <p:ph idx="1"/>
          </p:nvPr>
        </p:nvSpPr>
        <p:spPr>
          <a:xfrm>
            <a:off x="609600" y="1174750"/>
            <a:ext cx="10972800" cy="5683250"/>
          </a:xfrm>
        </p:spPr>
        <p:txBody>
          <a:bodyPr/>
          <a:p>
            <a:r>
              <a:rPr lang="en-US"/>
              <a:t>Το 52, ξεκινώντας από την Αντιόχεια, επισκέφθηκε πόλεις της Μικράς Ασίας κι έφθασε ως την Τροία. Στην αποστολή συμμετείχαν ο Τιμόθεος, ο Σίλας και ο ευαγγελιστής Λουκάς. Από την Τροία με πλοίο πήγε στην Καβάλα κι από εκεί στους Φιλίππους, όπου ίδρυσε εκκλησία. Η πρώτη που πίστεψε ήταν η Λυδία με την οικογένειά της. Ακολουθώντας την Εγνατία οδό έφθασε στη Θεσσαλονίκη και στη Βέροια. Κατόπιν πήγε στην Αθήνα, όπου κήρυξε στον Άρειο Πάγο τον αληθινό θεό. Στην Αθήνα πίστεψε ο Διονύσιος ο Αρεοπαγίτης και η γυναίκα του Δάμαρις. Κατόπιν, πήγε στην Κόρινθο και κατέληξε στην Έφεσο.</a:t>
            </a:r>
            <a:endParaRPr lang="en-US"/>
          </a:p>
          <a:p>
            <a:pPr marL="0" indent="0">
              <a:buNone/>
            </a:pPr>
            <a:endParaRPr lang="en-US"/>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descr="arthra_ap_paulos_2"/>
          <p:cNvPicPr>
            <a:picLocks noChangeAspect="1"/>
          </p:cNvPicPr>
          <p:nvPr>
            <p:ph idx="1"/>
          </p:nvPr>
        </p:nvPicPr>
        <p:blipFill>
          <a:blip r:embed="rId1"/>
          <a:stretch>
            <a:fillRect/>
          </a:stretch>
        </p:blipFill>
        <p:spPr>
          <a:xfrm>
            <a:off x="0" y="0"/>
            <a:ext cx="12192635"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l-GR" altLang="en-US"/>
              <a:t>Τρίτη περιοδεία</a:t>
            </a:r>
            <a:endParaRPr lang="el-GR" altLang="en-US"/>
          </a:p>
        </p:txBody>
      </p:sp>
      <p:sp>
        <p:nvSpPr>
          <p:cNvPr id="3" name="Content Placeholder 2"/>
          <p:cNvSpPr>
            <a:spLocks noGrp="1"/>
          </p:cNvSpPr>
          <p:nvPr>
            <p:ph idx="1"/>
          </p:nvPr>
        </p:nvSpPr>
        <p:spPr/>
        <p:txBody>
          <a:bodyPr/>
          <a:p>
            <a:r>
              <a:rPr lang="el-GR" altLang="en-US"/>
              <a:t>Το 56 επισκέφθηκε μέρη της Μικράς Ασίας, της Ελλάδας (Κόρινθο και Μακεδονία) και κατόπιν τα Ιεροσόλυμα. Εκεί τον έπιασαν οι Ιουδαίοι, αλλά ο Ρωμαίος διοικητής τον έστειλε στην Καισάρεια της Παλαιστίνης, όπου έμεινε φυλακισμένος για δύο έτη. Τότε, επικαλέστηκε την ιδιότητα του Ρωμαίου πολίτη και τον έστειλαν συνοδεία στη Ρώμη για να δικασθεί. Στη Ρώμη, αφού έμεινε δύο χρόνια στη φυλακή, τελικά δικάσθηκε και αθωώθηκε.</a:t>
            </a:r>
            <a:endParaRPr lang="el-GR" altLang="en-US"/>
          </a:p>
        </p:txBody>
      </p:sp>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l-GR" altLang="en-US"/>
              <a:t>Τέταρτη περιοδεία</a:t>
            </a:r>
            <a:endParaRPr lang="el-GR" altLang="en-US"/>
          </a:p>
        </p:txBody>
      </p:sp>
      <p:sp>
        <p:nvSpPr>
          <p:cNvPr id="3" name="Content Placeholder 2"/>
          <p:cNvSpPr>
            <a:spLocks noGrp="1"/>
          </p:cNvSpPr>
          <p:nvPr>
            <p:ph idx="1"/>
          </p:nvPr>
        </p:nvSpPr>
        <p:spPr>
          <a:xfrm>
            <a:off x="609600" y="1174750"/>
            <a:ext cx="10972800" cy="5154295"/>
          </a:xfrm>
        </p:spPr>
        <p:txBody>
          <a:bodyPr/>
          <a:p>
            <a:r>
              <a:rPr lang="en-US"/>
              <a:t>Αφού απελευθερώθηκε, επισκέφθηκε πόλεις της Μικράς Ασίας, της Κρήτης και της Ηπείρου. Το 67 πήγε στη Ρώμη και σύμφωνα με ορισμένες πηγές συναντήθηκε με τον Απόστολο Πέτρο. Τότε, όμως, τον συνέλαβε ο Νέρων και τον θανάτωσε στις 29 Ιουνίου, οπότε γιορτάζεται η μνήμη του.</a:t>
            </a:r>
            <a:endParaRPr lang="en-US"/>
          </a:p>
          <a:p>
            <a:r>
              <a:rPr lang="en-US"/>
              <a:t>Εκτός από το κήρυγμα 30 περίπου ετών, ο Παύλος συνέγραψε και 14 επιστολές, στις οποίες διδάσκει ποια πρέπει να είναι η συμπεριφορά των χριστιανών, σύμφωνα με το Ευαγγέλιο.</a:t>
            </a:r>
            <a:endParaRPr lang="en-US"/>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l-GR" altLang="en-US"/>
              <a:t>Απ.Παύλος στην Αθήνα</a:t>
            </a:r>
            <a:endParaRPr lang="el-GR" altLang="en-US"/>
          </a:p>
        </p:txBody>
      </p:sp>
      <p:sp>
        <p:nvSpPr>
          <p:cNvPr id="3" name="Content Placeholder 2"/>
          <p:cNvSpPr>
            <a:spLocks noGrp="1"/>
          </p:cNvSpPr>
          <p:nvPr>
            <p:ph idx="1"/>
          </p:nvPr>
        </p:nvSpPr>
        <p:spPr/>
        <p:txBody>
          <a:bodyPr/>
          <a:p>
            <a:r>
              <a:rPr lang="en-US"/>
              <a:t>Παρ’ ότι η ομιλία του Αποστόλου Παύλου μετέδιδε νοήματα αμιγώς βιβλικά, ο Παύλος δεν τα υποστήριξε με παραθέματα από την Παλαιά Διαθήκη, κάτι που συνήθιζε να κάνει διαλεγόμενος με Ιουδαίους, άλλα χρησιμοποίησε στοιχεία γνωστά και σεβαστά στους Αθηναίους. Επρόκειτο για μια επιχειρηματολογική ευελιξία την οποία ο Παύλος περιγράφει στα εδάφια 1 Κορινθίους 9:19-23 και η οποία συνοψίζεται με την κατακλείδα του: «Στους πάντες έγινα τα πάντα, ώστε με κάθε τρόπο να σώσω μερικούς».</a:t>
            </a:r>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a:xfrm>
            <a:off x="0" y="-635"/>
            <a:ext cx="12411710" cy="6859270"/>
          </a:xfrm>
        </p:spPr>
        <p:txBody>
          <a:bodyPr/>
          <a:p>
            <a:r>
              <a:rPr lang="en-US"/>
              <a:t>Χαρακτηριστική λοιπόν ήταν η αναφορά του Παύλου στον βωμό του «αγνώστου θεού», που φαίνεται να υπήρχαν αρκετοί εκείνη την εποχή στην Αθήνα, τον οποίο υποστήριξε ότι πρεσβεύει.</a:t>
            </a:r>
            <a:endParaRPr lang="en-US"/>
          </a:p>
          <a:p>
            <a:r>
              <a:rPr lang="en-US"/>
              <a:t>• Ως δημιουργός του κόσμου και δότης παντός αγαθού, αυτός ο Θεός δεν κατοικεί σε ναούς, δεν έχει ανάγκη από τις υπηρεσίες των ανθρώπων και είναι ακατάλληλη η κατασκευή ομοιωμάτων του, λέει ο Παύλος. Αυτή η σκέψη, αναφέρει ο Παύλος, είναι σύμφωνη με τα λόγια του Στωικού ποιητή Αράτου.</a:t>
            </a:r>
            <a:endParaRPr lang="en-US"/>
          </a:p>
          <a:p>
            <a:r>
              <a:rPr lang="en-US"/>
              <a:t>Τέλος, δήλωσε ότι ο Θεός θα κρίνει τον κόσμο μέσω ενός άντρα που ανέστησε από τους νεκρούς, νύξη η οποία προκάλεσε χλευαστικές αντιδράσεις σε μερικούς ακροατές του. Εντούτοις, η ομιλία του Παύλου έπεισε δύο ακροατές, τον δικαστή Διονύσιο τον Αρεοπαγίτη και τη Δάμαρι, οι οποίοι και μετεστράφησαν στον χριστιανισμό.</a:t>
            </a:r>
            <a:endParaRPr lang="en-US"/>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3" y="85596"/>
            <a:ext cx="6706857" cy="6442784"/>
          </a:xfrm>
        </p:spPr>
        <p:txBody>
          <a:bodyPr>
            <a:normAutofit fontScale="90000"/>
          </a:bodyPr>
          <a:lstStyle/>
          <a:p>
            <a:r>
              <a:rPr lang="en-US" i="0" dirty="0">
                <a:ea typeface="+mj-lt"/>
                <a:cs typeface="+mj-lt"/>
              </a:rPr>
              <a:t>Ο </a:t>
            </a:r>
            <a:r>
              <a:rPr lang="en-US" i="0" dirty="0" err="1">
                <a:ea typeface="+mj-lt"/>
                <a:cs typeface="+mj-lt"/>
              </a:rPr>
              <a:t>ιουδ</a:t>
            </a:r>
            <a:r>
              <a:rPr lang="en-US" i="0" dirty="0">
                <a:ea typeface="+mj-lt"/>
                <a:cs typeface="+mj-lt"/>
              </a:rPr>
              <a:t>α</a:t>
            </a:r>
            <a:r>
              <a:rPr lang="en-US" i="0" dirty="0" err="1">
                <a:ea typeface="+mj-lt"/>
                <a:cs typeface="+mj-lt"/>
              </a:rPr>
              <a:t>ϊκού</a:t>
            </a:r>
            <a:r>
              <a:rPr lang="en-US" i="0" dirty="0">
                <a:ea typeface="+mj-lt"/>
                <a:cs typeface="+mj-lt"/>
              </a:rPr>
              <a:t> </a:t>
            </a:r>
            <a:r>
              <a:rPr lang="en-US" i="0" dirty="0" err="1">
                <a:ea typeface="+mj-lt"/>
                <a:cs typeface="+mj-lt"/>
              </a:rPr>
              <a:t>θρησκεύμ</a:t>
            </a:r>
            <a:r>
              <a:rPr lang="en-US" i="0" dirty="0">
                <a:ea typeface="+mj-lt"/>
                <a:cs typeface="+mj-lt"/>
              </a:rPr>
              <a:t>α</a:t>
            </a:r>
            <a:r>
              <a:rPr lang="en-US" i="0" dirty="0" err="1">
                <a:ea typeface="+mj-lt"/>
                <a:cs typeface="+mj-lt"/>
              </a:rPr>
              <a:t>τος</a:t>
            </a:r>
            <a:r>
              <a:rPr lang="en-US" i="0" dirty="0">
                <a:ea typeface="+mj-lt"/>
                <a:cs typeface="+mj-lt"/>
              </a:rPr>
              <a:t> Πα</a:t>
            </a:r>
            <a:r>
              <a:rPr lang="en-US" i="0" dirty="0" err="1">
                <a:ea typeface="+mj-lt"/>
                <a:cs typeface="+mj-lt"/>
              </a:rPr>
              <a:t>ύλος</a:t>
            </a:r>
            <a:r>
              <a:rPr lang="en-US" i="0" dirty="0">
                <a:ea typeface="+mj-lt"/>
                <a:cs typeface="+mj-lt"/>
              </a:rPr>
              <a:t> </a:t>
            </a:r>
            <a:r>
              <a:rPr lang="en-US" i="0" dirty="0" err="1">
                <a:ea typeface="+mj-lt"/>
                <a:cs typeface="+mj-lt"/>
              </a:rPr>
              <a:t>γεννήθηκε</a:t>
            </a:r>
            <a:r>
              <a:rPr lang="en-US" i="0" dirty="0">
                <a:ea typeface="+mj-lt"/>
                <a:cs typeface="+mj-lt"/>
              </a:rPr>
              <a:t> </a:t>
            </a:r>
            <a:r>
              <a:rPr lang="en-US" i="0" dirty="0" err="1">
                <a:ea typeface="+mj-lt"/>
                <a:cs typeface="+mj-lt"/>
              </a:rPr>
              <a:t>στην</a:t>
            </a:r>
            <a:r>
              <a:rPr lang="en-US" i="0" dirty="0">
                <a:ea typeface="+mj-lt"/>
                <a:cs typeface="+mj-lt"/>
              </a:rPr>
              <a:t> Τα</a:t>
            </a:r>
            <a:r>
              <a:rPr lang="en-US" i="0" dirty="0" err="1">
                <a:ea typeface="+mj-lt"/>
                <a:cs typeface="+mj-lt"/>
              </a:rPr>
              <a:t>ρσό</a:t>
            </a:r>
            <a:r>
              <a:rPr lang="en-US" i="0" dirty="0">
                <a:ea typeface="+mj-lt"/>
                <a:cs typeface="+mj-lt"/>
              </a:rPr>
              <a:t> </a:t>
            </a:r>
            <a:r>
              <a:rPr lang="en-US" i="0" dirty="0" err="1">
                <a:ea typeface="+mj-lt"/>
                <a:cs typeface="+mj-lt"/>
              </a:rPr>
              <a:t>της</a:t>
            </a:r>
            <a:r>
              <a:rPr lang="en-US" i="0" dirty="0">
                <a:ea typeface="+mj-lt"/>
                <a:cs typeface="+mj-lt"/>
              </a:rPr>
              <a:t> </a:t>
            </a:r>
            <a:r>
              <a:rPr lang="en-US" i="0" dirty="0" err="1">
                <a:ea typeface="+mj-lt"/>
                <a:cs typeface="+mj-lt"/>
              </a:rPr>
              <a:t>Κιλικί</a:t>
            </a:r>
            <a:r>
              <a:rPr lang="en-US" i="0" dirty="0">
                <a:ea typeface="+mj-lt"/>
                <a:cs typeface="+mj-lt"/>
              </a:rPr>
              <a:t>ας </a:t>
            </a:r>
            <a:r>
              <a:rPr lang="en-US" i="0" dirty="0" err="1">
                <a:ea typeface="+mj-lt"/>
                <a:cs typeface="+mj-lt"/>
              </a:rPr>
              <a:t>το</a:t>
            </a:r>
            <a:r>
              <a:rPr lang="en-US" i="0" dirty="0">
                <a:ea typeface="+mj-lt"/>
                <a:cs typeface="+mj-lt"/>
              </a:rPr>
              <a:t> 5 και π</a:t>
            </a:r>
            <a:r>
              <a:rPr lang="en-US" i="0" dirty="0" err="1">
                <a:ea typeface="+mj-lt"/>
                <a:cs typeface="+mj-lt"/>
              </a:rPr>
              <a:t>ροτού</a:t>
            </a:r>
            <a:r>
              <a:rPr lang="en-US" i="0" dirty="0">
                <a:ea typeface="+mj-lt"/>
                <a:cs typeface="+mj-lt"/>
              </a:rPr>
              <a:t> </a:t>
            </a:r>
            <a:r>
              <a:rPr lang="en-US" i="0" dirty="0" err="1">
                <a:ea typeface="+mj-lt"/>
                <a:cs typeface="+mj-lt"/>
              </a:rPr>
              <a:t>γίνει</a:t>
            </a:r>
            <a:r>
              <a:rPr lang="en-US" i="0" dirty="0">
                <a:ea typeface="+mj-lt"/>
                <a:cs typeface="+mj-lt"/>
              </a:rPr>
              <a:t> </a:t>
            </a:r>
            <a:r>
              <a:rPr lang="en-US" i="0" dirty="0" err="1">
                <a:ea typeface="+mj-lt"/>
                <a:cs typeface="+mj-lt"/>
              </a:rPr>
              <a:t>χριστι</a:t>
            </a:r>
            <a:r>
              <a:rPr lang="en-US" i="0" dirty="0">
                <a:ea typeface="+mj-lt"/>
                <a:cs typeface="+mj-lt"/>
              </a:rPr>
              <a:t>α</a:t>
            </a:r>
            <a:r>
              <a:rPr lang="en-US" i="0" dirty="0" err="1">
                <a:ea typeface="+mj-lt"/>
                <a:cs typeface="+mj-lt"/>
              </a:rPr>
              <a:t>νός</a:t>
            </a:r>
            <a:r>
              <a:rPr lang="en-US" i="0" dirty="0">
                <a:ea typeface="+mj-lt"/>
                <a:cs typeface="+mj-lt"/>
              </a:rPr>
              <a:t> </a:t>
            </a:r>
            <a:r>
              <a:rPr lang="en-US" i="0" dirty="0" err="1">
                <a:ea typeface="+mj-lt"/>
                <a:cs typeface="+mj-lt"/>
              </a:rPr>
              <a:t>ονομ</a:t>
            </a:r>
            <a:r>
              <a:rPr lang="en-US" i="0" dirty="0">
                <a:ea typeface="+mj-lt"/>
                <a:cs typeface="+mj-lt"/>
              </a:rPr>
              <a:t>α</a:t>
            </a:r>
            <a:r>
              <a:rPr lang="en-US" i="0" dirty="0" err="1">
                <a:ea typeface="+mj-lt"/>
                <a:cs typeface="+mj-lt"/>
              </a:rPr>
              <a:t>ζότ</a:t>
            </a:r>
            <a:r>
              <a:rPr lang="en-US" i="0" dirty="0">
                <a:ea typeface="+mj-lt"/>
                <a:cs typeface="+mj-lt"/>
              </a:rPr>
              <a:t>αν Σα</a:t>
            </a:r>
            <a:r>
              <a:rPr lang="en-US" i="0" dirty="0" err="1">
                <a:ea typeface="+mj-lt"/>
                <a:cs typeface="+mj-lt"/>
              </a:rPr>
              <a:t>ούλ</a:t>
            </a:r>
            <a:r>
              <a:rPr lang="en-US" i="0" dirty="0">
                <a:ea typeface="+mj-lt"/>
                <a:cs typeface="+mj-lt"/>
              </a:rPr>
              <a:t> ή Σα</a:t>
            </a:r>
            <a:r>
              <a:rPr lang="en-US" i="0" dirty="0" err="1">
                <a:ea typeface="+mj-lt"/>
                <a:cs typeface="+mj-lt"/>
              </a:rPr>
              <a:t>ύλος</a:t>
            </a:r>
            <a:r>
              <a:rPr lang="en-US" i="0" dirty="0">
                <a:ea typeface="+mj-lt"/>
                <a:cs typeface="+mj-lt"/>
              </a:rPr>
              <a:t> </a:t>
            </a:r>
            <a:r>
              <a:rPr lang="en-US" i="0" dirty="0" err="1">
                <a:ea typeface="+mj-lt"/>
                <a:cs typeface="+mj-lt"/>
              </a:rPr>
              <a:t>στ</a:t>
            </a:r>
            <a:r>
              <a:rPr lang="en-US" i="0" dirty="0">
                <a:ea typeface="+mj-lt"/>
                <a:cs typeface="+mj-lt"/>
              </a:rPr>
              <a:t>α </a:t>
            </a:r>
            <a:r>
              <a:rPr lang="en-US" i="0" dirty="0" err="1">
                <a:ea typeface="+mj-lt"/>
                <a:cs typeface="+mj-lt"/>
              </a:rPr>
              <a:t>ελληνικά</a:t>
            </a:r>
            <a:r>
              <a:rPr lang="en-US" i="0" dirty="0">
                <a:ea typeface="+mj-lt"/>
                <a:cs typeface="+mj-lt"/>
              </a:rPr>
              <a:t>.</a:t>
            </a:r>
            <a:br>
              <a:rPr lang="en-US" i="0" dirty="0">
                <a:ea typeface="+mj-lt"/>
                <a:cs typeface="+mj-lt"/>
              </a:rPr>
            </a:br>
            <a:endParaRPr lang="en-US" i="0" dirty="0">
              <a:ea typeface="+mj-lt"/>
              <a:cs typeface="+mj-lt"/>
            </a:endParaRPr>
          </a:p>
        </p:txBody>
      </p:sp>
      <p:cxnSp>
        <p:nvCxnSpPr>
          <p:cNvPr id="14" name="Straight Connector 13"/>
          <p:cNvCxnSpPr>
            <a:cxnSpLocks noGrp="1" noRot="1" noChangeAspect="1" noMove="1" noResize="1" noEditPoints="1" noAdjustHandles="1" noChangeArrowheads="1" noChangeShapeType="1"/>
          </p:cNvCxnSpPr>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idx="1"/>
          </p:nvPr>
        </p:nvSpPr>
        <p:spPr>
          <a:xfrm>
            <a:off x="1068497" y="2933390"/>
            <a:ext cx="5312254" cy="2861349"/>
          </a:xfrm>
        </p:spPr>
        <p:txBody>
          <a:bodyPr>
            <a:normAutofit/>
          </a:bodyPr>
          <a:lstStyle/>
          <a:p>
            <a:endParaRPr lang="en-US"/>
          </a:p>
        </p:txBody>
      </p:sp>
      <p:pic>
        <p:nvPicPr>
          <p:cNvPr id="4" name="Picture 4"/>
          <p:cNvPicPr>
            <a:picLocks noChangeAspect="1"/>
          </p:cNvPicPr>
          <p:nvPr/>
        </p:nvPicPr>
        <p:blipFill rotWithShape="1">
          <a:blip r:embed="rId1"/>
          <a:srcRect t="2155" r="-1" b="10723"/>
          <a:stretch>
            <a:fillRect/>
          </a:stretch>
        </p:blipFill>
        <p:spPr>
          <a:xfrm>
            <a:off x="6976934" y="10"/>
            <a:ext cx="5215066" cy="6857990"/>
          </a:xfrm>
          <a:custGeom>
            <a:avLst/>
            <a:gdLst/>
            <a:ahLst/>
            <a:cxnLst/>
            <a:rect l="l" t="t" r="r" b="b"/>
            <a:pathLst>
              <a:path w="5215066" h="6858000">
                <a:moveTo>
                  <a:pt x="2017353" y="0"/>
                </a:moveTo>
                <a:lnTo>
                  <a:pt x="5215066" y="0"/>
                </a:lnTo>
                <a:lnTo>
                  <a:pt x="5215066" y="6858000"/>
                </a:lnTo>
                <a:lnTo>
                  <a:pt x="1292431" y="6858000"/>
                </a:lnTo>
                <a:lnTo>
                  <a:pt x="1012702" y="6549681"/>
                </a:lnTo>
                <a:cubicBezTo>
                  <a:pt x="380046" y="5781733"/>
                  <a:pt x="0" y="4797206"/>
                  <a:pt x="0" y="3723759"/>
                </a:cubicBezTo>
                <a:cubicBezTo>
                  <a:pt x="0" y="2190263"/>
                  <a:pt x="775604" y="838237"/>
                  <a:pt x="1955279" y="39865"/>
                </a:cubicBezTo>
                <a:close/>
              </a:path>
            </a:pathLst>
          </a:custGeom>
        </p:spPr>
      </p:pic>
      <p:sp>
        <p:nvSpPr>
          <p:cNvPr id="16" name="Freeform 6"/>
          <p:cNvSpPr>
            <a:spLocks noGrp="1" noRot="1" noChangeAspect="1" noMove="1" noResize="1" noEditPoints="1" noAdjustHandles="1" noChangeArrowheads="1" noChangeShapeType="1" noTextEdit="1"/>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ln>
        </p:spPr>
        <p:txBody>
          <a:bodyPr anchor="ctr"/>
          <a:lstStyle/>
          <a:p>
            <a:endParaRPr lang="en-US"/>
          </a:p>
        </p:txBody>
      </p:sp>
      <p:sp>
        <p:nvSpPr>
          <p:cNvPr id="5" name="TextBox 4"/>
          <p:cNvSpPr txBox="1"/>
          <p:nvPr/>
        </p:nvSpPr>
        <p:spPr>
          <a:xfrm>
            <a:off x="9413675" y="6657945"/>
            <a:ext cx="2778325"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2"/>
              </a:rPr>
              <a:t>This Photo</a:t>
            </a:r>
            <a:r>
              <a:rPr lang="en-US" sz="700">
                <a:solidFill>
                  <a:srgbClr val="FFFFFF"/>
                </a:solidFill>
              </a:rPr>
              <a:t> by Unknown author is licensed under </a:t>
            </a:r>
            <a:r>
              <a:rPr lang="en-US" sz="700">
                <a:solidFill>
                  <a:srgbClr val="FFFFFF"/>
                </a:solidFill>
                <a:hlinkClick r:id="rId3"/>
              </a:rPr>
              <a:t>CC BY-SA-NC</a:t>
            </a:r>
            <a:r>
              <a:rPr lang="en-US" sz="700">
                <a:solidFill>
                  <a:srgbClr val="FFFFFF"/>
                </a:solidFill>
              </a:rPr>
              <a:t>.</a:t>
            </a:r>
            <a:endParaRPr lang="en-US" sz="700">
              <a:solidFill>
                <a:srgbClr val="FFFFFF"/>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descr="images (2)"/>
          <p:cNvPicPr>
            <a:picLocks noChangeAspect="1"/>
          </p:cNvPicPr>
          <p:nvPr>
            <p:ph idx="1"/>
          </p:nvPr>
        </p:nvPicPr>
        <p:blipFill>
          <a:blip r:embed="rId1"/>
          <a:stretch>
            <a:fillRect/>
          </a:stretch>
        </p:blipFill>
        <p:spPr>
          <a:xfrm>
            <a:off x="0" y="773430"/>
            <a:ext cx="3457575" cy="5060315"/>
          </a:xfrm>
          <a:prstGeom prst="rect">
            <a:avLst/>
          </a:prstGeom>
        </p:spPr>
      </p:pic>
      <p:sp>
        <p:nvSpPr>
          <p:cNvPr id="5" name="Text Box 4"/>
          <p:cNvSpPr txBox="1"/>
          <p:nvPr/>
        </p:nvSpPr>
        <p:spPr>
          <a:xfrm>
            <a:off x="4163060" y="942340"/>
            <a:ext cx="4993005" cy="5692775"/>
          </a:xfrm>
          <a:prstGeom prst="rect">
            <a:avLst/>
          </a:prstGeom>
          <a:noFill/>
        </p:spPr>
        <p:txBody>
          <a:bodyPr wrap="square" rtlCol="0">
            <a:spAutoFit/>
          </a:bodyPr>
          <a:p>
            <a:r>
              <a:rPr lang="en-US" sz="2800"/>
              <a:t>Τέλος, δήλωσε ότι ο Θεός θα κρίνει τον κόσμο μέσω ενός άντρα που ανέστησε από τους νεκρούς, νύξη η οποία προκάλεσε χλευαστικές αντιδράσεις σε μερικούς ακροατές του. Εντούτοις, η ομιλία του Παύλου έπεισε δύο ακροατές, τον δικαστή Διονύσιο τον Αρεοπαγίτη και τη Δάμαρι, οι οποίοι και μετεστράφησαν στον χριστιανισμό.</a:t>
            </a:r>
            <a:endParaRPr lang="en-US" sz="2800"/>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l-GR" altLang="en-US"/>
              <a:t>Επιστολές Παύλου Ορισμός</a:t>
            </a:r>
            <a:endParaRPr lang="el-GR" altLang="en-US"/>
          </a:p>
        </p:txBody>
      </p:sp>
      <p:sp>
        <p:nvSpPr>
          <p:cNvPr id="3" name="Content Placeholder 2"/>
          <p:cNvSpPr>
            <a:spLocks noGrp="1"/>
          </p:cNvSpPr>
          <p:nvPr>
            <p:ph idx="1"/>
          </p:nvPr>
        </p:nvSpPr>
        <p:spPr/>
        <p:txBody>
          <a:bodyPr/>
          <a:p>
            <a:r>
              <a:rPr lang="en-US"/>
              <a:t>Οι επιστολές του Παύλου ή γράμματα του Παύλου, είναι τα δεκατρία βιβλία της Καινής Διαθήκης που αποδίδονται στον Απόστολο Παύλο, αν και η συγγραφή ορισμένων είναι υπό αμφισβήτηση. Μεταξύ αυτών των επιστολών είναι μερικά από τα πρώτα υπάρχοντα χριστιανικά χειρόγραφα.</a:t>
            </a:r>
            <a:endParaRPr lang="en-US"/>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descr="artworks-9rnOWCzoLfJwJfFz-zPA74w-t500x500"/>
          <p:cNvPicPr>
            <a:picLocks noChangeAspect="1"/>
          </p:cNvPicPr>
          <p:nvPr>
            <p:ph idx="1"/>
          </p:nvPr>
        </p:nvPicPr>
        <p:blipFill>
          <a:blip r:embed="rId1"/>
          <a:stretch>
            <a:fillRect/>
          </a:stretch>
        </p:blipFill>
        <p:spPr>
          <a:xfrm>
            <a:off x="-635" y="-635"/>
            <a:ext cx="12192635"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cover dir="d"/>
      </p:transition>
    </mc:Choice>
    <mc:Fallback>
      <p:transition spd="slow">
        <p:cover dir="d"/>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l-GR" altLang="en-US"/>
              <a:t>ΕΠΙΣΤΟΛΕΣ ΑΠ.ΠΑΥΛΟΥ</a:t>
            </a:r>
            <a:endParaRPr lang="el-GR" altLang="en-US"/>
          </a:p>
        </p:txBody>
      </p:sp>
      <p:sp>
        <p:nvSpPr>
          <p:cNvPr id="7" name="Content Placeholder 6"/>
          <p:cNvSpPr/>
          <p:nvPr>
            <p:ph idx="1"/>
          </p:nvPr>
        </p:nvSpPr>
        <p:spPr>
          <a:xfrm>
            <a:off x="0" y="772795"/>
            <a:ext cx="12192635" cy="6084570"/>
          </a:xfrm>
        </p:spPr>
        <p:txBody>
          <a:bodyPr/>
          <a:p>
            <a:r>
              <a:rPr lang="el-GR" altLang="en-US"/>
              <a:t>ΠΡΟΣ ΡΩΜΑΙΟΥΣ</a:t>
            </a:r>
            <a:endParaRPr lang="el-GR" altLang="en-US"/>
          </a:p>
          <a:p>
            <a:r>
              <a:rPr lang="el-GR" altLang="en-US"/>
              <a:t>ΠΡΟΣ ΚΟΡΙΝΘΙΟΥΣ Α </a:t>
            </a:r>
            <a:endParaRPr lang="el-GR" altLang="en-US"/>
          </a:p>
          <a:p>
            <a:r>
              <a:rPr lang="el-GR" altLang="en-US"/>
              <a:t>ΠΡΟΣ ΚΟΡΙΝΘΙΟΥΣ Β</a:t>
            </a:r>
            <a:endParaRPr lang="el-GR" altLang="en-US"/>
          </a:p>
          <a:p>
            <a:r>
              <a:rPr lang="el-GR" altLang="en-US"/>
              <a:t>ΠΡΟΣ ΓΑΛΑΤΑΣ</a:t>
            </a:r>
            <a:endParaRPr lang="el-GR" altLang="en-US"/>
          </a:p>
          <a:p>
            <a:r>
              <a:rPr lang="el-GR" altLang="en-US"/>
              <a:t>ΠΡΟΣ ΕΦΕΣΙΟΥΣ</a:t>
            </a:r>
            <a:endParaRPr lang="el-GR" altLang="en-US"/>
          </a:p>
          <a:p>
            <a:r>
              <a:rPr lang="el-GR" altLang="en-US"/>
              <a:t>ΠΡΟΣ ΦΙΛΛΗΠΙΣΙΟΥΣ</a:t>
            </a:r>
            <a:endParaRPr lang="el-GR" altLang="en-US"/>
          </a:p>
          <a:p>
            <a:r>
              <a:rPr lang="el-GR" altLang="en-US"/>
              <a:t>ΠΡΟΣ ΚΟΛΟΣΣΑΕΙΣ</a:t>
            </a:r>
            <a:endParaRPr lang="el-GR" altLang="en-US"/>
          </a:p>
          <a:p>
            <a:r>
              <a:rPr lang="el-GR" altLang="en-US"/>
              <a:t>ΠΡΟΣ ΘΕΣΣΑΛΟΝΙΚΕΙΣ Α</a:t>
            </a:r>
            <a:endParaRPr lang="el-GR" altLang="en-US"/>
          </a:p>
          <a:p>
            <a:r>
              <a:rPr lang="el-GR" altLang="en-US"/>
              <a:t>ΠΡΟΣ ΘΕΣΣΑΛΟΝΙΚΕΙΣ Β</a:t>
            </a:r>
            <a:endParaRPr lang="el-GR" altLang="en-US"/>
          </a:p>
          <a:p>
            <a:r>
              <a:rPr lang="el-GR" altLang="en-US"/>
              <a:t>ΠΡΟΣ ΦΙΛΗΜΟΝΑ</a:t>
            </a:r>
            <a:endParaRPr lang="el-GR" altLang="en-US"/>
          </a:p>
        </p:txBody>
      </p:sp>
    </p:spTree>
  </p:cSld>
  <p:clrMapOvr>
    <a:masterClrMapping/>
  </p:clrMapOvr>
  <mc:AlternateContent xmlns:mc="http://schemas.openxmlformats.org/markup-compatibility/2006">
    <mc:Choice xmlns:p14="http://schemas.microsoft.com/office/powerpoint/2010/main" Requires="p14">
      <p:transition spd="slow" p14:dur="1000">
        <p:comb/>
      </p:transition>
    </mc:Choice>
    <mc:Fallback>
      <p:transition spd="slow">
        <p:comb/>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l-GR" altLang="en-US"/>
              <a:t>ΠΡΟΣ ΤΙΜΟΘΕΟΝ Α</a:t>
            </a:r>
            <a:endParaRPr lang="el-GR" altLang="en-US"/>
          </a:p>
          <a:p>
            <a:r>
              <a:rPr lang="el-GR" altLang="en-US"/>
              <a:t>ΠΡΟΣ ΤΙΜΟΘΕΟΝ Β</a:t>
            </a:r>
            <a:endParaRPr lang="el-GR" altLang="en-US"/>
          </a:p>
          <a:p>
            <a:r>
              <a:rPr lang="el-GR" altLang="en-US"/>
              <a:t>ΠΡΟΣ ΤΙΤΟΝ</a:t>
            </a:r>
            <a:endParaRPr lang="el-GR" altLang="en-US"/>
          </a:p>
          <a:p>
            <a:r>
              <a:rPr lang="el-GR" altLang="en-US"/>
              <a:t>ΠΡΟΣ ΕΒΡΑΙΟΥΣ</a:t>
            </a:r>
            <a:endParaRPr lang="el-GR" altLang="en-US"/>
          </a:p>
        </p:txBody>
      </p:sp>
    </p:spTree>
  </p:cSld>
  <p:clrMapOvr>
    <a:masterClrMapping/>
  </p:clrMapOvr>
  <mc:AlternateContent xmlns:mc="http://schemas.openxmlformats.org/markup-compatibility/2006">
    <mc:Choice xmlns:p14="http://schemas.microsoft.com/office/powerpoint/2010/main" Requires="p14">
      <p:transition spd="slow" p14:dur="1000">
        <p:wedge/>
      </p:transition>
    </mc:Choice>
    <mc:Fallback>
      <p:transition spd="slow">
        <p:wedg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l-GR" altLang="en-US"/>
              <a:t>ΠΗΓΕΣ</a:t>
            </a:r>
            <a:endParaRPr lang="el-GR" altLang="en-US"/>
          </a:p>
        </p:txBody>
      </p:sp>
      <p:sp>
        <p:nvSpPr>
          <p:cNvPr id="3" name="Content Placeholder 2"/>
          <p:cNvSpPr>
            <a:spLocks noGrp="1"/>
          </p:cNvSpPr>
          <p:nvPr>
            <p:ph idx="1"/>
          </p:nvPr>
        </p:nvSpPr>
        <p:spPr>
          <a:xfrm>
            <a:off x="-635" y="772795"/>
            <a:ext cx="12192635" cy="6085205"/>
          </a:xfrm>
        </p:spPr>
        <p:txBody>
          <a:bodyPr/>
          <a:p>
            <a:r>
              <a:rPr lang="en-US"/>
              <a:t>https://orthodoxoiorizontes.gr/Kainh_Diathikh/Biblia/Epistoles_Paulou.htm</a:t>
            </a:r>
            <a:endParaRPr lang="en-US"/>
          </a:p>
          <a:p>
            <a:r>
              <a:rPr lang="en-US"/>
              <a:t>https://urbanlife.gr/urban-city/o-apostolos-pavlos-ke-omilia-tou-ston-ario-pago/</a:t>
            </a:r>
            <a:endParaRPr lang="en-US"/>
          </a:p>
          <a:p>
            <a:r>
              <a:rPr lang="en-US"/>
              <a:t>https://www.sansimera.gr/biographies/856</a:t>
            </a:r>
            <a:endParaRPr lang="en-US"/>
          </a:p>
          <a:p>
            <a:r>
              <a:rPr lang="en-US"/>
              <a:t>https://www.monastiria.gr/i-poreia-tou-apostolou-paulou-stin-ellada/</a:t>
            </a:r>
            <a:endParaRPr lang="en-US"/>
          </a:p>
          <a:p>
            <a:r>
              <a:rPr lang="en-US"/>
              <a:t>https://www.vimaorthodoxias.gr/peri-zois/o-topos-pou-lithovolithike-o-agios-stefanos-o-protomartyras/</a:t>
            </a:r>
            <a:endParaRPr lang="en-US"/>
          </a:p>
          <a:p>
            <a:r>
              <a:rPr lang="en-US"/>
              <a:t>https://soundcloud.com/bishoy-tharwat-235974671/krjaona4qgnl</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9" name="Freeform 6"/>
          <p:cNvSpPr>
            <a:spLocks noGrp="1" noRot="1" noChangeAspect="1" noMove="1" noResize="1" noEditPoints="1" noAdjustHandles="1" noChangeArrowheads="1" noChangeShapeType="1" noTextEdit="1"/>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ln>
        </p:spPr>
        <p:txBody>
          <a:bodyPr anchor="ctr"/>
          <a:lstStyle/>
          <a:p>
            <a:endParaRPr lang="en-US"/>
          </a:p>
        </p:txBody>
      </p:sp>
      <p:cxnSp>
        <p:nvCxnSpPr>
          <p:cNvPr id="11" name="Straight Connector 10"/>
          <p:cNvCxnSpPr>
            <a:cxnSpLocks noGrp="1" noRot="1" noChangeAspect="1" noMove="1" noResize="1" noEditPoints="1" noAdjustHandles="1" noChangeArrowheads="1" noChangeShapeType="1"/>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3" name="Rectangle 12"/>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12730" y="-11838"/>
            <a:ext cx="5079386" cy="6861842"/>
          </a:xfrm>
        </p:spPr>
        <p:txBody>
          <a:bodyPr vert="horz" lIns="91440" tIns="45720" rIns="91440" bIns="45720" rtlCol="0" anchor="b">
            <a:normAutofit fontScale="90000"/>
          </a:bodyPr>
          <a:lstStyle/>
          <a:p>
            <a:r>
              <a:rPr lang="en-US" i="0" dirty="0">
                <a:ea typeface="+mj-lt"/>
                <a:cs typeface="+mj-lt"/>
              </a:rPr>
              <a:t>Επ</a:t>
            </a:r>
            <a:r>
              <a:rPr lang="en-US" i="0" dirty="0" err="1">
                <a:ea typeface="+mj-lt"/>
                <a:cs typeface="+mj-lt"/>
              </a:rPr>
              <a:t>ειδή</a:t>
            </a:r>
            <a:r>
              <a:rPr lang="en-US" i="0" dirty="0">
                <a:ea typeface="+mj-lt"/>
                <a:cs typeface="+mj-lt"/>
              </a:rPr>
              <a:t>, </a:t>
            </a:r>
            <a:r>
              <a:rPr lang="en-US" i="0" dirty="0" err="1">
                <a:ea typeface="+mj-lt"/>
                <a:cs typeface="+mj-lt"/>
              </a:rPr>
              <a:t>όμως</a:t>
            </a:r>
            <a:r>
              <a:rPr lang="en-US" i="0" dirty="0">
                <a:ea typeface="+mj-lt"/>
                <a:cs typeface="+mj-lt"/>
              </a:rPr>
              <a:t>, απ</a:t>
            </a:r>
            <a:r>
              <a:rPr lang="en-US" i="0" dirty="0" err="1">
                <a:ea typeface="+mj-lt"/>
                <a:cs typeface="+mj-lt"/>
              </a:rPr>
              <a:t>έκτησε</a:t>
            </a:r>
            <a:r>
              <a:rPr lang="en-US" i="0" dirty="0">
                <a:ea typeface="+mj-lt"/>
                <a:cs typeface="+mj-lt"/>
              </a:rPr>
              <a:t> </a:t>
            </a:r>
            <a:r>
              <a:rPr lang="en-US" i="0" dirty="0" err="1">
                <a:ea typeface="+mj-lt"/>
                <a:cs typeface="+mj-lt"/>
              </a:rPr>
              <a:t>την</a:t>
            </a:r>
            <a:r>
              <a:rPr lang="en-US" i="0" dirty="0">
                <a:ea typeface="+mj-lt"/>
                <a:cs typeface="+mj-lt"/>
              </a:rPr>
              <a:t> </a:t>
            </a:r>
            <a:r>
              <a:rPr lang="en-US" i="0" dirty="0" err="1">
                <a:ea typeface="+mj-lt"/>
                <a:cs typeface="+mj-lt"/>
              </a:rPr>
              <a:t>ιδιότητ</a:t>
            </a:r>
            <a:r>
              <a:rPr lang="en-US" i="0" dirty="0">
                <a:ea typeface="+mj-lt"/>
                <a:cs typeface="+mj-lt"/>
              </a:rPr>
              <a:t>α </a:t>
            </a:r>
            <a:r>
              <a:rPr lang="en-US" i="0" dirty="0" err="1">
                <a:ea typeface="+mj-lt"/>
                <a:cs typeface="+mj-lt"/>
              </a:rPr>
              <a:t>του</a:t>
            </a:r>
            <a:r>
              <a:rPr lang="en-US" i="0" dirty="0">
                <a:ea typeface="+mj-lt"/>
                <a:cs typeface="+mj-lt"/>
              </a:rPr>
              <a:t> </a:t>
            </a:r>
            <a:r>
              <a:rPr lang="en-US" i="0" dirty="0" err="1">
                <a:ea typeface="+mj-lt"/>
                <a:cs typeface="+mj-lt"/>
              </a:rPr>
              <a:t>ρωμ</a:t>
            </a:r>
            <a:r>
              <a:rPr lang="en-US" i="0" dirty="0">
                <a:ea typeface="+mj-lt"/>
                <a:cs typeface="+mj-lt"/>
              </a:rPr>
              <a:t>α</a:t>
            </a:r>
            <a:r>
              <a:rPr lang="en-US" i="0" dirty="0" err="1">
                <a:ea typeface="+mj-lt"/>
                <a:cs typeface="+mj-lt"/>
              </a:rPr>
              <a:t>ίου</a:t>
            </a:r>
            <a:r>
              <a:rPr lang="en-US" i="0" dirty="0">
                <a:ea typeface="+mj-lt"/>
                <a:cs typeface="+mj-lt"/>
              </a:rPr>
              <a:t> π</a:t>
            </a:r>
            <a:r>
              <a:rPr lang="en-US" i="0" dirty="0" err="1">
                <a:ea typeface="+mj-lt"/>
                <a:cs typeface="+mj-lt"/>
              </a:rPr>
              <a:t>ολίτη</a:t>
            </a:r>
            <a:r>
              <a:rPr lang="en-US" i="0" dirty="0">
                <a:ea typeface="+mj-lt"/>
                <a:cs typeface="+mj-lt"/>
              </a:rPr>
              <a:t> </a:t>
            </a:r>
            <a:r>
              <a:rPr lang="en-US" i="0" dirty="0" err="1">
                <a:ea typeface="+mj-lt"/>
                <a:cs typeface="+mj-lt"/>
              </a:rPr>
              <a:t>είχε</a:t>
            </a:r>
            <a:r>
              <a:rPr lang="en-US" i="0" dirty="0">
                <a:ea typeface="+mj-lt"/>
                <a:cs typeface="+mj-lt"/>
              </a:rPr>
              <a:t> και </a:t>
            </a:r>
            <a:r>
              <a:rPr lang="en-US" i="0" dirty="0" err="1">
                <a:ea typeface="+mj-lt"/>
                <a:cs typeface="+mj-lt"/>
              </a:rPr>
              <a:t>δεύτερο</a:t>
            </a:r>
            <a:r>
              <a:rPr lang="en-US" i="0" dirty="0">
                <a:ea typeface="+mj-lt"/>
                <a:cs typeface="+mj-lt"/>
              </a:rPr>
              <a:t> </a:t>
            </a:r>
            <a:r>
              <a:rPr lang="en-US" i="0" dirty="0" err="1">
                <a:ea typeface="+mj-lt"/>
                <a:cs typeface="+mj-lt"/>
              </a:rPr>
              <a:t>όνομ</a:t>
            </a:r>
            <a:r>
              <a:rPr lang="en-US" i="0" dirty="0">
                <a:ea typeface="+mj-lt"/>
                <a:cs typeface="+mj-lt"/>
              </a:rPr>
              <a:t>α, </a:t>
            </a:r>
            <a:r>
              <a:rPr lang="en-US" i="0" dirty="0" err="1">
                <a:ea typeface="+mj-lt"/>
                <a:cs typeface="+mj-lt"/>
              </a:rPr>
              <a:t>το</a:t>
            </a:r>
            <a:r>
              <a:rPr lang="en-US" i="0" dirty="0">
                <a:ea typeface="+mj-lt"/>
                <a:cs typeface="+mj-lt"/>
              </a:rPr>
              <a:t> </a:t>
            </a:r>
            <a:r>
              <a:rPr lang="en-US" i="0" dirty="0" err="1">
                <a:ea typeface="+mj-lt"/>
                <a:cs typeface="+mj-lt"/>
              </a:rPr>
              <a:t>ρωμ</a:t>
            </a:r>
            <a:r>
              <a:rPr lang="en-US" i="0" dirty="0">
                <a:ea typeface="+mj-lt"/>
                <a:cs typeface="+mj-lt"/>
              </a:rPr>
              <a:t>α</a:t>
            </a:r>
            <a:r>
              <a:rPr lang="en-US" i="0" dirty="0" err="1">
                <a:ea typeface="+mj-lt"/>
                <a:cs typeface="+mj-lt"/>
              </a:rPr>
              <a:t>ϊκό</a:t>
            </a:r>
            <a:r>
              <a:rPr lang="en-US" i="0" dirty="0">
                <a:ea typeface="+mj-lt"/>
                <a:cs typeface="+mj-lt"/>
              </a:rPr>
              <a:t> </a:t>
            </a:r>
            <a:r>
              <a:rPr lang="en-US" i="0" dirty="0" err="1">
                <a:ea typeface="+mj-lt"/>
                <a:cs typeface="+mj-lt"/>
              </a:rPr>
              <a:t>Πάουλους</a:t>
            </a:r>
            <a:r>
              <a:rPr lang="en-US" i="0" dirty="0">
                <a:ea typeface="+mj-lt"/>
                <a:cs typeface="+mj-lt"/>
              </a:rPr>
              <a:t> (Πα</a:t>
            </a:r>
            <a:r>
              <a:rPr lang="en-US" i="0" dirty="0" err="1">
                <a:ea typeface="+mj-lt"/>
                <a:cs typeface="+mj-lt"/>
              </a:rPr>
              <a:t>ύλος</a:t>
            </a:r>
            <a:r>
              <a:rPr lang="en-US" i="0" dirty="0">
                <a:ea typeface="+mj-lt"/>
                <a:cs typeface="+mj-lt"/>
              </a:rPr>
              <a:t>)</a:t>
            </a:r>
            <a:endParaRPr lang="en-US" i="0" dirty="0">
              <a:ea typeface="+mj-lt"/>
              <a:cs typeface="+mj-lt"/>
            </a:endParaRPr>
          </a:p>
        </p:txBody>
      </p:sp>
      <p:pic>
        <p:nvPicPr>
          <p:cNvPr id="4" name="Picture 4" descr="Free Images : antique, monument, statue, religion, church, bible ..."/>
          <p:cNvPicPr>
            <a:picLocks noGrp="1" noChangeAspect="1"/>
          </p:cNvPicPr>
          <p:nvPr>
            <p:ph idx="1"/>
          </p:nvPr>
        </p:nvPicPr>
        <p:blipFill rotWithShape="1">
          <a:blip r:embed="rId1"/>
          <a:srcRect t="6670" b="20912"/>
          <a:stretch>
            <a:fillRect/>
          </a:stretch>
        </p:blipFill>
        <p:spPr>
          <a:xfrm>
            <a:off x="20" y="10"/>
            <a:ext cx="7102529" cy="6857990"/>
          </a:xfrm>
          <a:prstGeom prst="rect">
            <a:avLst/>
          </a:prstGeom>
        </p:spPr>
      </p:pic>
      <p:sp>
        <p:nvSpPr>
          <p:cNvPr id="15" name="Freeform 6"/>
          <p:cNvSpPr>
            <a:spLocks noGrp="1" noRot="1" noChangeAspect="1" noMove="1" noResize="1" noEditPoints="1" noAdjustHandles="1" noChangeArrowheads="1" noChangeShapeType="1" noTextEdit="1"/>
          </p:cNvSpPr>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ln>
        </p:spPr>
        <p:txBody>
          <a:bodyPr anchor="ctr"/>
          <a:lstStyle/>
          <a:p>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21" name="Freeform 6"/>
          <p:cNvSpPr>
            <a:spLocks noGrp="1" noRot="1" noChangeAspect="1" noMove="1" noResize="1" noEditPoints="1" noAdjustHandles="1" noChangeArrowheads="1" noChangeShapeType="1" noTextEdit="1"/>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ln>
        </p:spPr>
        <p:txBody>
          <a:bodyPr anchor="ctr"/>
          <a:lstStyle/>
          <a:p>
            <a:endParaRPr lang="en-US"/>
          </a:p>
        </p:txBody>
      </p:sp>
      <p:cxnSp>
        <p:nvCxnSpPr>
          <p:cNvPr id="23" name="Straight Connector 22"/>
          <p:cNvCxnSpPr>
            <a:cxnSpLocks noGrp="1" noRot="1" noChangeAspect="1" noMove="1" noResize="1" noEditPoints="1" noAdjustHandles="1" noChangeArrowheads="1" noChangeShapeType="1"/>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25" name="Rectangle 24"/>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78991" y="893935"/>
            <a:ext cx="5364937" cy="3339390"/>
          </a:xfrm>
        </p:spPr>
        <p:txBody>
          <a:bodyPr vert="horz" lIns="91440" tIns="45720" rIns="91440" bIns="45720" rtlCol="0" anchor="ctr">
            <a:normAutofit/>
          </a:bodyPr>
          <a:lstStyle/>
          <a:p>
            <a:r>
              <a:rPr lang="en-US" sz="4200" i="1" kern="1200" spc="100" baseline="0">
                <a:solidFill>
                  <a:schemeClr val="tx1">
                    <a:lumMod val="85000"/>
                    <a:lumOff val="15000"/>
                  </a:schemeClr>
                </a:solidFill>
                <a:latin typeface="+mj-lt"/>
                <a:ea typeface="+mj-ea"/>
                <a:cs typeface="+mj-cs"/>
              </a:rPr>
              <a:t>Στην πατρίδα του έμαθε την ελληνική γλώσσα και στα Ιεροσόλυμα σπούδασε εβραϊκή θεολογία.</a:t>
            </a:r>
            <a:endParaRPr lang="en-US" sz="4200" i="1" kern="1200" spc="100" baseline="0">
              <a:solidFill>
                <a:schemeClr val="tx1">
                  <a:lumMod val="85000"/>
                  <a:lumOff val="15000"/>
                </a:schemeClr>
              </a:solidFill>
              <a:latin typeface="+mj-lt"/>
              <a:ea typeface="+mj-ea"/>
              <a:cs typeface="+mj-cs"/>
            </a:endParaRPr>
          </a:p>
        </p:txBody>
      </p:sp>
      <p:cxnSp>
        <p:nvCxnSpPr>
          <p:cNvPr id="27" name="Straight Connector 26"/>
          <p:cNvCxnSpPr>
            <a:cxnSpLocks noGrp="1" noRot="1" noChangeAspect="1" noMove="1" noResize="1" noEditPoints="1" noAdjustHandles="1" noChangeArrowheads="1" noChangeShapeType="1"/>
          </p:cNvCxnSpPr>
          <p:nvPr/>
        </p:nvCxnSpPr>
        <p:spPr>
          <a:xfrm flipH="1">
            <a:off x="1140408" y="4555071"/>
            <a:ext cx="5303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Freeform: Shape 28"/>
          <p:cNvSpPr>
            <a:spLocks noGrp="1" noRot="1" noChangeAspect="1" noMove="1" noResize="1" noEditPoints="1" noAdjustHandles="1" noChangeArrowheads="1" noChangeShapeType="1" noTextEdit="1"/>
          </p:cNvSpPr>
          <p:nvPr/>
        </p:nvSpPr>
        <p:spPr>
          <a:xfrm flipH="1">
            <a:off x="6976934"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lumMod val="5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picture containing text, book, old&#10;&#10;Description automatically generated"/>
          <p:cNvPicPr>
            <a:picLocks noGrp="1" noChangeAspect="1"/>
          </p:cNvPicPr>
          <p:nvPr>
            <p:ph idx="1"/>
          </p:nvPr>
        </p:nvPicPr>
        <p:blipFill rotWithShape="1">
          <a:blip r:embed="rId1"/>
          <a:srcRect r="5242"/>
          <a:stretch>
            <a:fillRect/>
          </a:stretch>
        </p:blipFill>
        <p:spPr>
          <a:xfrm>
            <a:off x="8187051" y="1231401"/>
            <a:ext cx="3342251" cy="4395197"/>
          </a:xfrm>
          <a:prstGeom prst="rect">
            <a:avLst/>
          </a:prstGeom>
        </p:spPr>
      </p:pic>
      <p:sp>
        <p:nvSpPr>
          <p:cNvPr id="31" name="Freeform 6"/>
          <p:cNvSpPr>
            <a:spLocks noGrp="1" noRot="1" noChangeAspect="1" noMove="1" noResize="1" noEditPoints="1" noAdjustHandles="1" noChangeArrowheads="1" noChangeShapeType="1" noTextEdit="1"/>
          </p:cNvSpPr>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ln>
        </p:spPr>
        <p:txBody>
          <a:bodyPr anchor="ctr"/>
          <a:lstStyle/>
          <a:p>
            <a:endParaRPr lang="en-US"/>
          </a:p>
        </p:txBody>
      </p:sp>
      <p:sp>
        <p:nvSpPr>
          <p:cNvPr id="5" name="TextBox 4"/>
          <p:cNvSpPr txBox="1"/>
          <p:nvPr/>
        </p:nvSpPr>
        <p:spPr>
          <a:xfrm>
            <a:off x="8890439" y="5426543"/>
            <a:ext cx="2638863"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2"/>
              </a:rPr>
              <a:t>This Photo</a:t>
            </a:r>
            <a:r>
              <a:rPr lang="en-US" sz="700">
                <a:solidFill>
                  <a:srgbClr val="FFFFFF"/>
                </a:solidFill>
              </a:rPr>
              <a:t> by Unknown author is licensed under </a:t>
            </a:r>
            <a:r>
              <a:rPr lang="en-US" sz="700">
                <a:solidFill>
                  <a:srgbClr val="FFFFFF"/>
                </a:solidFill>
                <a:hlinkClick r:id="rId3"/>
              </a:rPr>
              <a:t>CC BY-ND</a:t>
            </a:r>
            <a:r>
              <a:rPr lang="en-US" sz="700">
                <a:solidFill>
                  <a:srgbClr val="FFFFFF"/>
                </a:solidFill>
              </a:rPr>
              <a:t>.</a:t>
            </a:r>
            <a:endParaRPr lang="en-US" sz="700">
              <a:solidFill>
                <a:srgbClr val="FFFFFF"/>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35" y="0"/>
            <a:ext cx="6844030" cy="6858000"/>
          </a:xfrm>
        </p:spPr>
        <p:txBody>
          <a:bodyPr/>
          <a:p>
            <a:r>
              <a:rPr lang="en-US"/>
              <a:t>Έλαβε μέρος στον λιθοβολισμό του Στέφανου και ήταν γεμάτος έχθρα κατά των χριστιανών. Όταν έμαθε ότι στη Δαμασκό υπήρχαν πολλοί χριστιανοί, πήγε στους αρχιερείς και πήρε την άδεια και συνοδούς να πάει να τους συλλάβει και να τους φέρει δεμένους στα Ιεροσόλυμα. Ένα όραμα που είδε καθ' οδόν προς τη Δαμασκό τον έκανε να μεταστραφεί στον χριστιανισμό.</a:t>
            </a:r>
            <a:endParaRPr lang="en-US"/>
          </a:p>
        </p:txBody>
      </p:sp>
      <p:pic>
        <p:nvPicPr>
          <p:cNvPr id="4" name="Content Placeholder 3" descr="apologia.martyrio-ag.stefanoy-S.Drekou-aenai-913x1024"/>
          <p:cNvPicPr>
            <a:picLocks noChangeAspect="1"/>
          </p:cNvPicPr>
          <p:nvPr>
            <p:ph idx="1"/>
          </p:nvPr>
        </p:nvPicPr>
        <p:blipFill>
          <a:blip r:embed="rId1"/>
          <a:stretch>
            <a:fillRect/>
          </a:stretch>
        </p:blipFill>
        <p:spPr>
          <a:xfrm>
            <a:off x="6843395" y="635"/>
            <a:ext cx="5634990" cy="685673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20" name="Freeform 6"/>
          <p:cNvSpPr>
            <a:spLocks noGrp="1" noRot="1" noChangeAspect="1" noMove="1" noResize="1" noEditPoints="1" noAdjustHandles="1" noChangeArrowheads="1" noChangeShapeType="1" noTextEdit="1"/>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ln>
        </p:spPr>
        <p:txBody>
          <a:bodyPr anchor="ctr"/>
          <a:lstStyle/>
          <a:p>
            <a:endParaRPr lang="en-US"/>
          </a:p>
        </p:txBody>
      </p:sp>
      <p:cxnSp>
        <p:nvCxnSpPr>
          <p:cNvPr id="22" name="Straight Connector 21"/>
          <p:cNvCxnSpPr>
            <a:cxnSpLocks noGrp="1" noRot="1" noChangeAspect="1" noMove="1" noResize="1" noEditPoints="1" noAdjustHandles="1" noChangeArrowheads="1" noChangeShapeType="1"/>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24" name="Rectangle 23"/>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534688" y="11387"/>
            <a:ext cx="4671805" cy="6755034"/>
          </a:xfrm>
        </p:spPr>
        <p:txBody>
          <a:bodyPr vert="horz" lIns="91440" tIns="45720" rIns="91440" bIns="45720" rtlCol="0" anchor="t">
            <a:normAutofit/>
          </a:bodyPr>
          <a:lstStyle/>
          <a:p>
            <a:r>
              <a:rPr lang="en-US" sz="3200" i="1" kern="1200" spc="100" baseline="0" dirty="0" err="1">
                <a:solidFill>
                  <a:schemeClr val="tx2"/>
                </a:solidFill>
                <a:latin typeface="+mj-lt"/>
                <a:ea typeface="+mj-ea"/>
                <a:cs typeface="+mj-cs"/>
              </a:rPr>
              <a:t>Έν</a:t>
            </a:r>
            <a:r>
              <a:rPr lang="en-US" sz="3200" i="1" kern="1200" spc="100" baseline="0" dirty="0">
                <a:solidFill>
                  <a:schemeClr val="tx2"/>
                </a:solidFill>
                <a:latin typeface="+mj-lt"/>
                <a:ea typeface="+mj-ea"/>
                <a:cs typeface="+mj-cs"/>
              </a:rPr>
              <a:t>α </a:t>
            </a:r>
            <a:r>
              <a:rPr lang="en-US" sz="3200" i="1" kern="1200" spc="100" baseline="0" dirty="0" err="1">
                <a:solidFill>
                  <a:schemeClr val="tx2"/>
                </a:solidFill>
                <a:latin typeface="+mj-lt"/>
                <a:ea typeface="+mj-ea"/>
                <a:cs typeface="+mj-cs"/>
              </a:rPr>
              <a:t>μεσημέρι</a:t>
            </a:r>
            <a:r>
              <a:rPr lang="en-US" sz="3200" i="1" kern="1200" spc="100" baseline="0" dirty="0">
                <a:solidFill>
                  <a:schemeClr val="tx2"/>
                </a:solidFill>
                <a:latin typeface="+mj-lt"/>
                <a:ea typeface="+mj-ea"/>
                <a:cs typeface="+mj-cs"/>
              </a:rPr>
              <a:t>, κα</a:t>
            </a:r>
            <a:r>
              <a:rPr lang="en-US" sz="3200" i="1" kern="1200" spc="100" baseline="0" dirty="0" err="1">
                <a:solidFill>
                  <a:schemeClr val="tx2"/>
                </a:solidFill>
                <a:latin typeface="+mj-lt"/>
                <a:ea typeface="+mj-ea"/>
                <a:cs typeface="+mj-cs"/>
              </a:rPr>
              <a:t>θώς</a:t>
            </a:r>
            <a:r>
              <a:rPr lang="en-US" sz="3200" i="1" kern="1200" spc="100" baseline="0" dirty="0">
                <a:solidFill>
                  <a:schemeClr val="tx2"/>
                </a:solidFill>
                <a:latin typeface="+mj-lt"/>
                <a:ea typeface="+mj-ea"/>
                <a:cs typeface="+mj-cs"/>
              </a:rPr>
              <a:t> </a:t>
            </a:r>
            <a:r>
              <a:rPr lang="en-US" sz="3200" i="1" kern="1200" spc="100" baseline="0" dirty="0" err="1">
                <a:solidFill>
                  <a:schemeClr val="tx2"/>
                </a:solidFill>
                <a:latin typeface="+mj-lt"/>
                <a:ea typeface="+mj-ea"/>
                <a:cs typeface="+mj-cs"/>
              </a:rPr>
              <a:t>έτρεχε</a:t>
            </a:r>
            <a:r>
              <a:rPr lang="en-US" sz="3200" i="1" kern="1200" spc="100" baseline="0" dirty="0">
                <a:solidFill>
                  <a:schemeClr val="tx2"/>
                </a:solidFill>
                <a:latin typeface="+mj-lt"/>
                <a:ea typeface="+mj-ea"/>
                <a:cs typeface="+mj-cs"/>
              </a:rPr>
              <a:t> </a:t>
            </a:r>
            <a:r>
              <a:rPr lang="en-US" sz="3200" i="1" kern="1200" spc="100" baseline="0" dirty="0" err="1">
                <a:solidFill>
                  <a:schemeClr val="tx2"/>
                </a:solidFill>
                <a:latin typeface="+mj-lt"/>
                <a:ea typeface="+mj-ea"/>
                <a:cs typeface="+mj-cs"/>
              </a:rPr>
              <a:t>με</a:t>
            </a:r>
            <a:r>
              <a:rPr lang="en-US" sz="3200" i="1" kern="1200" spc="100" baseline="0" dirty="0">
                <a:solidFill>
                  <a:schemeClr val="tx2"/>
                </a:solidFill>
                <a:latin typeface="+mj-lt"/>
                <a:ea typeface="+mj-ea"/>
                <a:cs typeface="+mj-cs"/>
              </a:rPr>
              <a:t> </a:t>
            </a:r>
            <a:r>
              <a:rPr lang="en-US" sz="3200" i="1" kern="1200" spc="100" baseline="0" dirty="0" err="1">
                <a:solidFill>
                  <a:schemeClr val="tx2"/>
                </a:solidFill>
                <a:latin typeface="+mj-lt"/>
                <a:ea typeface="+mj-ea"/>
                <a:cs typeface="+mj-cs"/>
              </a:rPr>
              <a:t>το</a:t>
            </a:r>
            <a:r>
              <a:rPr lang="en-US" sz="3200" i="1" kern="1200" spc="100" baseline="0" dirty="0">
                <a:solidFill>
                  <a:schemeClr val="tx2"/>
                </a:solidFill>
                <a:latin typeface="+mj-lt"/>
                <a:ea typeface="+mj-ea"/>
                <a:cs typeface="+mj-cs"/>
              </a:rPr>
              <a:t> </a:t>
            </a:r>
            <a:r>
              <a:rPr lang="en-US" sz="3200" i="1" kern="1200" spc="100" baseline="0" dirty="0" err="1">
                <a:solidFill>
                  <a:schemeClr val="tx2"/>
                </a:solidFill>
                <a:latin typeface="+mj-lt"/>
                <a:ea typeface="+mj-ea"/>
                <a:cs typeface="+mj-cs"/>
              </a:rPr>
              <a:t>άλογό</a:t>
            </a:r>
            <a:r>
              <a:rPr lang="en-US" sz="3200" i="1" kern="1200" spc="100" baseline="0" dirty="0">
                <a:solidFill>
                  <a:schemeClr val="tx2"/>
                </a:solidFill>
                <a:latin typeface="+mj-lt"/>
                <a:ea typeface="+mj-ea"/>
                <a:cs typeface="+mj-cs"/>
              </a:rPr>
              <a:t> </a:t>
            </a:r>
            <a:r>
              <a:rPr lang="en-US" sz="3200" i="1" kern="1200" spc="100" baseline="0" dirty="0" err="1">
                <a:solidFill>
                  <a:schemeClr val="tx2"/>
                </a:solidFill>
                <a:latin typeface="+mj-lt"/>
                <a:ea typeface="+mj-ea"/>
                <a:cs typeface="+mj-cs"/>
              </a:rPr>
              <a:t>του</a:t>
            </a:r>
            <a:r>
              <a:rPr lang="en-US" sz="3200" i="1" kern="1200" spc="100" baseline="0" dirty="0">
                <a:solidFill>
                  <a:schemeClr val="tx2"/>
                </a:solidFill>
                <a:latin typeface="+mj-lt"/>
                <a:ea typeface="+mj-ea"/>
                <a:cs typeface="+mj-cs"/>
              </a:rPr>
              <a:t> π</a:t>
            </a:r>
            <a:r>
              <a:rPr lang="en-US" sz="3200" i="1" kern="1200" spc="100" baseline="0" dirty="0" err="1">
                <a:solidFill>
                  <a:schemeClr val="tx2"/>
                </a:solidFill>
                <a:latin typeface="+mj-lt"/>
                <a:ea typeface="+mj-ea"/>
                <a:cs typeface="+mj-cs"/>
              </a:rPr>
              <a:t>ρος</a:t>
            </a:r>
            <a:r>
              <a:rPr lang="en-US" sz="3200" i="1" kern="1200" spc="100" baseline="0" dirty="0">
                <a:solidFill>
                  <a:schemeClr val="tx2"/>
                </a:solidFill>
                <a:latin typeface="+mj-lt"/>
                <a:ea typeface="+mj-ea"/>
                <a:cs typeface="+mj-cs"/>
              </a:rPr>
              <a:t> </a:t>
            </a:r>
            <a:r>
              <a:rPr lang="en-US" sz="3200" i="1" kern="1200" spc="100" baseline="0" dirty="0" err="1">
                <a:solidFill>
                  <a:schemeClr val="tx2"/>
                </a:solidFill>
                <a:latin typeface="+mj-lt"/>
                <a:ea typeface="+mj-ea"/>
                <a:cs typeface="+mj-cs"/>
              </a:rPr>
              <a:t>τη</a:t>
            </a:r>
            <a:r>
              <a:rPr lang="en-US" sz="3200" i="1" kern="1200" spc="100" baseline="0" dirty="0">
                <a:solidFill>
                  <a:schemeClr val="tx2"/>
                </a:solidFill>
                <a:latin typeface="+mj-lt"/>
                <a:ea typeface="+mj-ea"/>
                <a:cs typeface="+mj-cs"/>
              </a:rPr>
              <a:t> Δαμα</a:t>
            </a:r>
            <a:r>
              <a:rPr lang="en-US" sz="3200" i="1" kern="1200" spc="100" baseline="0" dirty="0" err="1">
                <a:solidFill>
                  <a:schemeClr val="tx2"/>
                </a:solidFill>
                <a:latin typeface="+mj-lt"/>
                <a:ea typeface="+mj-ea"/>
                <a:cs typeface="+mj-cs"/>
              </a:rPr>
              <a:t>σκό</a:t>
            </a:r>
            <a:r>
              <a:rPr lang="en-US" sz="3200" i="1" kern="1200" spc="100" baseline="0" dirty="0">
                <a:solidFill>
                  <a:schemeClr val="tx2"/>
                </a:solidFill>
                <a:latin typeface="+mj-lt"/>
                <a:ea typeface="+mj-ea"/>
                <a:cs typeface="+mj-cs"/>
              </a:rPr>
              <a:t>, </a:t>
            </a:r>
            <a:r>
              <a:rPr lang="en-US" sz="3200" i="1" kern="1200" spc="100" baseline="0" dirty="0" err="1">
                <a:solidFill>
                  <a:schemeClr val="tx2"/>
                </a:solidFill>
                <a:latin typeface="+mj-lt"/>
                <a:ea typeface="+mj-ea"/>
                <a:cs typeface="+mj-cs"/>
              </a:rPr>
              <a:t>μί</a:t>
            </a:r>
            <a:r>
              <a:rPr lang="en-US" sz="3200" i="1" kern="1200" spc="100" baseline="0" dirty="0">
                <a:solidFill>
                  <a:schemeClr val="tx2"/>
                </a:solidFill>
                <a:latin typeface="+mj-lt"/>
                <a:ea typeface="+mj-ea"/>
                <a:cs typeface="+mj-cs"/>
              </a:rPr>
              <a:t>α </a:t>
            </a:r>
            <a:r>
              <a:rPr lang="en-US" sz="3200" i="1" kern="1200" spc="100" baseline="0" dirty="0" err="1">
                <a:solidFill>
                  <a:schemeClr val="tx2"/>
                </a:solidFill>
                <a:latin typeface="+mj-lt"/>
                <a:ea typeface="+mj-ea"/>
                <a:cs typeface="+mj-cs"/>
              </a:rPr>
              <a:t>τρομερή</a:t>
            </a:r>
            <a:r>
              <a:rPr lang="en-US" sz="3200" i="1" kern="1200" spc="100" baseline="0" dirty="0">
                <a:solidFill>
                  <a:schemeClr val="tx2"/>
                </a:solidFill>
                <a:latin typeface="+mj-lt"/>
                <a:ea typeface="+mj-ea"/>
                <a:cs typeface="+mj-cs"/>
              </a:rPr>
              <a:t> </a:t>
            </a:r>
            <a:r>
              <a:rPr lang="en-US" sz="3200" i="1" kern="1200" spc="100" baseline="0" dirty="0" err="1">
                <a:solidFill>
                  <a:schemeClr val="tx2"/>
                </a:solidFill>
                <a:latin typeface="+mj-lt"/>
                <a:ea typeface="+mj-ea"/>
                <a:cs typeface="+mj-cs"/>
              </a:rPr>
              <a:t>λάμψη</a:t>
            </a:r>
            <a:r>
              <a:rPr lang="en-US" sz="3200" i="1" kern="1200" spc="100" baseline="0" dirty="0">
                <a:solidFill>
                  <a:schemeClr val="tx2"/>
                </a:solidFill>
                <a:latin typeface="+mj-lt"/>
                <a:ea typeface="+mj-ea"/>
                <a:cs typeface="+mj-cs"/>
              </a:rPr>
              <a:t> </a:t>
            </a:r>
            <a:r>
              <a:rPr lang="en-US" sz="3200" i="1" kern="1200" spc="100" baseline="0" dirty="0" err="1">
                <a:solidFill>
                  <a:schemeClr val="tx2"/>
                </a:solidFill>
                <a:latin typeface="+mj-lt"/>
                <a:ea typeface="+mj-ea"/>
                <a:cs typeface="+mj-cs"/>
              </a:rPr>
              <a:t>τον</a:t>
            </a:r>
            <a:r>
              <a:rPr lang="en-US" sz="3200" i="1" kern="1200" spc="100" baseline="0" dirty="0">
                <a:solidFill>
                  <a:schemeClr val="tx2"/>
                </a:solidFill>
                <a:latin typeface="+mj-lt"/>
                <a:ea typeface="+mj-ea"/>
                <a:cs typeface="+mj-cs"/>
              </a:rPr>
              <a:t> </a:t>
            </a:r>
            <a:r>
              <a:rPr lang="en-US" sz="3200" i="1" kern="1200" spc="100" baseline="0" dirty="0" err="1">
                <a:solidFill>
                  <a:schemeClr val="tx2"/>
                </a:solidFill>
                <a:latin typeface="+mj-lt"/>
                <a:ea typeface="+mj-ea"/>
                <a:cs typeface="+mj-cs"/>
              </a:rPr>
              <a:t>χτύ</a:t>
            </a:r>
            <a:r>
              <a:rPr lang="en-US" sz="3200" i="1" kern="1200" spc="100" baseline="0" dirty="0">
                <a:solidFill>
                  <a:schemeClr val="tx2"/>
                </a:solidFill>
                <a:latin typeface="+mj-lt"/>
                <a:ea typeface="+mj-ea"/>
                <a:cs typeface="+mj-cs"/>
              </a:rPr>
              <a:t>π</a:t>
            </a:r>
            <a:r>
              <a:rPr lang="en-US" sz="3200" i="1" kern="1200" spc="100" baseline="0" dirty="0" err="1">
                <a:solidFill>
                  <a:schemeClr val="tx2"/>
                </a:solidFill>
                <a:latin typeface="+mj-lt"/>
                <a:ea typeface="+mj-ea"/>
                <a:cs typeface="+mj-cs"/>
              </a:rPr>
              <a:t>ησε</a:t>
            </a:r>
            <a:r>
              <a:rPr lang="en-US" sz="3200" i="1" kern="1200" spc="100" baseline="0" dirty="0">
                <a:solidFill>
                  <a:schemeClr val="tx2"/>
                </a:solidFill>
                <a:latin typeface="+mj-lt"/>
                <a:ea typeface="+mj-ea"/>
                <a:cs typeface="+mj-cs"/>
              </a:rPr>
              <a:t> </a:t>
            </a:r>
            <a:r>
              <a:rPr lang="en-US" sz="3200" i="1" kern="1200" spc="100" baseline="0" dirty="0" err="1">
                <a:solidFill>
                  <a:schemeClr val="tx2"/>
                </a:solidFill>
                <a:latin typeface="+mj-lt"/>
                <a:ea typeface="+mj-ea"/>
                <a:cs typeface="+mj-cs"/>
              </a:rPr>
              <a:t>στο</a:t>
            </a:r>
            <a:r>
              <a:rPr lang="en-US" sz="3200" i="1" kern="1200" spc="100" baseline="0" dirty="0">
                <a:solidFill>
                  <a:schemeClr val="tx2"/>
                </a:solidFill>
                <a:latin typeface="+mj-lt"/>
                <a:ea typeface="+mj-ea"/>
                <a:cs typeface="+mj-cs"/>
              </a:rPr>
              <a:t> π</a:t>
            </a:r>
            <a:r>
              <a:rPr lang="en-US" sz="3200" i="1" kern="1200" spc="100" baseline="0" dirty="0" err="1">
                <a:solidFill>
                  <a:schemeClr val="tx2"/>
                </a:solidFill>
                <a:latin typeface="+mj-lt"/>
                <a:ea typeface="+mj-ea"/>
                <a:cs typeface="+mj-cs"/>
              </a:rPr>
              <a:t>ρόσω</a:t>
            </a:r>
            <a:r>
              <a:rPr lang="en-US" sz="3200" i="1" kern="1200" spc="100" baseline="0" dirty="0">
                <a:solidFill>
                  <a:schemeClr val="tx2"/>
                </a:solidFill>
                <a:latin typeface="+mj-lt"/>
                <a:ea typeface="+mj-ea"/>
                <a:cs typeface="+mj-cs"/>
              </a:rPr>
              <a:t>πο και </a:t>
            </a:r>
            <a:r>
              <a:rPr lang="en-US" sz="3200" i="1" kern="1200" spc="100" baseline="0" dirty="0" err="1">
                <a:solidFill>
                  <a:schemeClr val="tx2"/>
                </a:solidFill>
                <a:latin typeface="+mj-lt"/>
                <a:ea typeface="+mj-ea"/>
                <a:cs typeface="+mj-cs"/>
              </a:rPr>
              <a:t>τον</a:t>
            </a:r>
            <a:r>
              <a:rPr lang="en-US" sz="3200" i="1" kern="1200" spc="100" baseline="0" dirty="0">
                <a:solidFill>
                  <a:schemeClr val="tx2"/>
                </a:solidFill>
                <a:latin typeface="+mj-lt"/>
                <a:ea typeface="+mj-ea"/>
                <a:cs typeface="+mj-cs"/>
              </a:rPr>
              <a:t> </a:t>
            </a:r>
            <a:r>
              <a:rPr lang="en-US" sz="3200" i="1" kern="1200" spc="100" baseline="0" dirty="0" err="1">
                <a:solidFill>
                  <a:schemeClr val="tx2"/>
                </a:solidFill>
                <a:latin typeface="+mj-lt"/>
                <a:ea typeface="+mj-ea"/>
                <a:cs typeface="+mj-cs"/>
              </a:rPr>
              <a:t>έριξε</a:t>
            </a:r>
            <a:r>
              <a:rPr lang="en-US" sz="3200" i="1" kern="1200" spc="100" baseline="0" dirty="0">
                <a:solidFill>
                  <a:schemeClr val="tx2"/>
                </a:solidFill>
                <a:latin typeface="+mj-lt"/>
                <a:ea typeface="+mj-ea"/>
                <a:cs typeface="+mj-cs"/>
              </a:rPr>
              <a:t> </a:t>
            </a:r>
            <a:r>
              <a:rPr lang="en-US" sz="3200" i="1" kern="1200" spc="100" baseline="0" dirty="0" err="1">
                <a:solidFill>
                  <a:schemeClr val="tx2"/>
                </a:solidFill>
                <a:latin typeface="+mj-lt"/>
                <a:ea typeface="+mj-ea"/>
                <a:cs typeface="+mj-cs"/>
              </a:rPr>
              <a:t>στο</a:t>
            </a:r>
            <a:r>
              <a:rPr lang="en-US" sz="3200" i="1" kern="1200" spc="100" baseline="0" dirty="0">
                <a:solidFill>
                  <a:schemeClr val="tx2"/>
                </a:solidFill>
                <a:latin typeface="+mj-lt"/>
                <a:ea typeface="+mj-ea"/>
                <a:cs typeface="+mj-cs"/>
              </a:rPr>
              <a:t> </a:t>
            </a:r>
            <a:r>
              <a:rPr lang="en-US" sz="3200" i="1" kern="1200" spc="100" baseline="0" dirty="0" err="1">
                <a:solidFill>
                  <a:schemeClr val="tx2"/>
                </a:solidFill>
                <a:latin typeface="+mj-lt"/>
                <a:ea typeface="+mj-ea"/>
                <a:cs typeface="+mj-cs"/>
              </a:rPr>
              <a:t>έδ</a:t>
            </a:r>
            <a:r>
              <a:rPr lang="en-US" sz="3200" i="1" kern="1200" spc="100" baseline="0" dirty="0">
                <a:solidFill>
                  <a:schemeClr val="tx2"/>
                </a:solidFill>
                <a:latin typeface="+mj-lt"/>
                <a:ea typeface="+mj-ea"/>
                <a:cs typeface="+mj-cs"/>
              </a:rPr>
              <a:t>α</a:t>
            </a:r>
            <a:r>
              <a:rPr lang="en-US" sz="3200" i="1" kern="1200" spc="100" baseline="0" dirty="0" err="1">
                <a:solidFill>
                  <a:schemeClr val="tx2"/>
                </a:solidFill>
                <a:latin typeface="+mj-lt"/>
                <a:ea typeface="+mj-ea"/>
                <a:cs typeface="+mj-cs"/>
              </a:rPr>
              <a:t>φος</a:t>
            </a:r>
            <a:r>
              <a:rPr lang="en-US" sz="3200" i="1" kern="1200" spc="100" baseline="0" dirty="0">
                <a:solidFill>
                  <a:schemeClr val="tx2"/>
                </a:solidFill>
                <a:latin typeface="+mj-lt"/>
                <a:ea typeface="+mj-ea"/>
                <a:cs typeface="+mj-cs"/>
              </a:rPr>
              <a:t>. </a:t>
            </a:r>
            <a:r>
              <a:rPr lang="en-US" sz="3200" i="1" kern="1200" spc="100" baseline="0" dirty="0" err="1">
                <a:solidFill>
                  <a:schemeClr val="tx2"/>
                </a:solidFill>
                <a:latin typeface="+mj-lt"/>
                <a:ea typeface="+mj-ea"/>
                <a:cs typeface="+mj-cs"/>
              </a:rPr>
              <a:t>Μι</a:t>
            </a:r>
            <a:r>
              <a:rPr lang="en-US" sz="3200" i="1" kern="1200" spc="100" baseline="0" dirty="0">
                <a:solidFill>
                  <a:schemeClr val="tx2"/>
                </a:solidFill>
                <a:latin typeface="+mj-lt"/>
                <a:ea typeface="+mj-ea"/>
                <a:cs typeface="+mj-cs"/>
              </a:rPr>
              <a:t>α </a:t>
            </a:r>
            <a:r>
              <a:rPr lang="en-US" sz="3200" i="1" kern="1200" spc="100" baseline="0" dirty="0" err="1">
                <a:solidFill>
                  <a:schemeClr val="tx2"/>
                </a:solidFill>
                <a:latin typeface="+mj-lt"/>
                <a:ea typeface="+mj-ea"/>
                <a:cs typeface="+mj-cs"/>
              </a:rPr>
              <a:t>φωνή</a:t>
            </a:r>
            <a:r>
              <a:rPr lang="en-US" sz="3200" i="1" kern="1200" spc="100" baseline="0" dirty="0">
                <a:solidFill>
                  <a:schemeClr val="tx2"/>
                </a:solidFill>
                <a:latin typeface="+mj-lt"/>
                <a:ea typeface="+mj-ea"/>
                <a:cs typeface="+mj-cs"/>
              </a:rPr>
              <a:t> α</a:t>
            </a:r>
            <a:r>
              <a:rPr lang="en-US" sz="3200" i="1" kern="1200" spc="100" baseline="0" dirty="0" err="1">
                <a:solidFill>
                  <a:schemeClr val="tx2"/>
                </a:solidFill>
                <a:latin typeface="+mj-lt"/>
                <a:ea typeface="+mj-ea"/>
                <a:cs typeface="+mj-cs"/>
              </a:rPr>
              <a:t>κούστηκε</a:t>
            </a:r>
            <a:r>
              <a:rPr lang="en-US" sz="3200" i="1" kern="1200" spc="100" baseline="0" dirty="0">
                <a:solidFill>
                  <a:schemeClr val="tx2"/>
                </a:solidFill>
                <a:latin typeface="+mj-lt"/>
                <a:ea typeface="+mj-ea"/>
                <a:cs typeface="+mj-cs"/>
              </a:rPr>
              <a:t> να </a:t>
            </a:r>
            <a:r>
              <a:rPr lang="en-US" sz="3200" i="1" kern="1200" spc="100" baseline="0" dirty="0" err="1">
                <a:solidFill>
                  <a:schemeClr val="tx2"/>
                </a:solidFill>
                <a:latin typeface="+mj-lt"/>
                <a:ea typeface="+mj-ea"/>
                <a:cs typeface="+mj-cs"/>
              </a:rPr>
              <a:t>του</a:t>
            </a:r>
            <a:r>
              <a:rPr lang="en-US" sz="3200" i="1" kern="1200" spc="100" baseline="0" dirty="0">
                <a:solidFill>
                  <a:schemeClr val="tx2"/>
                </a:solidFill>
                <a:latin typeface="+mj-lt"/>
                <a:ea typeface="+mj-ea"/>
                <a:cs typeface="+mj-cs"/>
              </a:rPr>
              <a:t> </a:t>
            </a:r>
            <a:r>
              <a:rPr lang="en-US" sz="3200" i="1" kern="1200" spc="100" baseline="0" dirty="0" err="1">
                <a:solidFill>
                  <a:schemeClr val="tx2"/>
                </a:solidFill>
                <a:latin typeface="+mj-lt"/>
                <a:ea typeface="+mj-ea"/>
                <a:cs typeface="+mj-cs"/>
              </a:rPr>
              <a:t>λέει</a:t>
            </a:r>
            <a:r>
              <a:rPr lang="en-US" sz="3200" i="1" kern="1200" spc="100" baseline="0" dirty="0">
                <a:solidFill>
                  <a:schemeClr val="tx2"/>
                </a:solidFill>
                <a:latin typeface="+mj-lt"/>
                <a:ea typeface="+mj-ea"/>
                <a:cs typeface="+mj-cs"/>
              </a:rPr>
              <a:t>:</a:t>
            </a:r>
            <a:br>
              <a:rPr lang="en-US" sz="3200" i="1" kern="1200" spc="100" baseline="0" dirty="0">
                <a:solidFill>
                  <a:schemeClr val="tx2"/>
                </a:solidFill>
              </a:rPr>
            </a:br>
            <a:r>
              <a:rPr lang="en-US" sz="3200" i="1" kern="1200" spc="100" baseline="0" dirty="0">
                <a:solidFill>
                  <a:schemeClr val="tx2"/>
                </a:solidFill>
                <a:latin typeface="+mj-lt"/>
                <a:ea typeface="+mj-ea"/>
                <a:cs typeface="+mj-cs"/>
              </a:rPr>
              <a:t>– «Σα</a:t>
            </a:r>
            <a:r>
              <a:rPr lang="en-US" sz="3200" i="1" kern="1200" spc="100" baseline="0" dirty="0" err="1">
                <a:solidFill>
                  <a:schemeClr val="tx2"/>
                </a:solidFill>
                <a:latin typeface="+mj-lt"/>
                <a:ea typeface="+mj-ea"/>
                <a:cs typeface="+mj-cs"/>
              </a:rPr>
              <a:t>ούλ</a:t>
            </a:r>
            <a:r>
              <a:rPr lang="en-US" sz="3200" i="1" kern="1200" spc="100" baseline="0" dirty="0">
                <a:solidFill>
                  <a:schemeClr val="tx2"/>
                </a:solidFill>
                <a:latin typeface="+mj-lt"/>
                <a:ea typeface="+mj-ea"/>
                <a:cs typeface="+mj-cs"/>
              </a:rPr>
              <a:t>, Σα</a:t>
            </a:r>
            <a:r>
              <a:rPr lang="en-US" sz="3200" i="1" kern="1200" spc="100" baseline="0" dirty="0" err="1">
                <a:solidFill>
                  <a:schemeClr val="tx2"/>
                </a:solidFill>
                <a:latin typeface="+mj-lt"/>
                <a:ea typeface="+mj-ea"/>
                <a:cs typeface="+mj-cs"/>
              </a:rPr>
              <a:t>ούλ</a:t>
            </a:r>
            <a:r>
              <a:rPr lang="en-US" sz="3200" i="1" kern="1200" spc="100" baseline="0" dirty="0">
                <a:solidFill>
                  <a:schemeClr val="tx2"/>
                </a:solidFill>
                <a:latin typeface="+mj-lt"/>
                <a:ea typeface="+mj-ea"/>
                <a:cs typeface="+mj-cs"/>
              </a:rPr>
              <a:t> </a:t>
            </a:r>
            <a:r>
              <a:rPr lang="en-US" sz="3200" i="1" kern="1200" spc="100" baseline="0" dirty="0" err="1">
                <a:solidFill>
                  <a:schemeClr val="tx2"/>
                </a:solidFill>
                <a:latin typeface="+mj-lt"/>
                <a:ea typeface="+mj-ea"/>
                <a:cs typeface="+mj-cs"/>
              </a:rPr>
              <a:t>γι</a:t>
            </a:r>
            <a:r>
              <a:rPr lang="en-US" sz="3200" i="1" kern="1200" spc="100" baseline="0" dirty="0">
                <a:solidFill>
                  <a:schemeClr val="tx2"/>
                </a:solidFill>
                <a:latin typeface="+mj-lt"/>
                <a:ea typeface="+mj-ea"/>
                <a:cs typeface="+mj-cs"/>
              </a:rPr>
              <a:t>α</a:t>
            </a:r>
            <a:r>
              <a:rPr lang="en-US" sz="3200" i="1" kern="1200" spc="100" baseline="0" dirty="0" err="1">
                <a:solidFill>
                  <a:schemeClr val="tx2"/>
                </a:solidFill>
                <a:latin typeface="+mj-lt"/>
                <a:ea typeface="+mj-ea"/>
                <a:cs typeface="+mj-cs"/>
              </a:rPr>
              <a:t>τί</a:t>
            </a:r>
            <a:r>
              <a:rPr lang="en-US" sz="3200" i="1" kern="1200" spc="100" baseline="0" dirty="0">
                <a:solidFill>
                  <a:schemeClr val="tx2"/>
                </a:solidFill>
                <a:latin typeface="+mj-lt"/>
                <a:ea typeface="+mj-ea"/>
                <a:cs typeface="+mj-cs"/>
              </a:rPr>
              <a:t> </a:t>
            </a:r>
            <a:r>
              <a:rPr lang="en-US" sz="3200" i="1" kern="1200" spc="100" baseline="0" dirty="0" err="1">
                <a:solidFill>
                  <a:schemeClr val="tx2"/>
                </a:solidFill>
                <a:latin typeface="+mj-lt"/>
                <a:ea typeface="+mj-ea"/>
                <a:cs typeface="+mj-cs"/>
              </a:rPr>
              <a:t>με</a:t>
            </a:r>
            <a:r>
              <a:rPr lang="en-US" sz="3200" i="1" kern="1200" spc="100" baseline="0" dirty="0">
                <a:solidFill>
                  <a:schemeClr val="tx2"/>
                </a:solidFill>
                <a:latin typeface="+mj-lt"/>
                <a:ea typeface="+mj-ea"/>
                <a:cs typeface="+mj-cs"/>
              </a:rPr>
              <a:t> κατα</a:t>
            </a:r>
            <a:r>
              <a:rPr lang="en-US" sz="3200" i="1" kern="1200" spc="100" baseline="0" dirty="0" err="1">
                <a:solidFill>
                  <a:schemeClr val="tx2"/>
                </a:solidFill>
                <a:latin typeface="+mj-lt"/>
                <a:ea typeface="+mj-ea"/>
                <a:cs typeface="+mj-cs"/>
              </a:rPr>
              <a:t>διώκεις</a:t>
            </a:r>
            <a:r>
              <a:rPr lang="en-US" sz="3200" i="1" kern="1200" spc="100" baseline="0" dirty="0">
                <a:solidFill>
                  <a:schemeClr val="tx2"/>
                </a:solidFill>
                <a:latin typeface="+mj-lt"/>
                <a:ea typeface="+mj-ea"/>
                <a:cs typeface="+mj-cs"/>
              </a:rPr>
              <a:t>;» </a:t>
            </a:r>
            <a:br>
              <a:rPr lang="en-US" sz="3200" i="1" kern="1200" spc="100" baseline="0" dirty="0">
                <a:solidFill>
                  <a:schemeClr val="tx2"/>
                </a:solidFill>
              </a:rPr>
            </a:br>
            <a:r>
              <a:rPr lang="en-US" sz="3200" i="1" kern="1200" spc="100" baseline="0" dirty="0">
                <a:solidFill>
                  <a:schemeClr val="tx2"/>
                </a:solidFill>
                <a:latin typeface="+mj-lt"/>
                <a:ea typeface="+mj-ea"/>
                <a:cs typeface="+mj-cs"/>
              </a:rPr>
              <a:t>Κατα</a:t>
            </a:r>
            <a:r>
              <a:rPr lang="en-US" sz="3200" i="1" kern="1200" spc="100" baseline="0" dirty="0" err="1">
                <a:solidFill>
                  <a:schemeClr val="tx2"/>
                </a:solidFill>
                <a:latin typeface="+mj-lt"/>
                <a:ea typeface="+mj-ea"/>
                <a:cs typeface="+mj-cs"/>
              </a:rPr>
              <a:t>τρομ</a:t>
            </a:r>
            <a:r>
              <a:rPr lang="en-US" sz="3200" i="1" kern="1200" spc="100" baseline="0" dirty="0">
                <a:solidFill>
                  <a:schemeClr val="tx2"/>
                </a:solidFill>
                <a:latin typeface="+mj-lt"/>
                <a:ea typeface="+mj-ea"/>
                <a:cs typeface="+mj-cs"/>
              </a:rPr>
              <a:t>α</a:t>
            </a:r>
            <a:r>
              <a:rPr lang="en-US" sz="3200" i="1" kern="1200" spc="100" baseline="0" dirty="0" err="1">
                <a:solidFill>
                  <a:schemeClr val="tx2"/>
                </a:solidFill>
                <a:latin typeface="+mj-lt"/>
                <a:ea typeface="+mj-ea"/>
                <a:cs typeface="+mj-cs"/>
              </a:rPr>
              <a:t>γμένος</a:t>
            </a:r>
            <a:r>
              <a:rPr lang="en-US" sz="3200" i="1" kern="1200" spc="100" baseline="0" dirty="0">
                <a:solidFill>
                  <a:schemeClr val="tx2"/>
                </a:solidFill>
                <a:latin typeface="+mj-lt"/>
                <a:ea typeface="+mj-ea"/>
                <a:cs typeface="+mj-cs"/>
              </a:rPr>
              <a:t> ο Σα</a:t>
            </a:r>
            <a:r>
              <a:rPr lang="en-US" sz="3200" i="1" kern="1200" spc="100" baseline="0" dirty="0" err="1">
                <a:solidFill>
                  <a:schemeClr val="tx2"/>
                </a:solidFill>
                <a:latin typeface="+mj-lt"/>
                <a:ea typeface="+mj-ea"/>
                <a:cs typeface="+mj-cs"/>
              </a:rPr>
              <a:t>ούλ</a:t>
            </a:r>
            <a:r>
              <a:rPr lang="en-US" sz="3200" i="1" kern="1200" spc="100" baseline="0" dirty="0">
                <a:solidFill>
                  <a:schemeClr val="tx2"/>
                </a:solidFill>
                <a:latin typeface="+mj-lt"/>
                <a:ea typeface="+mj-ea"/>
                <a:cs typeface="+mj-cs"/>
              </a:rPr>
              <a:t> απ</a:t>
            </a:r>
            <a:r>
              <a:rPr lang="en-US" sz="3200" i="1" kern="1200" spc="100" baseline="0" dirty="0" err="1">
                <a:solidFill>
                  <a:schemeClr val="tx2"/>
                </a:solidFill>
                <a:latin typeface="+mj-lt"/>
                <a:ea typeface="+mj-ea"/>
                <a:cs typeface="+mj-cs"/>
              </a:rPr>
              <a:t>άντησε</a:t>
            </a:r>
            <a:r>
              <a:rPr lang="en-US" sz="3200" i="1" kern="1200" spc="100" baseline="0" dirty="0">
                <a:solidFill>
                  <a:schemeClr val="tx2"/>
                </a:solidFill>
                <a:latin typeface="+mj-lt"/>
                <a:ea typeface="+mj-ea"/>
                <a:cs typeface="+mj-cs"/>
              </a:rPr>
              <a:t>: «</a:t>
            </a:r>
            <a:r>
              <a:rPr lang="en-US" sz="3200" i="1" kern="1200" spc="100" baseline="0" dirty="0" err="1">
                <a:solidFill>
                  <a:schemeClr val="tx2"/>
                </a:solidFill>
                <a:latin typeface="+mj-lt"/>
                <a:ea typeface="+mj-ea"/>
                <a:cs typeface="+mj-cs"/>
              </a:rPr>
              <a:t>Ποιος</a:t>
            </a:r>
            <a:r>
              <a:rPr lang="en-US" sz="3200" i="1" kern="1200" spc="100" baseline="0" dirty="0">
                <a:solidFill>
                  <a:schemeClr val="tx2"/>
                </a:solidFill>
                <a:latin typeface="+mj-lt"/>
                <a:ea typeface="+mj-ea"/>
                <a:cs typeface="+mj-cs"/>
              </a:rPr>
              <a:t> </a:t>
            </a:r>
            <a:r>
              <a:rPr lang="en-US" sz="3200" i="1" kern="1200" spc="100" baseline="0" dirty="0" err="1">
                <a:solidFill>
                  <a:schemeClr val="tx2"/>
                </a:solidFill>
                <a:latin typeface="+mj-lt"/>
                <a:ea typeface="+mj-ea"/>
                <a:cs typeface="+mj-cs"/>
              </a:rPr>
              <a:t>είσ</a:t>
            </a:r>
            <a:r>
              <a:rPr lang="en-US" sz="3200" i="1" kern="1200" spc="100" baseline="0" dirty="0">
                <a:solidFill>
                  <a:schemeClr val="tx2"/>
                </a:solidFill>
                <a:latin typeface="+mj-lt"/>
                <a:ea typeface="+mj-ea"/>
                <a:cs typeface="+mj-cs"/>
              </a:rPr>
              <a:t>αι, </a:t>
            </a:r>
            <a:r>
              <a:rPr lang="en-US" sz="3200" i="1" kern="1200" spc="100" baseline="0" dirty="0" err="1">
                <a:solidFill>
                  <a:schemeClr val="tx2"/>
                </a:solidFill>
                <a:latin typeface="+mj-lt"/>
                <a:ea typeface="+mj-ea"/>
                <a:cs typeface="+mj-cs"/>
              </a:rPr>
              <a:t>Κύριε</a:t>
            </a:r>
            <a:r>
              <a:rPr lang="en-US" sz="3200" i="1" kern="1200" spc="100" baseline="0" dirty="0">
                <a:solidFill>
                  <a:schemeClr val="tx2"/>
                </a:solidFill>
                <a:latin typeface="+mj-lt"/>
                <a:ea typeface="+mj-ea"/>
                <a:cs typeface="+mj-cs"/>
              </a:rPr>
              <a:t>;»</a:t>
            </a:r>
            <a:endParaRPr lang="en-US" sz="3200" i="1" kern="1200" spc="100" baseline="0" dirty="0">
              <a:solidFill>
                <a:schemeClr val="tx2"/>
              </a:solidFill>
              <a:latin typeface="+mj-lt"/>
            </a:endParaRPr>
          </a:p>
        </p:txBody>
      </p:sp>
      <p:pic>
        <p:nvPicPr>
          <p:cNvPr id="4" name="Picture 4"/>
          <p:cNvPicPr>
            <a:picLocks noGrp="1" noChangeAspect="1"/>
          </p:cNvPicPr>
          <p:nvPr>
            <p:ph idx="1"/>
          </p:nvPr>
        </p:nvPicPr>
        <p:blipFill rotWithShape="1">
          <a:blip r:embed="rId1"/>
          <a:srcRect t="2050" r="1" b="20550"/>
          <a:stretch>
            <a:fillRect/>
          </a:stretch>
        </p:blipFill>
        <p:spPr>
          <a:xfrm>
            <a:off x="759926" y="1104066"/>
            <a:ext cx="6049790" cy="4682585"/>
          </a:xfrm>
          <a:prstGeom prst="rect">
            <a:avLst/>
          </a:prstGeom>
        </p:spPr>
      </p:pic>
      <p:cxnSp>
        <p:nvCxnSpPr>
          <p:cNvPr id="26" name="Straight Connector 25"/>
          <p:cNvCxnSpPr>
            <a:cxnSpLocks noGrp="1" noRot="1" noChangeAspect="1" noMove="1" noResize="1" noEditPoints="1" noAdjustHandles="1" noChangeArrowheads="1" noChangeShapeType="1"/>
          </p:cNvCxnSpPr>
          <p:nvPr/>
        </p:nvCxnSpPr>
        <p:spPr>
          <a:xfrm>
            <a:off x="7532660" y="1143293"/>
            <a:ext cx="0" cy="57147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Freeform 6"/>
          <p:cNvSpPr>
            <a:spLocks noGrp="1" noRot="1" noChangeAspect="1" noMove="1" noResize="1" noEditPoints="1" noAdjustHandles="1" noChangeArrowheads="1" noChangeShapeType="1" noTextEdit="1"/>
          </p:cNvSpPr>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ln>
        </p:spPr>
        <p:txBody>
          <a:bodyPr anchor="ctr"/>
          <a:lstStyle/>
          <a:p>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4082" y="13709"/>
            <a:ext cx="6131762" cy="6845351"/>
          </a:xfrm>
        </p:spPr>
        <p:txBody>
          <a:bodyPr>
            <a:normAutofit/>
          </a:bodyPr>
          <a:lstStyle/>
          <a:p>
            <a:r>
              <a:rPr lang="en-US" sz="3600" i="0" dirty="0">
                <a:ea typeface="+mj-lt"/>
                <a:cs typeface="+mj-lt"/>
              </a:rPr>
              <a:t>Κατα</a:t>
            </a:r>
            <a:r>
              <a:rPr lang="en-US" sz="3600" i="0" dirty="0" err="1">
                <a:ea typeface="+mj-lt"/>
                <a:cs typeface="+mj-lt"/>
              </a:rPr>
              <a:t>τρομ</a:t>
            </a:r>
            <a:r>
              <a:rPr lang="en-US" sz="3600" i="0" dirty="0">
                <a:ea typeface="+mj-lt"/>
                <a:cs typeface="+mj-lt"/>
              </a:rPr>
              <a:t>α</a:t>
            </a:r>
            <a:r>
              <a:rPr lang="en-US" sz="3600" i="0" dirty="0" err="1">
                <a:ea typeface="+mj-lt"/>
                <a:cs typeface="+mj-lt"/>
              </a:rPr>
              <a:t>γμένος</a:t>
            </a:r>
            <a:r>
              <a:rPr lang="en-US" sz="3600" i="0" dirty="0">
                <a:ea typeface="+mj-lt"/>
                <a:cs typeface="+mj-lt"/>
              </a:rPr>
              <a:t> ο Σα</a:t>
            </a:r>
            <a:r>
              <a:rPr lang="en-US" sz="3600" i="0" dirty="0" err="1">
                <a:ea typeface="+mj-lt"/>
                <a:cs typeface="+mj-lt"/>
              </a:rPr>
              <a:t>ούλ</a:t>
            </a:r>
            <a:r>
              <a:rPr lang="en-US" sz="3600" i="0" dirty="0">
                <a:ea typeface="+mj-lt"/>
                <a:cs typeface="+mj-lt"/>
              </a:rPr>
              <a:t> απ</a:t>
            </a:r>
            <a:r>
              <a:rPr lang="en-US" sz="3600" i="0" dirty="0" err="1">
                <a:ea typeface="+mj-lt"/>
                <a:cs typeface="+mj-lt"/>
              </a:rPr>
              <a:t>άντησε</a:t>
            </a:r>
            <a:r>
              <a:rPr lang="en-US" sz="3600" i="0" dirty="0">
                <a:ea typeface="+mj-lt"/>
                <a:cs typeface="+mj-lt"/>
              </a:rPr>
              <a:t>: «</a:t>
            </a:r>
            <a:r>
              <a:rPr lang="en-US" sz="3600" i="0" dirty="0" err="1">
                <a:ea typeface="+mj-lt"/>
                <a:cs typeface="+mj-lt"/>
              </a:rPr>
              <a:t>Ποιος</a:t>
            </a:r>
            <a:r>
              <a:rPr lang="en-US" sz="3600" i="0" dirty="0">
                <a:ea typeface="+mj-lt"/>
                <a:cs typeface="+mj-lt"/>
              </a:rPr>
              <a:t> </a:t>
            </a:r>
            <a:r>
              <a:rPr lang="en-US" sz="3600" i="0" dirty="0" err="1">
                <a:ea typeface="+mj-lt"/>
                <a:cs typeface="+mj-lt"/>
              </a:rPr>
              <a:t>είσ</a:t>
            </a:r>
            <a:r>
              <a:rPr lang="en-US" sz="3600" i="0" dirty="0">
                <a:ea typeface="+mj-lt"/>
                <a:cs typeface="+mj-lt"/>
              </a:rPr>
              <a:t>αι, </a:t>
            </a:r>
            <a:r>
              <a:rPr lang="en-US" sz="3600" i="0" dirty="0" err="1">
                <a:ea typeface="+mj-lt"/>
                <a:cs typeface="+mj-lt"/>
              </a:rPr>
              <a:t>Κύριε</a:t>
            </a:r>
            <a:r>
              <a:rPr lang="en-US" sz="3600" i="0" dirty="0">
                <a:ea typeface="+mj-lt"/>
                <a:cs typeface="+mj-lt"/>
              </a:rPr>
              <a:t>;»</a:t>
            </a:r>
            <a:br>
              <a:rPr lang="en-US" sz="3600" i="0" dirty="0">
                <a:ea typeface="+mj-lt"/>
                <a:cs typeface="+mj-lt"/>
              </a:rPr>
            </a:br>
            <a:r>
              <a:rPr lang="en-US" sz="3600" i="0" dirty="0">
                <a:ea typeface="+mj-lt"/>
                <a:cs typeface="+mj-lt"/>
              </a:rPr>
              <a:t>– «</a:t>
            </a:r>
            <a:r>
              <a:rPr lang="en-US" sz="3600" i="0" dirty="0" err="1">
                <a:ea typeface="+mj-lt"/>
                <a:cs typeface="+mj-lt"/>
              </a:rPr>
              <a:t>Εγώ</a:t>
            </a:r>
            <a:r>
              <a:rPr lang="en-US" sz="3600" i="0" dirty="0">
                <a:ea typeface="+mj-lt"/>
                <a:cs typeface="+mj-lt"/>
              </a:rPr>
              <a:t> </a:t>
            </a:r>
            <a:r>
              <a:rPr lang="en-US" sz="3600" i="0" dirty="0" err="1">
                <a:ea typeface="+mj-lt"/>
                <a:cs typeface="+mj-lt"/>
              </a:rPr>
              <a:t>είμ</a:t>
            </a:r>
            <a:r>
              <a:rPr lang="en-US" sz="3600" i="0" dirty="0">
                <a:ea typeface="+mj-lt"/>
                <a:cs typeface="+mj-lt"/>
              </a:rPr>
              <a:t>αι ο </a:t>
            </a:r>
            <a:r>
              <a:rPr lang="en-US" sz="3600" i="0" dirty="0" err="1">
                <a:ea typeface="+mj-lt"/>
                <a:cs typeface="+mj-lt"/>
              </a:rPr>
              <a:t>Ιησούς</a:t>
            </a:r>
            <a:r>
              <a:rPr lang="en-US" sz="3600" i="0" dirty="0">
                <a:ea typeface="+mj-lt"/>
                <a:cs typeface="+mj-lt"/>
              </a:rPr>
              <a:t>, π</a:t>
            </a:r>
            <a:r>
              <a:rPr lang="en-US" sz="3600" i="0" dirty="0" err="1">
                <a:ea typeface="+mj-lt"/>
                <a:cs typeface="+mj-lt"/>
              </a:rPr>
              <a:t>ου</a:t>
            </a:r>
            <a:r>
              <a:rPr lang="en-US" sz="3600" i="0" dirty="0">
                <a:ea typeface="+mj-lt"/>
                <a:cs typeface="+mj-lt"/>
              </a:rPr>
              <a:t> </a:t>
            </a:r>
            <a:r>
              <a:rPr lang="en-US" sz="3600" i="0" dirty="0" err="1">
                <a:ea typeface="+mj-lt"/>
                <a:cs typeface="+mj-lt"/>
              </a:rPr>
              <a:t>συ</a:t>
            </a:r>
            <a:r>
              <a:rPr lang="en-US" sz="3600" i="0" dirty="0">
                <a:ea typeface="+mj-lt"/>
                <a:cs typeface="+mj-lt"/>
              </a:rPr>
              <a:t> κατα</a:t>
            </a:r>
            <a:r>
              <a:rPr lang="en-US" sz="3600" i="0" dirty="0" err="1">
                <a:ea typeface="+mj-lt"/>
                <a:cs typeface="+mj-lt"/>
              </a:rPr>
              <a:t>διώκεις</a:t>
            </a:r>
            <a:r>
              <a:rPr lang="en-US" sz="3600" i="0" dirty="0">
                <a:ea typeface="+mj-lt"/>
                <a:cs typeface="+mj-lt"/>
              </a:rPr>
              <a:t>. </a:t>
            </a:r>
            <a:r>
              <a:rPr lang="en-US" sz="3600" i="0" dirty="0" err="1">
                <a:ea typeface="+mj-lt"/>
                <a:cs typeface="+mj-lt"/>
              </a:rPr>
              <a:t>Είν</a:t>
            </a:r>
            <a:r>
              <a:rPr lang="en-US" sz="3600" i="0" dirty="0">
                <a:ea typeface="+mj-lt"/>
                <a:cs typeface="+mj-lt"/>
              </a:rPr>
              <a:t>αι </a:t>
            </a:r>
            <a:r>
              <a:rPr lang="en-US" sz="3600" i="0" dirty="0" err="1">
                <a:ea typeface="+mj-lt"/>
                <a:cs typeface="+mj-lt"/>
              </a:rPr>
              <a:t>σκληρό</a:t>
            </a:r>
            <a:r>
              <a:rPr lang="en-US" sz="3600" i="0" dirty="0">
                <a:ea typeface="+mj-lt"/>
                <a:cs typeface="+mj-lt"/>
              </a:rPr>
              <a:t> </a:t>
            </a:r>
            <a:r>
              <a:rPr lang="en-US" sz="3600" i="0" dirty="0" err="1">
                <a:ea typeface="+mj-lt"/>
                <a:cs typeface="+mj-lt"/>
              </a:rPr>
              <a:t>γι</a:t>
            </a:r>
            <a:r>
              <a:rPr lang="en-US" sz="3600" i="0" dirty="0">
                <a:ea typeface="+mj-lt"/>
                <a:cs typeface="+mj-lt"/>
              </a:rPr>
              <a:t>α </a:t>
            </a:r>
            <a:r>
              <a:rPr lang="en-US" sz="3600" i="0" dirty="0" err="1">
                <a:ea typeface="+mj-lt"/>
                <a:cs typeface="+mj-lt"/>
              </a:rPr>
              <a:t>σέν</a:t>
            </a:r>
            <a:r>
              <a:rPr lang="en-US" sz="3600" i="0" dirty="0">
                <a:ea typeface="+mj-lt"/>
                <a:cs typeface="+mj-lt"/>
              </a:rPr>
              <a:t>α να λα</a:t>
            </a:r>
            <a:r>
              <a:rPr lang="en-US" sz="3600" i="0" dirty="0" err="1">
                <a:ea typeface="+mj-lt"/>
                <a:cs typeface="+mj-lt"/>
              </a:rPr>
              <a:t>κτίζεις</a:t>
            </a:r>
            <a:r>
              <a:rPr lang="en-US" sz="3600" i="0" dirty="0">
                <a:ea typeface="+mj-lt"/>
                <a:cs typeface="+mj-lt"/>
              </a:rPr>
              <a:t> π</a:t>
            </a:r>
            <a:r>
              <a:rPr lang="en-US" sz="3600" i="0" dirty="0" err="1">
                <a:ea typeface="+mj-lt"/>
                <a:cs typeface="+mj-lt"/>
              </a:rPr>
              <a:t>άνω</a:t>
            </a:r>
            <a:r>
              <a:rPr lang="en-US" sz="3600" i="0" dirty="0">
                <a:ea typeface="+mj-lt"/>
                <a:cs typeface="+mj-lt"/>
              </a:rPr>
              <a:t> </a:t>
            </a:r>
            <a:r>
              <a:rPr lang="en-US" sz="3600" i="0" dirty="0" err="1">
                <a:ea typeface="+mj-lt"/>
                <a:cs typeface="+mj-lt"/>
              </a:rPr>
              <a:t>στ</a:t>
            </a:r>
            <a:r>
              <a:rPr lang="en-US" sz="3600" i="0" dirty="0">
                <a:ea typeface="+mj-lt"/>
                <a:cs typeface="+mj-lt"/>
              </a:rPr>
              <a:t>α κα</a:t>
            </a:r>
            <a:r>
              <a:rPr lang="en-US" sz="3600" i="0" dirty="0" err="1">
                <a:ea typeface="+mj-lt"/>
                <a:cs typeface="+mj-lt"/>
              </a:rPr>
              <a:t>ρφιά</a:t>
            </a:r>
            <a:r>
              <a:rPr lang="en-US" sz="3600" i="0" dirty="0">
                <a:ea typeface="+mj-lt"/>
                <a:cs typeface="+mj-lt"/>
              </a:rPr>
              <a:t>», απ</a:t>
            </a:r>
            <a:r>
              <a:rPr lang="en-US" sz="3600" i="0" dirty="0" err="1">
                <a:ea typeface="+mj-lt"/>
                <a:cs typeface="+mj-lt"/>
              </a:rPr>
              <a:t>άντησε</a:t>
            </a:r>
            <a:r>
              <a:rPr lang="en-US" sz="3600" i="0" dirty="0">
                <a:ea typeface="+mj-lt"/>
                <a:cs typeface="+mj-lt"/>
              </a:rPr>
              <a:t> η </a:t>
            </a:r>
            <a:r>
              <a:rPr lang="en-US" sz="3600" i="0" dirty="0" err="1">
                <a:ea typeface="+mj-lt"/>
                <a:cs typeface="+mj-lt"/>
              </a:rPr>
              <a:t>φωνή</a:t>
            </a:r>
            <a:r>
              <a:rPr lang="en-US" sz="3600" i="0" dirty="0">
                <a:ea typeface="+mj-lt"/>
                <a:cs typeface="+mj-lt"/>
              </a:rPr>
              <a:t>.</a:t>
            </a:r>
            <a:br>
              <a:rPr lang="en-US" sz="3600" i="0" dirty="0">
                <a:ea typeface="+mj-lt"/>
                <a:cs typeface="+mj-lt"/>
              </a:rPr>
            </a:br>
            <a:r>
              <a:rPr lang="en-US" sz="3600" i="0" dirty="0" err="1">
                <a:ea typeface="+mj-lt"/>
                <a:cs typeface="+mj-lt"/>
              </a:rPr>
              <a:t>Τότε</a:t>
            </a:r>
            <a:r>
              <a:rPr lang="en-US" sz="3600" i="0" dirty="0">
                <a:ea typeface="+mj-lt"/>
                <a:cs typeface="+mj-lt"/>
              </a:rPr>
              <a:t> ο Σα</a:t>
            </a:r>
            <a:r>
              <a:rPr lang="en-US" sz="3600" i="0" dirty="0" err="1">
                <a:ea typeface="+mj-lt"/>
                <a:cs typeface="+mj-lt"/>
              </a:rPr>
              <a:t>ούλ</a:t>
            </a:r>
            <a:r>
              <a:rPr lang="en-US" sz="3600" i="0" dirty="0">
                <a:ea typeface="+mj-lt"/>
                <a:cs typeface="+mj-lt"/>
              </a:rPr>
              <a:t> </a:t>
            </a:r>
            <a:r>
              <a:rPr lang="en-US" sz="3600" i="0" dirty="0" err="1">
                <a:ea typeface="+mj-lt"/>
                <a:cs typeface="+mj-lt"/>
              </a:rPr>
              <a:t>είδε</a:t>
            </a:r>
            <a:r>
              <a:rPr lang="en-US" sz="3600" i="0" dirty="0">
                <a:ea typeface="+mj-lt"/>
                <a:cs typeface="+mj-lt"/>
              </a:rPr>
              <a:t> </a:t>
            </a:r>
            <a:r>
              <a:rPr lang="en-US" sz="3600" i="0" dirty="0" err="1">
                <a:ea typeface="+mj-lt"/>
                <a:cs typeface="+mj-lt"/>
              </a:rPr>
              <a:t>ολοζώντ</a:t>
            </a:r>
            <a:r>
              <a:rPr lang="en-US" sz="3600" i="0" dirty="0">
                <a:ea typeface="+mj-lt"/>
                <a:cs typeface="+mj-lt"/>
              </a:rPr>
              <a:t>α</a:t>
            </a:r>
            <a:r>
              <a:rPr lang="en-US" sz="3600" i="0" dirty="0" err="1">
                <a:ea typeface="+mj-lt"/>
                <a:cs typeface="+mj-lt"/>
              </a:rPr>
              <a:t>νο</a:t>
            </a:r>
            <a:r>
              <a:rPr lang="en-US" sz="3600" i="0" dirty="0">
                <a:ea typeface="+mj-lt"/>
                <a:cs typeface="+mj-lt"/>
              </a:rPr>
              <a:t> </a:t>
            </a:r>
            <a:r>
              <a:rPr lang="en-US" sz="3600" i="0" dirty="0" err="1">
                <a:ea typeface="+mj-lt"/>
                <a:cs typeface="+mj-lt"/>
              </a:rPr>
              <a:t>τον</a:t>
            </a:r>
            <a:r>
              <a:rPr lang="en-US" sz="3600" i="0" dirty="0">
                <a:ea typeface="+mj-lt"/>
                <a:cs typeface="+mj-lt"/>
              </a:rPr>
              <a:t> </a:t>
            </a:r>
            <a:r>
              <a:rPr lang="en-US" sz="3600" i="0" dirty="0" err="1">
                <a:ea typeface="+mj-lt"/>
                <a:cs typeface="+mj-lt"/>
              </a:rPr>
              <a:t>Ιησού</a:t>
            </a:r>
            <a:r>
              <a:rPr lang="en-US" sz="3600" i="0" dirty="0">
                <a:ea typeface="+mj-lt"/>
                <a:cs typeface="+mj-lt"/>
              </a:rPr>
              <a:t> να </a:t>
            </a:r>
            <a:r>
              <a:rPr lang="en-US" sz="3600" i="0" dirty="0" err="1">
                <a:ea typeface="+mj-lt"/>
                <a:cs typeface="+mj-lt"/>
              </a:rPr>
              <a:t>του</a:t>
            </a:r>
            <a:r>
              <a:rPr lang="en-US" sz="3600" i="0" dirty="0">
                <a:ea typeface="+mj-lt"/>
                <a:cs typeface="+mj-lt"/>
              </a:rPr>
              <a:t> </a:t>
            </a:r>
            <a:r>
              <a:rPr lang="en-US" sz="3600" i="0" dirty="0" err="1">
                <a:ea typeface="+mj-lt"/>
                <a:cs typeface="+mj-lt"/>
              </a:rPr>
              <a:t>λέει</a:t>
            </a:r>
            <a:r>
              <a:rPr lang="en-US" sz="3600" i="0" dirty="0">
                <a:ea typeface="+mj-lt"/>
                <a:cs typeface="+mj-lt"/>
              </a:rPr>
              <a:t>:</a:t>
            </a:r>
            <a:br>
              <a:rPr lang="en-US" sz="3600" i="0" dirty="0">
                <a:ea typeface="+mj-lt"/>
                <a:cs typeface="+mj-lt"/>
              </a:rPr>
            </a:br>
            <a:r>
              <a:rPr lang="en-US" sz="3600" i="0" dirty="0">
                <a:ea typeface="+mj-lt"/>
                <a:cs typeface="+mj-lt"/>
              </a:rPr>
              <a:t>– «</a:t>
            </a:r>
            <a:r>
              <a:rPr lang="en-US" sz="3600" i="0" dirty="0" err="1">
                <a:ea typeface="+mj-lt"/>
                <a:cs typeface="+mj-lt"/>
              </a:rPr>
              <a:t>Σήκω</a:t>
            </a:r>
            <a:r>
              <a:rPr lang="en-US" sz="3600" i="0" dirty="0">
                <a:ea typeface="+mj-lt"/>
                <a:cs typeface="+mj-lt"/>
              </a:rPr>
              <a:t> επ</a:t>
            </a:r>
            <a:r>
              <a:rPr lang="en-US" sz="3600" i="0" dirty="0" err="1">
                <a:ea typeface="+mj-lt"/>
                <a:cs typeface="+mj-lt"/>
              </a:rPr>
              <a:t>άνω</a:t>
            </a:r>
            <a:r>
              <a:rPr lang="en-US" sz="3600" i="0" dirty="0">
                <a:ea typeface="+mj-lt"/>
                <a:cs typeface="+mj-lt"/>
              </a:rPr>
              <a:t> Σα</a:t>
            </a:r>
            <a:r>
              <a:rPr lang="en-US" sz="3600" i="0" dirty="0" err="1">
                <a:ea typeface="+mj-lt"/>
                <a:cs typeface="+mj-lt"/>
              </a:rPr>
              <a:t>ούλ</a:t>
            </a:r>
            <a:r>
              <a:rPr lang="en-US" sz="3600" i="0" dirty="0">
                <a:ea typeface="+mj-lt"/>
                <a:cs typeface="+mj-lt"/>
              </a:rPr>
              <a:t> και π</a:t>
            </a:r>
            <a:r>
              <a:rPr lang="en-US" sz="3600" i="0" dirty="0" err="1">
                <a:ea typeface="+mj-lt"/>
                <a:cs typeface="+mj-lt"/>
              </a:rPr>
              <a:t>ήγ</a:t>
            </a:r>
            <a:r>
              <a:rPr lang="en-US" sz="3600" i="0" dirty="0">
                <a:ea typeface="+mj-lt"/>
                <a:cs typeface="+mj-lt"/>
              </a:rPr>
              <a:t>α</a:t>
            </a:r>
            <a:r>
              <a:rPr lang="en-US" sz="3600" i="0" dirty="0" err="1">
                <a:ea typeface="+mj-lt"/>
                <a:cs typeface="+mj-lt"/>
              </a:rPr>
              <a:t>ινε</a:t>
            </a:r>
            <a:r>
              <a:rPr lang="en-US" sz="3600" i="0" dirty="0">
                <a:ea typeface="+mj-lt"/>
                <a:cs typeface="+mj-lt"/>
              </a:rPr>
              <a:t> </a:t>
            </a:r>
            <a:r>
              <a:rPr lang="en-US" sz="3600" i="0" dirty="0" err="1">
                <a:ea typeface="+mj-lt"/>
                <a:cs typeface="+mj-lt"/>
              </a:rPr>
              <a:t>στη</a:t>
            </a:r>
            <a:r>
              <a:rPr lang="en-US" sz="3600" i="0" dirty="0">
                <a:ea typeface="+mj-lt"/>
                <a:cs typeface="+mj-lt"/>
              </a:rPr>
              <a:t> Δαμα</a:t>
            </a:r>
            <a:r>
              <a:rPr lang="en-US" sz="3600" i="0" dirty="0" err="1">
                <a:ea typeface="+mj-lt"/>
                <a:cs typeface="+mj-lt"/>
              </a:rPr>
              <a:t>σκό</a:t>
            </a:r>
            <a:r>
              <a:rPr lang="en-US" sz="3600" i="0" dirty="0">
                <a:ea typeface="+mj-lt"/>
                <a:cs typeface="+mj-lt"/>
              </a:rPr>
              <a:t>. </a:t>
            </a:r>
            <a:r>
              <a:rPr lang="en-US" sz="3600" i="0" dirty="0" err="1">
                <a:ea typeface="+mj-lt"/>
                <a:cs typeface="+mj-lt"/>
              </a:rPr>
              <a:t>Εκεί</a:t>
            </a:r>
            <a:r>
              <a:rPr lang="en-US" sz="3600" i="0" dirty="0">
                <a:ea typeface="+mj-lt"/>
                <a:cs typeface="+mj-lt"/>
              </a:rPr>
              <a:t> θα </a:t>
            </a:r>
            <a:r>
              <a:rPr lang="en-US" sz="3600" i="0" dirty="0" err="1">
                <a:ea typeface="+mj-lt"/>
                <a:cs typeface="+mj-lt"/>
              </a:rPr>
              <a:t>μάθεις</a:t>
            </a:r>
            <a:r>
              <a:rPr lang="en-US" sz="3600" i="0" dirty="0">
                <a:ea typeface="+mj-lt"/>
                <a:cs typeface="+mj-lt"/>
              </a:rPr>
              <a:t> </a:t>
            </a:r>
            <a:r>
              <a:rPr lang="en-US" sz="3600" i="0" dirty="0" err="1">
                <a:ea typeface="+mj-lt"/>
                <a:cs typeface="+mj-lt"/>
              </a:rPr>
              <a:t>τι</a:t>
            </a:r>
            <a:r>
              <a:rPr lang="en-US" sz="3600" i="0" dirty="0">
                <a:ea typeface="+mj-lt"/>
                <a:cs typeface="+mj-lt"/>
              </a:rPr>
              <a:t> π</a:t>
            </a:r>
            <a:r>
              <a:rPr lang="en-US" sz="3600" i="0" dirty="0" err="1">
                <a:ea typeface="+mj-lt"/>
                <a:cs typeface="+mj-lt"/>
              </a:rPr>
              <a:t>ρέ</a:t>
            </a:r>
            <a:r>
              <a:rPr lang="en-US" sz="3600" i="0" dirty="0">
                <a:ea typeface="+mj-lt"/>
                <a:cs typeface="+mj-lt"/>
              </a:rPr>
              <a:t>π</a:t>
            </a:r>
            <a:r>
              <a:rPr lang="en-US" sz="3600" i="0" dirty="0" err="1">
                <a:ea typeface="+mj-lt"/>
                <a:cs typeface="+mj-lt"/>
              </a:rPr>
              <a:t>ει</a:t>
            </a:r>
            <a:r>
              <a:rPr lang="en-US" sz="3600" i="0" dirty="0">
                <a:ea typeface="+mj-lt"/>
                <a:cs typeface="+mj-lt"/>
              </a:rPr>
              <a:t> να </a:t>
            </a:r>
            <a:r>
              <a:rPr lang="en-US" sz="3600" i="0" dirty="0" err="1">
                <a:ea typeface="+mj-lt"/>
                <a:cs typeface="+mj-lt"/>
              </a:rPr>
              <a:t>κάμεις</a:t>
            </a:r>
            <a:r>
              <a:rPr lang="en-US" sz="3600" i="0" dirty="0">
                <a:ea typeface="+mj-lt"/>
                <a:cs typeface="+mj-lt"/>
              </a:rPr>
              <a:t>».</a:t>
            </a:r>
            <a:endParaRPr lang="en-US" sz="3600" i="0" dirty="0">
              <a:ea typeface="+mj-lt"/>
              <a:cs typeface="+mj-lt"/>
            </a:endParaRPr>
          </a:p>
        </p:txBody>
      </p:sp>
      <p:cxnSp>
        <p:nvCxnSpPr>
          <p:cNvPr id="13" name="Straight Connector 12"/>
          <p:cNvCxnSpPr>
            <a:cxnSpLocks noGrp="1" noRot="1" noChangeAspect="1" noMove="1" noResize="1" noEditPoints="1" noAdjustHandles="1" noChangeArrowheads="1" noChangeShapeType="1"/>
          </p:cNvCxnSpPr>
          <p:nvPr/>
        </p:nvCxnSpPr>
        <p:spPr>
          <a:xfrm>
            <a:off x="758952" y="1143293"/>
            <a:ext cx="0" cy="5714707"/>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idx="1"/>
          </p:nvPr>
        </p:nvSpPr>
        <p:spPr>
          <a:xfrm>
            <a:off x="1068497" y="2933390"/>
            <a:ext cx="5312254" cy="2861349"/>
          </a:xfrm>
        </p:spPr>
        <p:txBody>
          <a:bodyPr>
            <a:normAutofit/>
          </a:bodyPr>
          <a:lstStyle/>
          <a:p>
            <a:endParaRPr lang="en-US"/>
          </a:p>
        </p:txBody>
      </p:sp>
      <p:sp>
        <p:nvSpPr>
          <p:cNvPr id="15" name="Freeform: Shape 14"/>
          <p:cNvSpPr>
            <a:spLocks noGrp="1" noRot="1" noChangeAspect="1" noMove="1" noResize="1" noEditPoints="1" noAdjustHandles="1" noChangeArrowheads="1" noChangeShapeType="1" noTextEdit="1"/>
          </p:cNvSpPr>
          <p:nvPr/>
        </p:nvSpPr>
        <p:spPr>
          <a:xfrm>
            <a:off x="6976934" y="0"/>
            <a:ext cx="5215066" cy="6858000"/>
          </a:xfrm>
          <a:custGeom>
            <a:avLst/>
            <a:gdLst>
              <a:gd name="connsiteX0" fmla="*/ 2017353 w 5215066"/>
              <a:gd name="connsiteY0" fmla="*/ 0 h 6858000"/>
              <a:gd name="connsiteX1" fmla="*/ 5215066 w 5215066"/>
              <a:gd name="connsiteY1" fmla="*/ 0 h 6858000"/>
              <a:gd name="connsiteX2" fmla="*/ 5215066 w 5215066"/>
              <a:gd name="connsiteY2" fmla="*/ 6858000 h 6858000"/>
              <a:gd name="connsiteX3" fmla="*/ 1292431 w 5215066"/>
              <a:gd name="connsiteY3" fmla="*/ 6858000 h 6858000"/>
              <a:gd name="connsiteX4" fmla="*/ 1012702 w 5215066"/>
              <a:gd name="connsiteY4" fmla="*/ 6549681 h 6858000"/>
              <a:gd name="connsiteX5" fmla="*/ 0 w 5215066"/>
              <a:gd name="connsiteY5" fmla="*/ 3723759 h 6858000"/>
              <a:gd name="connsiteX6" fmla="*/ 1955279 w 5215066"/>
              <a:gd name="connsiteY6" fmla="*/ 398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2017353" y="0"/>
                </a:moveTo>
                <a:lnTo>
                  <a:pt x="5215066" y="0"/>
                </a:lnTo>
                <a:lnTo>
                  <a:pt x="5215066" y="6858000"/>
                </a:lnTo>
                <a:lnTo>
                  <a:pt x="1292431" y="6858000"/>
                </a:lnTo>
                <a:lnTo>
                  <a:pt x="1012702" y="6549681"/>
                </a:lnTo>
                <a:cubicBezTo>
                  <a:pt x="380046" y="5781733"/>
                  <a:pt x="0" y="4797206"/>
                  <a:pt x="0" y="3723759"/>
                </a:cubicBezTo>
                <a:cubicBezTo>
                  <a:pt x="0" y="2190263"/>
                  <a:pt x="775604" y="838237"/>
                  <a:pt x="1955279" y="3986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p:cNvPicPr>
            <a:picLocks noChangeAspect="1"/>
          </p:cNvPicPr>
          <p:nvPr/>
        </p:nvPicPr>
        <p:blipFill>
          <a:blip r:embed="rId1"/>
          <a:stretch>
            <a:fillRect/>
          </a:stretch>
        </p:blipFill>
        <p:spPr>
          <a:xfrm>
            <a:off x="8347480" y="1240403"/>
            <a:ext cx="3040176" cy="4281938"/>
          </a:xfrm>
          <a:prstGeom prst="rect">
            <a:avLst/>
          </a:prstGeom>
        </p:spPr>
      </p:pic>
      <p:sp>
        <p:nvSpPr>
          <p:cNvPr id="17" name="Freeform 6"/>
          <p:cNvSpPr>
            <a:spLocks noGrp="1" noRot="1" noChangeAspect="1" noMove="1" noResize="1" noEditPoints="1" noAdjustHandles="1" noChangeArrowheads="1" noChangeShapeType="1" noTextEdit="1"/>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lumMod val="85000"/>
              <a:lumOff val="15000"/>
            </a:schemeClr>
          </a:solidFill>
          <a:ln w="0">
            <a:noFill/>
            <a:prstDash val="solid"/>
            <a:round/>
          </a:ln>
        </p:spPr>
        <p:txBody>
          <a:bodyPr anchor="ctr"/>
          <a:lstStyle/>
          <a:p>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 y="0"/>
            <a:ext cx="6657340" cy="6858000"/>
          </a:xfrm>
        </p:spPr>
        <p:txBody>
          <a:bodyPr>
            <a:normAutofit fontScale="90000"/>
          </a:bodyPr>
          <a:lstStyle/>
          <a:p>
            <a:r>
              <a:rPr lang="en-US" sz="4400"/>
              <a:t>Ο Σαούλ σηκώθηκε, μα δεν έβλεπε. Ήταν τυφλός. Οι συνοδοί του καταφοβισμένοι τον πήραν από το χέρι και τον έφεραν στην πόλη, στο σπίτι του Ιούδα. Εκεί έμεινε τρεις ημέρες νηστικός, τυφλός, χωρίς να μπορεί να διακρίνει τίποτα μπροστά του. Την τρίτη ημέρα κατά διαταγή του Χριστού πήγε και τον βρήκε ο Ανανίας και του είπε:</a:t>
            </a:r>
            <a:br>
              <a:rPr lang="en-US" sz="4400"/>
            </a:br>
            <a:endParaRPr lang="en-US" sz="4400"/>
          </a:p>
        </p:txBody>
      </p:sp>
      <p:pic>
        <p:nvPicPr>
          <p:cNvPr id="4" name="Picture 4" descr="A picture containing text, book&#10;&#10;Description automatically generated"/>
          <p:cNvPicPr>
            <a:picLocks noGrp="1" noChangeAspect="1"/>
          </p:cNvPicPr>
          <p:nvPr>
            <p:ph idx="1"/>
          </p:nvPr>
        </p:nvPicPr>
        <p:blipFill>
          <a:blip r:embed="rId1"/>
          <a:stretch>
            <a:fillRect/>
          </a:stretch>
        </p:blipFill>
        <p:spPr>
          <a:xfrm>
            <a:off x="6656070" y="0"/>
            <a:ext cx="5535295" cy="6858000"/>
          </a:xfrm>
        </p:spPr>
      </p:pic>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0" y="0"/>
            <a:ext cx="6602095" cy="6858000"/>
          </a:xfrm>
        </p:spPr>
        <p:txBody>
          <a:bodyPr>
            <a:normAutofit/>
          </a:bodyPr>
          <a:p>
            <a:r>
              <a:rPr lang="en-US"/>
              <a:t>Σαούλ αδελφέ μου, παρουσιάσθηκε σε μένα ο Χριστός και με διέταξε να έλθω να σε γιατρέψω.</a:t>
            </a:r>
            <a:endParaRPr lang="en-US"/>
          </a:p>
        </p:txBody>
      </p:sp>
      <p:pic>
        <p:nvPicPr>
          <p:cNvPr id="4" name="Content Placeholder 3" descr="ΘΡΗΣΚΕΙΑ123"/>
          <p:cNvPicPr>
            <a:picLocks noChangeAspect="1"/>
          </p:cNvPicPr>
          <p:nvPr>
            <p:ph idx="1"/>
          </p:nvPr>
        </p:nvPicPr>
        <p:blipFill>
          <a:blip r:embed="rId1"/>
          <a:stretch>
            <a:fillRect/>
          </a:stretch>
        </p:blipFill>
        <p:spPr>
          <a:xfrm>
            <a:off x="6602095" y="-139065"/>
            <a:ext cx="5448935" cy="69970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newsflash/>
      </p:transition>
    </mc:Choice>
    <mc:Fallback>
      <p:transition spd="med">
        <p:newsflash/>
      </p:transition>
    </mc:Fallback>
  </mc:AlternateContent>
  <p:timing>
    <p:tnLst>
      <p:par>
        <p:cTn id="1" dur="indefinite" restart="never" nodeType="tmRoot"/>
      </p:par>
    </p:tnLst>
  </p:timing>
</p:sld>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7529</Words>
  <Application>WPS Presentation</Application>
  <PresentationFormat>Widescreen</PresentationFormat>
  <Paragraphs>92</Paragraphs>
  <Slides>25</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25</vt:i4>
      </vt:variant>
    </vt:vector>
  </HeadingPairs>
  <TitlesOfParts>
    <vt:vector size="33" baseType="lpstr">
      <vt:lpstr>Arial</vt:lpstr>
      <vt:lpstr>SimSun</vt:lpstr>
      <vt:lpstr>Wingdings</vt:lpstr>
      <vt:lpstr>Calibri Light</vt:lpstr>
      <vt:lpstr>Microsoft YaHei</vt:lpstr>
      <vt:lpstr>Arial Unicode MS</vt:lpstr>
      <vt:lpstr>Calibri</vt:lpstr>
      <vt:lpstr>Blue Waves</vt:lpstr>
      <vt:lpstr>ΣΑΟΥΛ (ΑΠΟΣΤΟΛΟΣ ΠΑΥΛΟΣ)</vt:lpstr>
      <vt:lpstr>Ο ιουδαϊκού θρησκεύματος Παύλος γεννήθηκε στην Ταρσό της Κιλικίας το 5 και προτού γίνει χριστιανός ονομαζόταν Σαούλ ή Σαύλος στα ελληνικά. </vt:lpstr>
      <vt:lpstr>Επειδή, όμως, απέκτησε την ιδιότητα του ρωμαίου πολίτη είχε και δεύτερο όνομα, το ρωμαϊκό Πάουλους (Παύλος)</vt:lpstr>
      <vt:lpstr>Στην πατρίδα του έμαθε την ελληνική γλώσσα και στα Ιεροσόλυμα σπούδασε εβραϊκή θεολογία.</vt:lpstr>
      <vt:lpstr>Έλαβε μέρος στον λιθοβολισμό του Στέφανου και ήταν γεμάτος έχθρα κατά των χριστιανών. Όταν έμαθε ότι στη Δαμασκό υπήρχαν πολλοί χριστιανοί, πήγε στους αρχιερείς και πήρε την άδεια και συνοδούς να πάει να τους συλλάβει και να τους φέρει δεμένους στα Ιεροσόλυμα. Ένα όραμα που είδε καθ' οδόν προς τη Δαμασκό τον έκανε να μεταστραφεί στον χριστιανισμό.</vt:lpstr>
      <vt:lpstr>Ένα μεσημέρι, καθώς έτρεχε με το άλογό του προς τη Δαμασκό, μία τρομερή λάμψη τον χτύπησε στο πρόσωπο και τον έριξε στο έδαφος. Μια φωνή ακούστηκε να του λέει: – «Σαούλ, Σαούλ γιατί με καταδιώκεις;»  Κατατρομαγμένος ο Σαούλ απάντησε: «Ποιος είσαι, Κύριε;»</vt:lpstr>
      <vt:lpstr>Κατατρομαγμένος ο Σαούλ απάντησε: «Ποιος είσαι, Κύριε;» – «Εγώ είμαι ο Ιησούς, που συ καταδιώκεις. Είναι σκληρό για σένα να λακτίζεις πάνω στα καρφιά», απάντησε η φωνή. Τότε ο Σαούλ είδε ολοζώντανο τον Ιησού να του λέει: – «Σήκω επάνω Σαούλ και πήγαινε στη Δαμασκό. Εκεί θα μάθεις τι πρέπει να κάμεις».</vt:lpstr>
      <vt:lpstr>Ο Σαούλ σηκώθηκε, μα δεν έβλεπε. Ήταν τυφλός. Οι συνοδοί του καταφοβισμένοι τον πήραν από το χέρι και τον έφεραν στην πόλη, στο σπίτι του Ιούδα. Εκεί έμεινε τρεις ημέρες νηστικός, τυφλός, χωρίς να μπορεί να διακρίνει τίποτα μπροστά του. Την τρίτη ημέρα κατά διαταγή του Χριστού πήγε και τον βρήκε ο Ανανίας και του είπε: </vt:lpstr>
      <vt:lpstr>Σαούλ αδελφέ μου, παρουσιάσθηκε σε μένα ο Χριστός και με διέταξε να έλθω να σε γιατρέψω.</vt:lpstr>
      <vt:lpstr>Πράγματι, ο Ανανίας έβαλε στο κεφάλι του Σαούλ και αμέσως μετά άνοιξαν τα μάτια του, φωτίστηκε με Άγιο Πνεύμα, πίστεψε στον Χριστό</vt:lpstr>
      <vt:lpstr>PowerPoint 演示文稿</vt:lpstr>
      <vt:lpstr>PowerPoint 演示文稿</vt:lpstr>
      <vt:lpstr>Πρώτη Περιοδεία</vt:lpstr>
      <vt:lpstr>Δεύτερη περιοδεία</vt:lpstr>
      <vt:lpstr>PowerPoint 演示文稿</vt:lpstr>
      <vt:lpstr>Τρίτη περιοδεία</vt:lpstr>
      <vt:lpstr>Τέταρτη περιοδεία</vt:lpstr>
      <vt:lpstr>Απ.Παύλος στην Αθήνα</vt:lpstr>
      <vt:lpstr>PowerPoint 演示文稿</vt:lpstr>
      <vt:lpstr>PowerPoint 演示文稿</vt:lpstr>
      <vt:lpstr>Επιστολές Παύλου Ορισμός</vt:lpstr>
      <vt:lpstr>PowerPoint 演示文稿</vt:lpstr>
      <vt:lpstr>ΕΠΙΣΤΟΛΕΣ ΑΠ.ΠΑΥΛΟΥ</vt:lpstr>
      <vt:lpstr>PowerPoint 演示文稿</vt:lpstr>
      <vt:lpstr>ΠΗΓΕΣ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Paris</cp:lastModifiedBy>
  <cp:revision>203</cp:revision>
  <dcterms:created xsi:type="dcterms:W3CDTF">2023-01-10T14:52:00Z</dcterms:created>
  <dcterms:modified xsi:type="dcterms:W3CDTF">2023-07-30T18:08:17Z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55FEDB87DB714774A7C2AC64572BDD0A</vt:lpwstr>
  </property>
  <property fmtid="{D5CDD505-2E9C-101B-9397-08002B2CF9AE}" pid="3" name="KSOProductBuildVer">
    <vt:lpwstr>1033-11.2.0.11537</vt:lpwstr>
  </property>
</Properties>
</file>