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2" r:id="rId7"/>
    <p:sldId id="263" r:id="rId8"/>
    <p:sldId id="259"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Gymnasiou_html-empl/extras/texts/index_05_02/kyrigma_apostolou_paulou.html" TargetMode="External"/><Relationship Id="rId3" Type="http://schemas.openxmlformats.org/officeDocument/2006/relationships/hyperlink" Target="http://ebooks.edu.gr/ebooks/v/html/8547/2222/Anthologio-Filosofikon-Keimenon_G-" TargetMode="External"/><Relationship Id="rId2" Type="http://schemas.openxmlformats.org/officeDocument/2006/relationships/hyperlink" Target="https://el.wikipedia.org/wiki/%CE%91%CF%80%CF%8C%CF%83%CF%84%CE%BF%CE%BB%CE%BF%CF%82_%CE%A0%CE%B1%CF%8D%CE%BB%CE%BF%CF%82" TargetMode="External"/><Relationship Id="rId1" Type="http://schemas.openxmlformats.org/officeDocument/2006/relationships/hyperlink" Target="http://www.orp.gr/wordpress/?p=177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051022" y="490258"/>
            <a:ext cx="37531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l-GR" sz="3200" i="1" dirty="0">
                <a:latin typeface="Century" panose="02040604050505020304"/>
                <a:ea typeface="FangSong"/>
                <a:cs typeface="Calibri" panose="020F0502020204030204"/>
              </a:rPr>
              <a:t>Απόστολος Παύλος</a:t>
            </a:r>
            <a:endParaRPr lang="el-GR" sz="3200" i="1" dirty="0">
              <a:latin typeface="Century" panose="02040604050505020304"/>
              <a:ea typeface="FangSong"/>
              <a:cs typeface="Calibri" panose="020F0502020204030204"/>
            </a:endParaRPr>
          </a:p>
        </p:txBody>
      </p:sp>
      <p:sp>
        <p:nvSpPr>
          <p:cNvPr id="5" name="TextBox 4"/>
          <p:cNvSpPr txBox="1"/>
          <p:nvPr/>
        </p:nvSpPr>
        <p:spPr>
          <a:xfrm>
            <a:off x="3935392" y="1147822"/>
            <a:ext cx="4330860" cy="2015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l-GR"/>
          </a:p>
        </p:txBody>
      </p:sp>
      <p:pic>
        <p:nvPicPr>
          <p:cNvPr id="6" name="Εικόνα 6" descr="Εικόνα που περιέχει κείμενο&#10;&#10;Περιγραφή που δημιουργήθηκε αυτόματα"/>
          <p:cNvPicPr>
            <a:picLocks noChangeAspect="1"/>
          </p:cNvPicPr>
          <p:nvPr/>
        </p:nvPicPr>
        <p:blipFill>
          <a:blip r:embed="rId1"/>
          <a:stretch>
            <a:fillRect/>
          </a:stretch>
        </p:blipFill>
        <p:spPr>
          <a:xfrm>
            <a:off x="4352444" y="1780633"/>
            <a:ext cx="3091643" cy="2573317"/>
          </a:xfrm>
          <a:prstGeom prst="rect">
            <a:avLst/>
          </a:prstGeom>
        </p:spPr>
      </p:pic>
      <p:sp>
        <p:nvSpPr>
          <p:cNvPr id="8" name="TextBox 7"/>
          <p:cNvSpPr txBox="1"/>
          <p:nvPr/>
        </p:nvSpPr>
        <p:spPr>
          <a:xfrm>
            <a:off x="67519" y="5700531"/>
            <a:ext cx="378106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l-GR" sz="2800" dirty="0">
                <a:cs typeface="Calibri" panose="020F0502020204030204"/>
              </a:rPr>
              <a:t>Νικολέττα Πανάγου </a:t>
            </a:r>
            <a:endParaRPr lang="el-GR" sz="2800" dirty="0">
              <a:cs typeface="Calibri" panose="020F0502020204030204"/>
            </a:endParaRPr>
          </a:p>
          <a:p>
            <a:r>
              <a:rPr lang="el-GR" sz="2800" dirty="0">
                <a:cs typeface="Calibri" panose="020F0502020204030204"/>
              </a:rPr>
              <a:t>Τάξη:Β'3 </a:t>
            </a:r>
            <a:endParaRPr lang="el-GR" sz="2800" dirty="0">
              <a:cs typeface="Calibri" panose="020F0502020204030204"/>
            </a:endParaRPr>
          </a:p>
          <a:p>
            <a:endParaRPr lang="el-GR" dirty="0">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38447" y="-1765"/>
            <a:ext cx="4485452" cy="751711"/>
          </a:xfrm>
        </p:spPr>
        <p:txBody>
          <a:bodyPr>
            <a:normAutofit fontScale="90000"/>
          </a:bodyPr>
          <a:lstStyle/>
          <a:p>
            <a:pPr marL="457200" indent="-457200">
              <a:buFont typeface="Arial" panose="020B0604020202020204"/>
              <a:buChar char="•"/>
            </a:pPr>
            <a:r>
              <a:rPr lang="el-GR" sz="3200" i="1" u="sng" dirty="0">
                <a:latin typeface="Century" panose="02040604050505020304"/>
                <a:cs typeface="Calibri Light" panose="020F0302020204030204"/>
              </a:rPr>
              <a:t>Βιογραφικά</a:t>
            </a:r>
            <a:r>
              <a:rPr lang="el-GR" i="1" u="sng" dirty="0">
                <a:latin typeface="Century" panose="02040604050505020304"/>
                <a:cs typeface="Calibri Light" panose="020F0302020204030204"/>
              </a:rPr>
              <a:t> </a:t>
            </a:r>
            <a:r>
              <a:rPr lang="el-GR" sz="3200" i="1" u="sng" dirty="0">
                <a:latin typeface="Century" panose="02040604050505020304"/>
                <a:cs typeface="Calibri Light" panose="020F0302020204030204"/>
              </a:rPr>
              <a:t>στοιχεία</a:t>
            </a:r>
            <a:r>
              <a:rPr lang="el-GR" sz="3200" u="sng" dirty="0">
                <a:cs typeface="Calibri Light" panose="020F0302020204030204"/>
              </a:rPr>
              <a:t> </a:t>
            </a:r>
            <a:endParaRPr lang="el-GR" u="sng">
              <a:cs typeface="Calibri Light" panose="020F0302020204030204"/>
            </a:endParaRPr>
          </a:p>
        </p:txBody>
      </p:sp>
      <p:sp>
        <p:nvSpPr>
          <p:cNvPr id="3" name="Θέση περιεχομένου 2"/>
          <p:cNvSpPr>
            <a:spLocks noGrp="1"/>
          </p:cNvSpPr>
          <p:nvPr>
            <p:ph idx="1"/>
          </p:nvPr>
        </p:nvSpPr>
        <p:spPr>
          <a:xfrm>
            <a:off x="734632" y="1993866"/>
            <a:ext cx="10515600" cy="4360744"/>
          </a:xfrm>
        </p:spPr>
        <p:txBody>
          <a:bodyPr vert="horz" lIns="91440" tIns="45720" rIns="91440" bIns="45720" rtlCol="0" anchor="t">
            <a:normAutofit/>
          </a:bodyPr>
          <a:lstStyle/>
          <a:p>
            <a:r>
              <a:rPr lang="el-GR" sz="2400" dirty="0">
                <a:latin typeface="Century" panose="02040604050505020304"/>
                <a:cs typeface="Calibri" panose="020F0502020204030204"/>
              </a:rPr>
              <a:t>Ο Απόστολος Παύλος γεννήθηκε στην Ταρσό της Κιλικίας 5-15 μ.Χ. και προτού γίνει χριστιανός ονομαζόταν Σαούλ ή </a:t>
            </a:r>
            <a:r>
              <a:rPr lang="el-GR" sz="2400" dirty="0" err="1">
                <a:latin typeface="Century" panose="02040604050505020304"/>
                <a:cs typeface="Calibri" panose="020F0502020204030204"/>
              </a:rPr>
              <a:t>Σαύλος</a:t>
            </a:r>
            <a:r>
              <a:rPr lang="el-GR" sz="2400" dirty="0">
                <a:latin typeface="Century" panose="02040604050505020304"/>
                <a:cs typeface="Calibri" panose="020F0502020204030204"/>
              </a:rPr>
              <a:t>.</a:t>
            </a:r>
            <a:endParaRPr lang="el-GR" sz="2400" dirty="0">
              <a:latin typeface="Century" panose="02040604050505020304"/>
              <a:cs typeface="Calibri" panose="020F0502020204030204"/>
            </a:endParaRPr>
          </a:p>
          <a:p>
            <a:r>
              <a:rPr lang="el-GR" sz="2400" dirty="0">
                <a:latin typeface="Century" panose="02040604050505020304"/>
                <a:cs typeface="Calibri" panose="020F0502020204030204"/>
              </a:rPr>
              <a:t> Στην πατρίδα του έμαθε την ελληνική γλώσσα και στα Ιεροσόλυμα σπούδασε εβραϊκή θεολογία κοντά στον σοφό Γαμαλιήλ</a:t>
            </a:r>
            <a:endParaRPr lang="el-GR">
              <a:latin typeface="Century" panose="02040604050505020304"/>
              <a:cs typeface="Calibri" panose="020F0502020204030204"/>
            </a:endParaRPr>
          </a:p>
          <a:p>
            <a:pPr marL="0" indent="0">
              <a:buNone/>
            </a:pPr>
            <a:endParaRPr lang="el-GR" sz="2400" dirty="0">
              <a:cs typeface="Calibri" panose="020F0502020204030204"/>
            </a:endParaRPr>
          </a:p>
          <a:p>
            <a:pPr marL="0" indent="0">
              <a:buNone/>
            </a:pPr>
            <a:br>
              <a:rPr lang="el-GR" sz="2400" dirty="0">
                <a:cs typeface="Calibri" panose="020F0502020204030204"/>
              </a:rPr>
            </a:br>
            <a:endParaRPr lang="el-GR">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1088" y="54681"/>
            <a:ext cx="7448785" cy="1193860"/>
          </a:xfrm>
        </p:spPr>
        <p:txBody>
          <a:bodyPr>
            <a:normAutofit fontScale="90000"/>
          </a:bodyPr>
          <a:lstStyle/>
          <a:p>
            <a:pPr marL="457200" indent="-457200" algn="ctr">
              <a:buFont typeface="Arial" panose="020B0604020202020204"/>
              <a:buChar char="•"/>
            </a:pPr>
            <a:r>
              <a:rPr lang="el-GR" sz="3200" i="1" u="sng" dirty="0">
                <a:latin typeface="Century" panose="02040604050505020304"/>
                <a:cs typeface="Calibri Light" panose="020F0302020204030204"/>
              </a:rPr>
              <a:t>Αντιλήψεις του Αποστόλου Παύλου πριν και μετά την μεταστροφή του στον χριστιανισμό. </a:t>
            </a:r>
            <a:endParaRPr lang="el-GR" sz="3200" i="1" u="sng">
              <a:latin typeface="Century" panose="02040604050505020304"/>
              <a:cs typeface="Calibri Light" panose="020F0302020204030204"/>
            </a:endParaRPr>
          </a:p>
        </p:txBody>
      </p:sp>
      <p:sp>
        <p:nvSpPr>
          <p:cNvPr id="3" name="Θέση περιεχομένου 2"/>
          <p:cNvSpPr>
            <a:spLocks noGrp="1"/>
          </p:cNvSpPr>
          <p:nvPr>
            <p:ph idx="1"/>
          </p:nvPr>
        </p:nvSpPr>
        <p:spPr>
          <a:xfrm>
            <a:off x="687681" y="1552810"/>
            <a:ext cx="10515600" cy="4351338"/>
          </a:xfrm>
        </p:spPr>
        <p:txBody>
          <a:bodyPr vert="horz" lIns="91440" tIns="45720" rIns="91440" bIns="45720" rtlCol="0" anchor="t">
            <a:normAutofit/>
          </a:bodyPr>
          <a:lstStyle/>
          <a:p>
            <a:r>
              <a:rPr lang="el-GR" sz="2400" dirty="0">
                <a:latin typeface="Century" panose="02040604050505020304"/>
                <a:cs typeface="Calibri" panose="020F0502020204030204"/>
              </a:rPr>
              <a:t>Πριν την μεταστροφή του Αποστόλου Παύλου στον χριστιανισμό πίστευε στον εαυτό του , στην καταγωγή του , στην μόρφωση του , στον νομό και στις παραδόσεις του. Δεν μπορούσε να καταλάβει το κήρυγμα του στεφάνου για τον μεσσία και ήθελε να συντρίψει τους χριστιανούς ως επικίνδυνους για την θρησκεία και το έθνος του</a:t>
            </a:r>
            <a:endParaRPr lang="el-GR" sz="2400" dirty="0">
              <a:latin typeface="Century" panose="02040604050505020304"/>
              <a:cs typeface="Calibri" panose="020F0502020204030204"/>
            </a:endParaRPr>
          </a:p>
          <a:p>
            <a:r>
              <a:rPr lang="el-GR" sz="2400" dirty="0">
                <a:latin typeface="Century" panose="02040604050505020304"/>
                <a:cs typeface="Calibri" panose="020F0502020204030204"/>
              </a:rPr>
              <a:t>Μετά την μεταστροφή του στον χριστιανισμό έχασε όλες τις βεβαιότητες που είχε για τον εαυτό του, τον νομό  και τις παραδόσεις του. Δικαίωσε μέσα του το στέφανο , από διώκτης έγινε Απόστολος </a:t>
            </a:r>
            <a:endParaRPr lang="el-GR" sz="2400" dirty="0">
              <a:latin typeface="Century" panose="02040604050505020304"/>
              <a:cs typeface="Calibri" panose="020F0502020204030204"/>
            </a:endParaRPr>
          </a:p>
        </p:txBody>
      </p:sp>
      <p:sp>
        <p:nvSpPr>
          <p:cNvPr id="4" name="TextBox 3"/>
          <p:cNvSpPr txBox="1"/>
          <p:nvPr/>
        </p:nvSpPr>
        <p:spPr>
          <a:xfrm>
            <a:off x="508000" y="1185333"/>
            <a:ext cx="111759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l-GR" dirty="0">
                <a:cs typeface="Calibri" panose="020F0502020204030204"/>
              </a:rPr>
              <a:t>╔═════════════════════════════════════════════════════════════════╗</a:t>
            </a:r>
            <a:endParaRPr lang="el-GR" dirty="0"/>
          </a:p>
        </p:txBody>
      </p:sp>
      <p:sp>
        <p:nvSpPr>
          <p:cNvPr id="5" name="TextBox 4"/>
          <p:cNvSpPr txBox="1"/>
          <p:nvPr/>
        </p:nvSpPr>
        <p:spPr>
          <a:xfrm>
            <a:off x="165164" y="6520829"/>
            <a:ext cx="11740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l-GR" dirty="0">
                <a:cs typeface="Calibri" panose="020F0502020204030204"/>
              </a:rPr>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Τίτλος 1"/>
          <p:cNvSpPr>
            <a:spLocks noGrp="1"/>
          </p:cNvSpPr>
          <p:nvPr>
            <p:ph type="title"/>
          </p:nvPr>
        </p:nvSpPr>
        <p:spPr>
          <a:xfrm>
            <a:off x="2074126" y="343606"/>
            <a:ext cx="10515600" cy="1269807"/>
          </a:xfrm>
        </p:spPr>
        <p:txBody>
          <a:bodyPr>
            <a:normAutofit/>
          </a:bodyPr>
          <a:lstStyle/>
          <a:p>
            <a:pPr marL="457200" indent="-457200">
              <a:buFont typeface="Arial" panose="020B0604020202020204"/>
              <a:buChar char="•"/>
            </a:pPr>
            <a:r>
              <a:rPr lang="el-GR" sz="2800" i="1" dirty="0">
                <a:solidFill>
                  <a:schemeClr val="bg1"/>
                </a:solidFill>
                <a:latin typeface="Century" panose="02040604050505020304"/>
                <a:cs typeface="Calibri Light" panose="020F0302020204030204"/>
              </a:rPr>
              <a:t>Οι περιοδείες του Αποστόλου Παύλου</a:t>
            </a:r>
            <a:endParaRPr lang="el-GR"/>
          </a:p>
        </p:txBody>
      </p:sp>
      <p:pic>
        <p:nvPicPr>
          <p:cNvPr id="7" name="Εικόνα 7" descr="Εικόνα που περιέχει χάρτης&#10;&#10;Περιγραφή που δημιουργήθηκε αυτόματα"/>
          <p:cNvPicPr>
            <a:picLocks noChangeAspect="1"/>
          </p:cNvPicPr>
          <p:nvPr/>
        </p:nvPicPr>
        <p:blipFill rotWithShape="1">
          <a:blip r:embed="rId1"/>
          <a:srcRect r="3" b="3390"/>
          <a:stretch>
            <a:fillRect/>
          </a:stretch>
        </p:blipFill>
        <p:spPr>
          <a:xfrm>
            <a:off x="-4386" y="2005681"/>
            <a:ext cx="6626501" cy="4849645"/>
          </a:xfrm>
          <a:prstGeom prst="rect">
            <a:avLst/>
          </a:prstGeom>
        </p:spPr>
      </p:pic>
      <p:sp>
        <p:nvSpPr>
          <p:cNvPr id="8" name="TextBox 7"/>
          <p:cNvSpPr txBox="1"/>
          <p:nvPr/>
        </p:nvSpPr>
        <p:spPr>
          <a:xfrm>
            <a:off x="6588511" y="2100146"/>
            <a:ext cx="556631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Arial" panose="020B0604020202020204"/>
              <a:buChar char="•"/>
            </a:pPr>
            <a:r>
              <a:rPr lang="el-GR" dirty="0">
                <a:latin typeface="Century" panose="02040604050505020304"/>
                <a:cs typeface="Calibri" panose="020F0502020204030204"/>
              </a:rPr>
              <a:t>Το ταξίδι αυτό αρχίζει από την Αντιόχεια και περιλαμβάνει την Κύπρο και ακολούθως τις πόλεις της Μικράς Ασίας: Πέργη της Παμφυλίας, Αντιόχεια της Πισιδίας και τις μικρασιατικές πόλεις της Λυκαονίας (ή Νότιας Γαλατίας), όπως το Ικόνιο, τα </a:t>
            </a:r>
            <a:r>
              <a:rPr lang="el-GR" dirty="0" err="1">
                <a:latin typeface="Century" panose="02040604050505020304"/>
                <a:cs typeface="Calibri" panose="020F0502020204030204"/>
              </a:rPr>
              <a:t>Λύστρα</a:t>
            </a:r>
            <a:r>
              <a:rPr lang="el-GR" dirty="0">
                <a:latin typeface="Century" panose="02040604050505020304"/>
                <a:cs typeface="Calibri" panose="020F0502020204030204"/>
              </a:rPr>
              <a:t> και τη </a:t>
            </a:r>
            <a:r>
              <a:rPr lang="el-GR" dirty="0" err="1">
                <a:latin typeface="Century" panose="02040604050505020304"/>
                <a:cs typeface="Calibri" panose="020F0502020204030204"/>
              </a:rPr>
              <a:t>Δέρβη</a:t>
            </a:r>
            <a:r>
              <a:rPr lang="el-GR" dirty="0">
                <a:latin typeface="Century" panose="02040604050505020304"/>
                <a:cs typeface="Calibri" panose="020F0502020204030204"/>
              </a:rPr>
              <a:t>.</a:t>
            </a:r>
            <a:endParaRPr lang="el-GR" dirty="0">
              <a:latin typeface="Century" panose="02040604050505020304"/>
              <a:cs typeface="Calibri" panose="020F0502020204030204"/>
            </a:endParaRPr>
          </a:p>
          <a:p>
            <a:pPr marL="285750" indent="-285750">
              <a:buFont typeface="Arial" panose="020B0604020202020204"/>
              <a:buChar char="•"/>
            </a:pPr>
            <a:r>
              <a:rPr lang="el-GR" b="1" i="1" dirty="0">
                <a:latin typeface="Century" panose="02040604050505020304"/>
                <a:cs typeface="Calibri" panose="020F0502020204030204"/>
              </a:rPr>
              <a:t>Η Δεύτερη Περιοδεία</a:t>
            </a:r>
            <a:r>
              <a:rPr lang="el-GR" dirty="0">
                <a:latin typeface="Century" panose="02040604050505020304"/>
                <a:cs typeface="Calibri" panose="020F0502020204030204"/>
              </a:rPr>
              <a:t> του Παύλου αρχίζει από την Αντιόχεια με τη συνοδεία του Σίλα και όχι του Βαρνάβα τη φορά αυτή, ο οποίος με τον ανεψιό του Ιωάννη Μάρκο αναλαμβάνει νέα αποστολή στην Κύπρο. Μετά από επίσκεψη στις Εκκλησίες της Λυκαονίας με την προσθήκη στη συνοδεία του Τιμοθέου, που τον παραλαμβάνει στα Λύστρα, πηγαίνει στη Φρυγία και στη Γαλατική χώρα και στη συνέχεια στην Τρωάδα, από όπου ύστερα από ένα όραμα έρχεται στη Μακεδονία</a:t>
            </a:r>
            <a:endParaRPr lang="el-GR" dirty="0">
              <a:latin typeface="Century" panose="02040604050505020304"/>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Τίτλος 1"/>
          <p:cNvSpPr>
            <a:spLocks noGrp="1"/>
          </p:cNvSpPr>
          <p:nvPr>
            <p:ph type="title"/>
          </p:nvPr>
        </p:nvSpPr>
        <p:spPr>
          <a:xfrm>
            <a:off x="2074126" y="343606"/>
            <a:ext cx="10515600" cy="1269807"/>
          </a:xfrm>
        </p:spPr>
        <p:txBody>
          <a:bodyPr>
            <a:normAutofit/>
          </a:bodyPr>
          <a:lstStyle/>
          <a:p>
            <a:pPr marL="457200" indent="-457200">
              <a:buFont typeface="Arial" panose="020B0604020202020204"/>
              <a:buChar char="•"/>
            </a:pPr>
            <a:r>
              <a:rPr lang="el-GR" sz="2800" i="1" dirty="0">
                <a:solidFill>
                  <a:schemeClr val="bg1"/>
                </a:solidFill>
                <a:latin typeface="Century" panose="02040604050505020304"/>
                <a:cs typeface="Calibri Light" panose="020F0302020204030204"/>
              </a:rPr>
              <a:t>Οι περιοδείες του Αποστόλου Παύλου</a:t>
            </a:r>
            <a:endParaRPr lang="el-GR"/>
          </a:p>
        </p:txBody>
      </p:sp>
      <p:pic>
        <p:nvPicPr>
          <p:cNvPr id="7" name="Εικόνα 7" descr="Εικόνα που περιέχει χάρτης&#10;&#10;Περιγραφή που δημιουργήθηκε αυτόματα"/>
          <p:cNvPicPr>
            <a:picLocks noChangeAspect="1"/>
          </p:cNvPicPr>
          <p:nvPr/>
        </p:nvPicPr>
        <p:blipFill rotWithShape="1">
          <a:blip r:embed="rId1"/>
          <a:srcRect r="3" b="3390"/>
          <a:stretch>
            <a:fillRect/>
          </a:stretch>
        </p:blipFill>
        <p:spPr>
          <a:xfrm>
            <a:off x="-4386" y="2005681"/>
            <a:ext cx="6626501" cy="4849645"/>
          </a:xfrm>
          <a:prstGeom prst="rect">
            <a:avLst/>
          </a:prstGeom>
        </p:spPr>
      </p:pic>
      <p:sp>
        <p:nvSpPr>
          <p:cNvPr id="8" name="TextBox 7"/>
          <p:cNvSpPr txBox="1"/>
          <p:nvPr/>
        </p:nvSpPr>
        <p:spPr>
          <a:xfrm>
            <a:off x="6486291" y="2062976"/>
            <a:ext cx="581721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Arial" panose="020B0604020202020204"/>
              <a:buChar char="•"/>
            </a:pPr>
            <a:r>
              <a:rPr lang="el-GR" b="1" i="1" dirty="0">
                <a:latin typeface="Century" panose="02040604050505020304"/>
                <a:cs typeface="Calibri" panose="020F0502020204030204"/>
              </a:rPr>
              <a:t>Η Τρίτη Περιοδεία : </a:t>
            </a:r>
            <a:r>
              <a:rPr lang="el-GR" dirty="0">
                <a:latin typeface="Century" panose="02040604050505020304"/>
                <a:cs typeface="Calibri" panose="020F0502020204030204"/>
              </a:rPr>
              <a:t>Μετά την επιστροφή του στην Αντιόχεια και αφού παρέμεινε εκεί ένα διάστημα, ο Παύλος έφυγε για τη Γαλατική χώρα και τη Φρυγία για να στηρίξει τις Εκκλησίες που είχε ιδρύσει κατά την προηγούμενη Περιοδεία του. Κατόπιν, περιόδευσε στη δυτική περιοχή της Βιθυνίας και κατέληξε στην Έφεσο, το ορμητήριο της Τρίτης Περιοδείας του, στην οποία έφτασε διά ξηράς μέσω της περιοχής της Φρυγίας. Την εποχή αυτή πρέπει να ίδρυσε Εκκλησίες στις </a:t>
            </a:r>
            <a:r>
              <a:rPr lang="el-GR" dirty="0" err="1">
                <a:latin typeface="Century" panose="02040604050505020304"/>
                <a:cs typeface="Calibri" panose="020F0502020204030204"/>
              </a:rPr>
              <a:t>Κολοσσές</a:t>
            </a:r>
            <a:r>
              <a:rPr lang="el-GR" dirty="0">
                <a:latin typeface="Century" panose="02040604050505020304"/>
                <a:cs typeface="Calibri" panose="020F0502020204030204"/>
              </a:rPr>
              <a:t>, στην </a:t>
            </a:r>
            <a:r>
              <a:rPr lang="el-GR" dirty="0" err="1">
                <a:latin typeface="Century" panose="02040604050505020304"/>
                <a:cs typeface="Calibri" panose="020F0502020204030204"/>
              </a:rPr>
              <a:t>Ιεράπολη</a:t>
            </a:r>
            <a:r>
              <a:rPr lang="el-GR">
                <a:latin typeface="Century" panose="02040604050505020304"/>
                <a:cs typeface="Calibri" panose="020F0502020204030204"/>
              </a:rPr>
              <a:t> και στη Λαοδίκεια. Από την Έφεσο, </a:t>
            </a:r>
            <a:r>
              <a:rPr lang="el-GR" dirty="0">
                <a:latin typeface="Century" panose="02040604050505020304"/>
                <a:cs typeface="Calibri" panose="020F0502020204030204"/>
              </a:rPr>
              <a:t>ο Παύλος επισκέπτεται τη Μικρά Ασία και την Ελλάδα. Κατά το διάστημα αυτό γράφονται πιθανότατα στην Έφεσο, όπου φυλακίζεται ο Παύλος</a:t>
            </a:r>
            <a:endParaRPr lang="el-GR" dirty="0">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8616" y="-84092"/>
            <a:ext cx="10515600" cy="572223"/>
          </a:xfrm>
        </p:spPr>
        <p:txBody>
          <a:bodyPr>
            <a:normAutofit/>
          </a:bodyPr>
          <a:lstStyle/>
          <a:p>
            <a:pPr marL="457200" indent="-457200">
              <a:buFont typeface="Arial" panose="020B0604020202020204"/>
              <a:buChar char="•"/>
            </a:pPr>
            <a:r>
              <a:rPr lang="el-GR" sz="2800" i="1" u="sng" dirty="0">
                <a:latin typeface="Century" panose="02040604050505020304"/>
                <a:cs typeface="Calibri Light" panose="020F0302020204030204"/>
              </a:rPr>
              <a:t>Το κήρυγμα του Αποστόλου Παύλου στον Άρειο Πάγο</a:t>
            </a:r>
            <a:endParaRPr lang="el-GR" sz="2800" i="1" u="sng">
              <a:latin typeface="Century" panose="02040604050505020304"/>
            </a:endParaRPr>
          </a:p>
        </p:txBody>
      </p:sp>
      <p:sp>
        <p:nvSpPr>
          <p:cNvPr id="5" name="TextBox 4"/>
          <p:cNvSpPr txBox="1"/>
          <p:nvPr/>
        </p:nvSpPr>
        <p:spPr>
          <a:xfrm>
            <a:off x="-182899" y="450272"/>
            <a:ext cx="12410377"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Arial" panose="020B0604020202020204"/>
              <a:buChar char="•"/>
            </a:pPr>
            <a:r>
              <a:rPr lang="el-GR" sz="1700" dirty="0">
                <a:latin typeface="Century" panose="02040604050505020304"/>
                <a:cs typeface="Calibri" panose="020F0502020204030204"/>
              </a:rPr>
              <a:t>Στάθηκε ο Παύλος στη μέση του Αρείου Πάγου και είπε : &lt;&lt; Αθηναίοι! Σας βλέπω ευλαβέστατους από κάθε άποψη. Πράγματι ενώ περιδιάβαζα την πόλη σας και έβλεπα τους ιερούς σας τόπους , βρήκα ανάμεσα σ' αυτούς κι έναν βομώ , με την επιγραφή "στον Άγνωστο Θεό". Αυτόν λοιπόν, που τον λατρεύετε χωρίς να τον γνωρίζετε αυτόν εγώ τώρα σας τον κάνω γνωστό . Είναι ο Θεός που δημιούργησε τον κόσμο και όλα όσα υπάρχουν σ' αυτόν . Ως Κύριος του ουρανού και της γης, δεν κατοικεί σε χειροποίητους ναούς ούτε υπηρετείται  από χέρια ανθρώπινα σαν να είχε ανάγκη από κάτι αφού αυτός δίνει σε όλα ζωή και πνοή και τα πάντα.</a:t>
            </a:r>
            <a:endParaRPr lang="el-GR" sz="1700" dirty="0">
              <a:latin typeface="Century" panose="02040604050505020304"/>
              <a:cs typeface="Calibri" panose="020F0502020204030204"/>
            </a:endParaRPr>
          </a:p>
        </p:txBody>
      </p:sp>
      <p:pic>
        <p:nvPicPr>
          <p:cNvPr id="3" name="Εικόνα 3" descr="Εικόνα που περιέχει κείμενο, κτίριο, άτομο, υπαίθριος&#10;&#10;Περιγραφή που δημιουργήθηκε αυτόματα"/>
          <p:cNvPicPr>
            <a:picLocks noChangeAspect="1"/>
          </p:cNvPicPr>
          <p:nvPr/>
        </p:nvPicPr>
        <p:blipFill>
          <a:blip r:embed="rId1"/>
          <a:stretch>
            <a:fillRect/>
          </a:stretch>
        </p:blipFill>
        <p:spPr>
          <a:xfrm>
            <a:off x="6326333" y="2015836"/>
            <a:ext cx="5869129" cy="4307032"/>
          </a:xfrm>
          <a:prstGeom prst="rect">
            <a:avLst/>
          </a:prstGeom>
        </p:spPr>
      </p:pic>
      <p:sp>
        <p:nvSpPr>
          <p:cNvPr id="4" name="TextBox 3"/>
          <p:cNvSpPr txBox="1"/>
          <p:nvPr/>
        </p:nvSpPr>
        <p:spPr>
          <a:xfrm>
            <a:off x="103910" y="2017565"/>
            <a:ext cx="622588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l-GR" sz="1700" dirty="0">
                <a:latin typeface="Century" panose="02040604050505020304"/>
                <a:cs typeface="Calibri" panose="020F0502020204030204"/>
              </a:rPr>
              <a:t>Από έναν άνθρωπο έκανε όλα τα έθνη των ανθρώπων για να κατοικούν πάνω σε όλη τη γη , και όρισε πόσο χρόνο θα υπάρχουν και σε ποια σύνορα θα κατοικούν . Θέλησε να ζητούν τον Κύριο  και να προσπαθούν να τον βρουν ψηλαφώντας στο σκοτάδι  αν και δεν είναι μακριά από τον καθένα μας . Γιατί μέσα σε αυτόν ζούμε και κινούμαστε και υπάρχουμε όπως λένε και μερικοί  από τους δικούς σας ποιητές : " Δική  του γενιά είμαστε " . Αφού , λοιπόν είμαστε γενιά του θεού δε θα πρέπει να νομίζουμε ότι η θεότητα είναι κάτι όμοιο με χρυσαφί ή ασήμι ή πέτρα δηλαδή με γλυπτό έργο τέχνης ή της φαντασίας του ανθρώπου , Ο θεός </a:t>
            </a:r>
            <a:r>
              <a:rPr lang="el-GR" sz="1700" dirty="0" err="1">
                <a:latin typeface="Century" panose="02040604050505020304"/>
                <a:cs typeface="Calibri" panose="020F0502020204030204"/>
              </a:rPr>
              <a:t>παρέβλεψε</a:t>
            </a:r>
            <a:r>
              <a:rPr lang="el-GR" sz="1700" dirty="0">
                <a:latin typeface="Century" panose="02040604050505020304"/>
                <a:cs typeface="Calibri" panose="020F0502020204030204"/>
              </a:rPr>
              <a:t> τα χρόνια της άγνοιας  τώρα όμως απαιτεί από όλους τους ανθρώπους σε κάθε τόπο να μετανοούν γιατί καθόρισε μια μέρα που θα κρίνει την οικουμένη με δικαιοσύνη μέσω ενός ανδρός που τον όρισε για αυτό . Κι έδωσε βέβαιη απόδειξη σε όλους ότι αυτός θα είναι ο κριτής , ανασταίνοντας τον από τους νεκρούς&gt;&gt;.</a:t>
            </a:r>
            <a:endParaRPr lang="el-GR" sz="1700" dirty="0">
              <a:latin typeface="Century" panose="02040604050505020304"/>
              <a:cs typeface="Calibri" panose="020F0502020204030204"/>
            </a:endParaRPr>
          </a:p>
          <a:p>
            <a:pPr algn="l"/>
            <a:endParaRPr lang="el-GR" sz="1700" dirty="0">
              <a:latin typeface="Century" panose="02040604050505020304"/>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834" y="2710"/>
            <a:ext cx="10515600" cy="1325563"/>
          </a:xfrm>
        </p:spPr>
        <p:txBody>
          <a:bodyPr>
            <a:normAutofit/>
          </a:bodyPr>
          <a:lstStyle/>
          <a:p>
            <a:pPr marL="571500" indent="-571500" algn="ctr">
              <a:buFont typeface="Arial" panose="020B0604020202020204"/>
              <a:buChar char="•"/>
            </a:pPr>
            <a:r>
              <a:rPr lang="el-GR" sz="2900" b="1" i="1" u="sng" dirty="0">
                <a:latin typeface="Century" panose="02040604050505020304"/>
                <a:cs typeface="Calibri Light" panose="020F0302020204030204"/>
              </a:rPr>
              <a:t>Βιβλιογραφία</a:t>
            </a:r>
            <a:endParaRPr lang="el-GR" sz="2900" b="1" i="1" u="sng" dirty="0">
              <a:latin typeface="Century" panose="02040604050505020304"/>
              <a:cs typeface="Calibri Light" panose="020F0302020204030204"/>
            </a:endParaRPr>
          </a:p>
        </p:txBody>
      </p:sp>
      <p:sp>
        <p:nvSpPr>
          <p:cNvPr id="3" name="Θέση περιεχομένου 2"/>
          <p:cNvSpPr>
            <a:spLocks noGrp="1"/>
          </p:cNvSpPr>
          <p:nvPr>
            <p:ph idx="1"/>
          </p:nvPr>
        </p:nvSpPr>
        <p:spPr>
          <a:xfrm>
            <a:off x="835876" y="1060456"/>
            <a:ext cx="10515600" cy="1563533"/>
          </a:xfrm>
        </p:spPr>
        <p:txBody>
          <a:bodyPr vert="horz" lIns="91440" tIns="45720" rIns="91440" bIns="45720" rtlCol="0" anchor="t">
            <a:normAutofit/>
          </a:bodyPr>
          <a:lstStyle/>
          <a:p>
            <a:pPr algn="ctr"/>
            <a:r>
              <a:rPr lang="el-GR" sz="1800" i="1" dirty="0">
                <a:latin typeface="Century" panose="02040604050505020304"/>
                <a:cs typeface="Calibri" panose="020F0502020204030204"/>
              </a:rPr>
              <a:t>Βιογραφικά στοιχεία </a:t>
            </a:r>
            <a:endParaRPr lang="el-GR" sz="1800" i="1">
              <a:latin typeface="Century" panose="02040604050505020304"/>
            </a:endParaRPr>
          </a:p>
          <a:p>
            <a:pPr marL="0" indent="0" algn="ctr">
              <a:buNone/>
            </a:pPr>
            <a:r>
              <a:rPr lang="el-GR" sz="1800" i="1" dirty="0">
                <a:latin typeface="Century" panose="02040604050505020304"/>
                <a:cs typeface="Calibri" panose="020F0502020204030204"/>
              </a:rPr>
              <a:t>και</a:t>
            </a:r>
            <a:endParaRPr lang="el-GR" sz="1800" i="1" dirty="0">
              <a:latin typeface="Century" panose="02040604050505020304"/>
              <a:cs typeface="Calibri" panose="020F0502020204030204"/>
            </a:endParaRPr>
          </a:p>
          <a:p>
            <a:pPr algn="ctr"/>
            <a:r>
              <a:rPr lang="el-GR" sz="1800" dirty="0">
                <a:latin typeface="Century" panose="02040604050505020304"/>
                <a:cs typeface="Calibri" panose="020F0502020204030204"/>
              </a:rPr>
              <a:t> </a:t>
            </a:r>
            <a:r>
              <a:rPr lang="el-GR" sz="1800" i="1" dirty="0">
                <a:latin typeface="Century" panose="02040604050505020304"/>
                <a:cs typeface="Calibri" panose="020F0502020204030204"/>
              </a:rPr>
              <a:t> Αντιλήψεις του Αποστόλου Παύλου πριν και μετά την μεταστροφή του στον χριστιανισμό</a:t>
            </a:r>
            <a:r>
              <a:rPr lang="el-GR" dirty="0">
                <a:cs typeface="Calibri" panose="020F0502020204030204"/>
              </a:rPr>
              <a:t>  </a:t>
            </a:r>
            <a:r>
              <a:rPr lang="el-GR" sz="1800" dirty="0">
                <a:latin typeface="Century" panose="02040604050505020304"/>
                <a:cs typeface="Calibri" panose="020F0502020204030204"/>
              </a:rPr>
              <a:t>: </a:t>
            </a:r>
            <a:r>
              <a:rPr lang="el-GR" sz="1800" dirty="0">
                <a:latin typeface="Century" panose="02040604050505020304"/>
                <a:cs typeface="Calibri" panose="020F0502020204030204"/>
                <a:hlinkClick r:id="rId1"/>
              </a:rPr>
              <a:t>http://www.orp.gr/wordpress/?p=17791</a:t>
            </a:r>
            <a:endParaRPr lang="el-GR" sz="1800" dirty="0">
              <a:latin typeface="Century" panose="02040604050505020304"/>
              <a:cs typeface="Calibri" panose="020F0502020204030204"/>
            </a:endParaRPr>
          </a:p>
          <a:p>
            <a:pPr marL="0" indent="0" algn="ctr">
              <a:buNone/>
            </a:pPr>
            <a:endParaRPr lang="el-GR" sz="1800" dirty="0">
              <a:latin typeface="Century" panose="02040604050505020304"/>
              <a:cs typeface="Calibri" panose="020F0502020204030204"/>
            </a:endParaRPr>
          </a:p>
          <a:p>
            <a:pPr marL="0" indent="0" algn="ctr">
              <a:buNone/>
            </a:pPr>
            <a:endParaRPr lang="el-GR" sz="1800" dirty="0">
              <a:latin typeface="Century" panose="02040604050505020304"/>
              <a:cs typeface="Calibri" panose="020F0502020204030204"/>
            </a:endParaRPr>
          </a:p>
        </p:txBody>
      </p:sp>
      <p:sp>
        <p:nvSpPr>
          <p:cNvPr id="4" name="TextBox 3"/>
          <p:cNvSpPr txBox="1"/>
          <p:nvPr/>
        </p:nvSpPr>
        <p:spPr>
          <a:xfrm>
            <a:off x="1096536" y="2759926"/>
            <a:ext cx="105657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Arial" panose="020B0604020202020204"/>
              <a:buChar char="•"/>
            </a:pPr>
            <a:r>
              <a:rPr lang="el-GR" i="1" dirty="0">
                <a:latin typeface="Century" panose="02040604050505020304"/>
                <a:cs typeface="Calibri" panose="020F0502020204030204"/>
              </a:rPr>
              <a:t> Οι περιοδείες του Αποστόλου Παύλου:</a:t>
            </a:r>
            <a:r>
              <a:rPr lang="el-GR" dirty="0">
                <a:latin typeface="Century" panose="02040604050505020304"/>
                <a:cs typeface="Calibri" panose="020F0502020204030204"/>
              </a:rPr>
              <a:t> </a:t>
            </a:r>
            <a:r>
              <a:rPr lang="el-GR" dirty="0">
                <a:latin typeface="Century" panose="02040604050505020304"/>
                <a:cs typeface="Calibri" panose="020F0502020204030204"/>
                <a:hlinkClick r:id="rId2"/>
              </a:rPr>
              <a:t>https://el.wikipedia.org/wiki/%CE%91%CF%80%CF%8C%CF%83%CF%84%CE%BF%CE%BB%CE%BF%CF%82_%CE%A0%CE%B1%CF%8D%CE%BB%CE%BF%CF%82 </a:t>
            </a:r>
            <a:endParaRPr lang="el-GR" dirty="0">
              <a:latin typeface="Century" panose="02040604050505020304"/>
              <a:cs typeface="Calibri" panose="020F0502020204030204"/>
            </a:endParaRPr>
          </a:p>
          <a:p>
            <a:pPr marL="285750" indent="-285750">
              <a:buFont typeface="Arial" panose="020B0604020202020204"/>
              <a:buChar char="•"/>
            </a:pPr>
            <a:r>
              <a:rPr lang="el-GR" dirty="0">
                <a:latin typeface="Century" panose="02040604050505020304"/>
                <a:cs typeface="Calibri" panose="020F0502020204030204"/>
                <a:hlinkClick r:id="rId3"/>
              </a:rPr>
              <a:t>http://ebooks.edu.gr/ebooks/v/html/8547/2222/Anthologio-Filosofikon-Keimenon_G-</a:t>
            </a:r>
            <a:r>
              <a:rPr lang="el-GR" dirty="0">
                <a:latin typeface="Century" panose="02040604050505020304"/>
                <a:cs typeface="Calibri" panose="020F0502020204030204"/>
              </a:rPr>
              <a:t> </a:t>
            </a:r>
            <a:endParaRPr lang="el-GR" dirty="0">
              <a:latin typeface="Century" panose="02040604050505020304"/>
              <a:cs typeface="Calibri" panose="020F0502020204030204"/>
            </a:endParaRPr>
          </a:p>
          <a:p>
            <a:pPr marL="285750" indent="-285750">
              <a:buFont typeface="Arial" panose="020B0604020202020204"/>
              <a:buChar char="•"/>
            </a:pPr>
            <a:endParaRPr lang="el-GR" dirty="0">
              <a:latin typeface="Century" panose="02040604050505020304"/>
              <a:cs typeface="Calibri" panose="020F0502020204030204"/>
            </a:endParaRPr>
          </a:p>
          <a:p>
            <a:pPr marL="285750" indent="-285750">
              <a:buFont typeface="Arial" panose="020B0604020202020204"/>
              <a:buChar char="•"/>
            </a:pPr>
            <a:r>
              <a:rPr lang="el-GR" i="1" dirty="0">
                <a:latin typeface="Century" panose="02040604050505020304"/>
                <a:cs typeface="Calibri" panose="020F0502020204030204"/>
              </a:rPr>
              <a:t>Το κήρυγμα του Αποστόλου Παύλου στον Άρειο Πάγο: </a:t>
            </a:r>
            <a:endParaRPr lang="el-GR" i="1" dirty="0">
              <a:latin typeface="Century" panose="02040604050505020304"/>
              <a:cs typeface="Calibri" panose="020F0502020204030204"/>
            </a:endParaRPr>
          </a:p>
          <a:p>
            <a:r>
              <a:rPr lang="el-GR" dirty="0">
                <a:latin typeface="Century" panose="02040604050505020304"/>
                <a:cs typeface="Calibri" panose="020F0502020204030204"/>
                <a:hlinkClick r:id="rId4"/>
              </a:rPr>
              <a:t>Gymnasiou_html-empl/extras/texts/index_05_02/kyrigma_apostolou_paulou.html</a:t>
            </a:r>
            <a:endParaRPr lang="el-GR" dirty="0">
              <a:latin typeface="Century" panose="02040604050505020304"/>
              <a:cs typeface="Calibri" panose="020F0502020204030204"/>
            </a:endParaRPr>
          </a:p>
          <a:p>
            <a:pPr marL="285750" indent="-285750">
              <a:buFont typeface="Arial" panose="020B0604020202020204"/>
              <a:buChar char="•"/>
            </a:pPr>
            <a:endParaRPr lang="el-GR" dirty="0">
              <a:latin typeface="Century" panose="02040604050505020304"/>
              <a:cs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4515</Words>
  <Application>WPS Presentation</Application>
  <PresentationFormat>Ευρεία οθόνη</PresentationFormat>
  <Paragraphs>53</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Century</vt:lpstr>
      <vt:lpstr>FangSong</vt:lpstr>
      <vt:lpstr>Liberation Mono</vt:lpstr>
      <vt:lpstr>Calibri</vt:lpstr>
      <vt:lpstr>Arial</vt:lpstr>
      <vt:lpstr>Calibri Light</vt:lpstr>
      <vt:lpstr>Microsoft YaHei</vt:lpstr>
      <vt:lpstr>Arial Unicode MS</vt:lpstr>
      <vt:lpstr>Office Theme</vt:lpstr>
      <vt:lpstr>PowerPoint 演示文稿</vt:lpstr>
      <vt:lpstr>Βιογραφικά στοιχεία </vt:lpstr>
      <vt:lpstr>Αντιλήψεις του Αποστόλου Παύλου πριν και μετά την μεταστροφή του στον χριστιανισμό. </vt:lpstr>
      <vt:lpstr>Οι περιοδείες του Αποστόλου Παύλου</vt:lpstr>
      <vt:lpstr>Οι περιοδείες του Αποστόλου Παύλου</vt:lpstr>
      <vt:lpstr>Το κήρυγμα του Αποστόλου Παύλου στον Άρειο Πάγο</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Paris</cp:lastModifiedBy>
  <cp:revision>618</cp:revision>
  <dcterms:created xsi:type="dcterms:W3CDTF">2023-01-15T11:53:00Z</dcterms:created>
  <dcterms:modified xsi:type="dcterms:W3CDTF">2023-07-30T18:06:21Z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3315BA4BC8134C298624FFFA6B6E90B5</vt:lpwstr>
  </property>
  <property fmtid="{D5CDD505-2E9C-101B-9397-08002B2CF9AE}" pid="3" name="KSOProductBuildVer">
    <vt:lpwstr>1033-11.2.0.11537</vt:lpwstr>
  </property>
</Properties>
</file>