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hasCustomPrompt="1"/>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C51617D9-8AAC-444D-8BD4-85995266417E}"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85800" y="685800"/>
            <a:ext cx="7823200" cy="5308600"/>
          </a:xfrm>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84211" y="685800"/>
            <a:ext cx="4937655" cy="361526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808133" y="685801"/>
            <a:ext cx="4934479" cy="3615266"/>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84211" y="1270529"/>
            <a:ext cx="4937655"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806545" y="1262062"/>
            <a:ext cx="4929188"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51617D9-8AAC-444D-8BD4-85995266417E}"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51617D9-8AAC-444D-8BD4-85995266417E}"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17D9-8AAC-444D-8BD4-85995266417E}"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684212" y="685800"/>
            <a:ext cx="5943601" cy="5308600"/>
          </a:xfrm>
        </p:spPr>
        <p:txBody>
          <a:bodyPr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51617D9-8AAC-444D-8BD4-85995266417E}" type="datetimeFigureOut">
              <a:rPr lang="el-GR" smtClean="0"/>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B82D982-A59D-4AB0-A794-EE8C6750C7DB}"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jpeg"/><Relationship Id="rId1" Type="http://schemas.openxmlformats.org/officeDocument/2006/relationships/image" Target="../media/image21.jpe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3.jpeg"/><Relationship Id="rId2" Type="http://schemas.openxmlformats.org/officeDocument/2006/relationships/hyperlink" Target="http://ebooks.edu.gr/ebooks/v/html/8547/2222/Anthologio-Filosofikon-Keimenon_G-Gymnasiou_html-empl/extras/texts/index_05_02/kyrigma_apostolou_paulou.html" TargetMode="External"/><Relationship Id="rId1" Type="http://schemas.openxmlformats.org/officeDocument/2006/relationships/hyperlink" Target="https://el.wikipedia.org/wiki/&#913;&#960;&#972;&#963;&#964;&#959;&#955;&#959;&#962;_&#928;&#945;&#973;&#955;&#959;&#962;"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         Εργασία </a:t>
            </a:r>
            <a:r>
              <a:rPr lang="el-GR"/>
              <a:t>στα Θρησκευτικά</a:t>
            </a:r>
            <a:endParaRPr lang="el-GR" dirty="0"/>
          </a:p>
        </p:txBody>
      </p:sp>
      <p:sp>
        <p:nvSpPr>
          <p:cNvPr id="5" name="Θέση περιεχομένου 4"/>
          <p:cNvSpPr>
            <a:spLocks noGrp="1"/>
          </p:cNvSpPr>
          <p:nvPr>
            <p:ph sz="half" idx="1"/>
          </p:nvPr>
        </p:nvSpPr>
        <p:spPr/>
        <p:txBody>
          <a:bodyPr/>
          <a:lstStyle/>
          <a:p>
            <a:r>
              <a:rPr lang="el-GR" dirty="0"/>
              <a:t>Όνομα: Παύλος </a:t>
            </a:r>
            <a:r>
              <a:rPr lang="el-GR" dirty="0" err="1"/>
              <a:t>Δρυγούτης</a:t>
            </a:r>
            <a:endParaRPr lang="el-GR" dirty="0"/>
          </a:p>
          <a:p>
            <a:r>
              <a:rPr lang="el-GR" dirty="0"/>
              <a:t>Ημερομηνία: 4/1/23</a:t>
            </a:r>
            <a:endParaRPr lang="el-GR" dirty="0"/>
          </a:p>
          <a:p>
            <a:r>
              <a:rPr lang="el-GR" dirty="0"/>
              <a:t>Τάξη και τμήμα: Β’3</a:t>
            </a:r>
            <a:endParaRPr lang="el-GR" dirty="0"/>
          </a:p>
          <a:p>
            <a:r>
              <a:rPr lang="el-GR" dirty="0"/>
              <a:t>Θέμα: Ο βίος και το έργο του Αποστόλου Παύλου</a:t>
            </a:r>
            <a:endParaRPr lang="el-GR" dirty="0"/>
          </a:p>
        </p:txBody>
      </p:sp>
      <p:pic>
        <p:nvPicPr>
          <p:cNvPr id="1026" name="Picture 2" descr="Απόστολος Παύλος - Βιογραφία - Σαν Σήμερα .gr"/>
          <p:cNvPicPr>
            <a:picLocks noGrp="1" noChangeAspect="1" noChangeArrowheads="1"/>
          </p:cNvPicPr>
          <p:nvPr>
            <p:ph sz="half" idx="2"/>
          </p:nvPr>
        </p:nvPicPr>
        <p:blipFill>
          <a:blip r:embed="rId1">
            <a:extLst>
              <a:ext uri="{28A0092B-C50C-407E-A947-70E740481C1C}">
                <a14:useLocalDpi xmlns:a14="http://schemas.microsoft.com/office/drawing/2010/main" val="0"/>
              </a:ext>
            </a:extLst>
          </a:blip>
          <a:stretch>
            <a:fillRect/>
          </a:stretch>
        </p:blipFill>
        <p:spPr bwMode="auto">
          <a:xfrm>
            <a:off x="5812849" y="685800"/>
            <a:ext cx="4925577" cy="3614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1</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Η πρώτη αποστολική περιοδεία του αγίου Παύλου αποτελεί την πρώτη μεγάλη εξόρμηση του Χριστιανισμού έξω από τα όρια της Παλαιστίνης. Ο απόστολος Παύλος, ο απόστολος Βαρνάβας και ο ανιψιός του, Ο Ιωάννης-Μάρκος ετοιμάζονταν για μία δύσκολη αποστολή. Στη συνέχεια ο ανιψιός του Βαρνάβα όμως τους εγκατέλειψε όταν έφθασαν στην </a:t>
            </a:r>
            <a:r>
              <a:rPr lang="el-GR" dirty="0" err="1"/>
              <a:t>Πέργη</a:t>
            </a:r>
            <a:r>
              <a:rPr lang="el-GR" dirty="0"/>
              <a:t>. Το ταξίδι αυτό συνέχισε στην Αντιόχεια, στην Κύπρο αλλά και τις πόλεις της μικράς Ασίας. Οι απόστολοι μίλαγαν για την Καινή Διαθήκη, Τον Χριστό, την </a:t>
            </a:r>
            <a:r>
              <a:rPr lang="el-GR" dirty="0" err="1"/>
              <a:t>στάυρωσή</a:t>
            </a:r>
            <a:r>
              <a:rPr lang="el-GR" dirty="0"/>
              <a:t> Του αλλά και την ανάστασή Του. Στην Αντιόχεια τελικά, δεν έγινε δυνατό να δημιουργηθούν πολλές κοινότητες κατά το πρότυπο της Εκκλησίας της, όπου οι </a:t>
            </a:r>
            <a:r>
              <a:rPr lang="el-GR" dirty="0" err="1"/>
              <a:t>πλεοψηφία</a:t>
            </a:r>
            <a:r>
              <a:rPr lang="el-GR" dirty="0"/>
              <a:t> των πιστών ήταν Ιουδαίοι, δημιουργήθηκαν πολλές Χριστιανικές κοινότητες των οποίων το μεγαλύτερο μέρος αποτελούνταν από εθνικούς. Από αυτή την άποψη, η πρώτη αποστολική περιοδεία είχε στεφθεί με επιτυχία. Όμως, υπήρχαν πάρα πολλοί διωγμοί των Εκκλησιών αλλά ούτως ή άλλως εκείνες οργανώθηκαν.</a:t>
            </a:r>
            <a:endParaRPr lang="el-GR" dirty="0"/>
          </a:p>
        </p:txBody>
      </p:sp>
      <p:pic>
        <p:nvPicPr>
          <p:cNvPr id="717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842475" y="411629"/>
            <a:ext cx="2021306" cy="24154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lnSpcReduction="10000"/>
          </a:bodyPr>
          <a:lstStyle/>
          <a:p>
            <a:r>
              <a:rPr lang="el-GR" dirty="0"/>
              <a:t>Η δεύτερη αποστολική περιοδεία του αγίου Παύλου ξεκινά από την Αντιόχεια με τη συνοδεία του αποστόλου Σίλα. Μετά από επίσκεψη στις Εκκλησίες της </a:t>
            </a:r>
            <a:r>
              <a:rPr lang="el-GR" dirty="0" err="1"/>
              <a:t>Λυκαονίας</a:t>
            </a:r>
            <a:r>
              <a:rPr lang="el-GR" dirty="0"/>
              <a:t> με την προσθήκη στη συνοδεία του Τιμοθέου, που τον παραλαμβάνει στα </a:t>
            </a:r>
            <a:r>
              <a:rPr lang="el-GR" dirty="0" err="1"/>
              <a:t>Λύστρα</a:t>
            </a:r>
            <a:r>
              <a:rPr lang="el-GR" dirty="0"/>
              <a:t>, πηγαίνει στη Φρυγία και στη Γαλατική χώρα και στη συνέχεια στην Τρωάδα, από όπου ύστερα από ένα όραμα έρχεται στον Παύλο. Ήταν νύχτα, και παρουσιάστηκε ένας άνδρας που στεκόταν όρθιος και τον παρακαλούσε να έρθει στην Μακεδονία να τους βοηθήσει. Μετά το σημείο αυτό στην περιοδεία προστίθεται και ο Λουκάς. Ο Παύλος αργότερα κατευθύνθηκε προς τις μεγάλες πόλεις της Βιθυνίας στο Βορρά. Επίσης ιδρύθηκαν οι εκκλησίες της βόρειας Γαλατίας </a:t>
            </a:r>
            <a:r>
              <a:rPr lang="el-GR" dirty="0" err="1"/>
              <a:t>καθ’οδόν</a:t>
            </a:r>
            <a:r>
              <a:rPr lang="el-GR" dirty="0"/>
              <a:t>. </a:t>
            </a:r>
            <a:endParaRPr lang="el-GR" dirty="0"/>
          </a:p>
        </p:txBody>
      </p:sp>
      <p:pic>
        <p:nvPicPr>
          <p:cNvPr id="819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218612" y="4216927"/>
            <a:ext cx="2657475" cy="2047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2</a:t>
            </a:r>
            <a:r>
              <a:rPr lang="el-GR" baseline="30000" dirty="0"/>
              <a:t>ης</a:t>
            </a:r>
            <a:r>
              <a:rPr lang="el-GR" dirty="0"/>
              <a:t> αποστολικής </a:t>
            </a:r>
            <a:r>
              <a:rPr lang="el-GR" dirty="0" err="1"/>
              <a:t>περιοδείασ</a:t>
            </a:r>
            <a:r>
              <a:rPr lang="el-GR" dirty="0"/>
              <a:t>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Μετά πάλι κατευθύνθηκαν προς την Τρωάδα και εκεί ο Παύλος είχε πάλι ένα όραμα, αυτή τη φορά πως είχε περάσει δια θαλάσσης τη Μακεδονία, και σύμφωνα με τον Λουκά, πέρασαν από τη Σαμοθράκη και έπλευσαν στη Νεάπολη ή σημερινή Καβάλα και μετά κινήθηκαν προς τους Φιλίππους.</a:t>
            </a:r>
            <a:r>
              <a:rPr lang="en-US" dirty="0"/>
              <a:t> </a:t>
            </a:r>
            <a:r>
              <a:rPr lang="el-GR" dirty="0"/>
              <a:t>Ο Παύλος έφθασε και στην Θεσσαλονίκη, όμως αναγκάστηκε να φύγει διότι υπήρχαν πολλοί διωγμοί των Χριστιανών φτάνοντας τη Βέροια για πολύ λίγο λόγω των διωγμών και εκεί. Όμως, σε όλα αυτά τα μέρη κατάφερε να ιδρύσει Εκκλησίες. Τέλος, Ο άγιος Παύλος έφθασε στην Αθήνα στην οποία η δράση του δεν μπορεί να χαρακτηριστεί ως επιτυχία. Στην ομιλία του όπως παραδίδεται στις Πράξεις, ο Παύλος προσπάθησε να ανταποκριθεί στις ανάγκες ενός ακροατηρίου με φιλοσοφική παιδεία, τελικά όμως, στην Αθήνα δεν ιδρύθηκε Εκκλησία.</a:t>
            </a:r>
            <a:endParaRPr lang="el-GR" dirty="0"/>
          </a:p>
        </p:txBody>
      </p:sp>
      <p:pic>
        <p:nvPicPr>
          <p:cNvPr id="9218" name="Picture 2" descr="Ο Απόστολος Παύλος κηρύττει στους Αθηναίους: Η ομιλία που ΑΛΛΑΞΕ ΤΗΝ  ΠΑΓΚΟΣΜΙΑ ΙΣΤΟΡΙΑ... - Voice New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6631" y="447064"/>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3</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Ο Παύλος την εποχή αυτή είχε πλέον ιδρύσει Εκκλησίες στη Μικρά Ασία και στην Ελλάδα με ένα σημαντικό κέντρο στην Κόρινθο και είχε αρχίσει να εργάζεται στην επίσης σημαντική Έφεσο. Ακολούθησε μια περίοδος σταθεροποίησης. Μετά την επιστροφή του στην Αντιόχεια και αφού παρέμεινε εκεί ένα διάστημα, ο Παύλος έφυγε για τη Γαλατική χώρα και τη Φρυγία για να στηρίξει τις Εκκλησίες που είχε ιδρύσει κατά την προηγούμενη Περιοδεία του. Κατόπιν, περιόδευσε στη δυτική περιοχή της Βιθυνίας και κατέληξε στην Έφεσο, το ορμητήριο της Τρίτης Περιοδείας του, στην οποία έφτασε διά ξηράς μέσω της περιοχής της Φρυγίας. Την εποχή αυτή πρέπει να ίδρυσε Εκκλησίες στις </a:t>
            </a:r>
            <a:r>
              <a:rPr lang="el-GR" dirty="0" err="1"/>
              <a:t>Κολοσσές</a:t>
            </a:r>
            <a:r>
              <a:rPr lang="el-GR" dirty="0"/>
              <a:t>, στην </a:t>
            </a:r>
            <a:r>
              <a:rPr lang="el-GR" dirty="0" err="1"/>
              <a:t>Ιεράπολη</a:t>
            </a:r>
            <a:r>
              <a:rPr lang="el-GR" dirty="0"/>
              <a:t> και στη </a:t>
            </a:r>
            <a:r>
              <a:rPr lang="el-GR" dirty="0" err="1"/>
              <a:t>Λαοδίκεια</a:t>
            </a:r>
            <a:r>
              <a:rPr lang="el-GR" dirty="0"/>
              <a:t>. Από την Έφεσο, ο Παύλος επισκέπτεται τη Μικρά Ασία και την Ελλάδα. Κατά το διάστημα αυτό γράφονται πιθανότατα στην Έφεσο, όπου φυλακίζεται ο Παύλος, όλες ή μερικές από τις λεγόμενες «Επιστολές της αιχμαλωσίας» (προς </a:t>
            </a:r>
            <a:r>
              <a:rPr lang="el-GR" dirty="0" err="1"/>
              <a:t>Φιλιππησίους</a:t>
            </a:r>
            <a:r>
              <a:rPr lang="el-GR" dirty="0"/>
              <a:t>, </a:t>
            </a:r>
            <a:r>
              <a:rPr lang="el-GR" dirty="0" err="1"/>
              <a:t>Κολοσσαείς</a:t>
            </a:r>
            <a:r>
              <a:rPr lang="el-GR" dirty="0"/>
              <a:t>, </a:t>
            </a:r>
            <a:r>
              <a:rPr lang="el-GR" dirty="0" err="1"/>
              <a:t>Φιλήμονα</a:t>
            </a:r>
            <a:r>
              <a:rPr lang="el-GR" dirty="0"/>
              <a:t>, </a:t>
            </a:r>
            <a:r>
              <a:rPr lang="el-GR" dirty="0" err="1"/>
              <a:t>Εφεσίους</a:t>
            </a:r>
            <a:r>
              <a:rPr lang="el-GR" dirty="0"/>
              <a:t>), αν και η παράδοση τις τοποθετεί στο χρονικό διάστημα της φυλακίσεως του Παύλου στη Ρώμη μετά μια πενταετία.</a:t>
            </a:r>
            <a:endParaRPr lang="el-GR" dirty="0"/>
          </a:p>
        </p:txBody>
      </p:sp>
      <p:pic>
        <p:nvPicPr>
          <p:cNvPr id="10242" name="Picture 2" descr="φυλακη Αποστολου Παυλου - Εικόνα του Αρχαία Πόλη Φιλίππων, Κρηνίδες -  Tripadviso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54393" y="321141"/>
            <a:ext cx="2449148" cy="191872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6168" y="3739786"/>
            <a:ext cx="1905000" cy="2314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3</a:t>
            </a:r>
            <a:r>
              <a:rPr lang="el-GR" baseline="30000" dirty="0"/>
              <a:t>ης</a:t>
            </a:r>
            <a:r>
              <a:rPr lang="el-GR" dirty="0"/>
              <a:t> αποστολικής </a:t>
            </a:r>
            <a:r>
              <a:rPr lang="el-GR" dirty="0" err="1"/>
              <a:t>περιοδείασ</a:t>
            </a:r>
            <a:r>
              <a:rPr lang="el-GR" dirty="0"/>
              <a:t> του αγίου </a:t>
            </a:r>
            <a:r>
              <a:rPr lang="el-GR" dirty="0" err="1"/>
              <a:t>παύλου</a:t>
            </a:r>
            <a:r>
              <a:rPr lang="el-GR" dirty="0"/>
              <a:t> (1)</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Αναφέρονται πάντως κάποια σημαντικά γεγονότα όπως η ύπαρξη κάποιων αιρέσεων στην Έφεσο, όπως οι αγνοούντες Το Άγιο Πνεύμα πρώην οπαδοί του Ιωάννη του Βαπτιστή οι Ιουδαίοι που έκαναν εξορκισμούς στο όνομα Του Ιησού όπως και μια αναταραχή που προκλήθηκε από κάποιον αργυροχόο που λεγόταν Δημήτριος, επειδή πολλοί μεταστρέφονταν από τα κηρύγματα του Παύλου και έτσι υπήρχε κίνδυνος να μείνουν χωρίς δουλειά οι τεχνίτες που ζούσαν από τις πωλήσεις ομοιωμάτων του ναού της Άρτεμης στην Έφεσο. Η αλληλογραφία του με την Κόρινθο αποκαλύπτει τις μεγάλες δυσκολίες οι οποίες μπορούσαν να ανακύψουν. Ο Παύλος είχε την πρόθεση να κηρύξει στην Τρωάδα, αλλά είχε τόση αγωνία για την Κόρινθο, ώστε έφυγε για τη Μακεδονία, ελπίζοντας να συναντηθεί με τον Τίτο κατά την επιστροφή του. </a:t>
            </a:r>
            <a:endParaRPr lang="el-GR" dirty="0"/>
          </a:p>
        </p:txBody>
      </p:sp>
      <p:pic>
        <p:nvPicPr>
          <p:cNvPr id="1126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flipH="1">
            <a:off x="9721354" y="1530598"/>
            <a:ext cx="2006454"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3</a:t>
            </a:r>
            <a:r>
              <a:rPr lang="el-GR" baseline="30000" dirty="0"/>
              <a:t>ησ</a:t>
            </a:r>
            <a:r>
              <a:rPr lang="el-GR" dirty="0"/>
              <a:t> αποστολικής περιοδείας του αγίου </a:t>
            </a:r>
            <a:r>
              <a:rPr lang="el-GR" dirty="0" err="1"/>
              <a:t>παύλου</a:t>
            </a:r>
            <a:r>
              <a:rPr lang="el-GR" dirty="0"/>
              <a:t> (2)</a:t>
            </a:r>
            <a:endParaRPr lang="el-GR" dirty="0"/>
          </a:p>
        </p:txBody>
      </p:sp>
      <p:sp>
        <p:nvSpPr>
          <p:cNvPr id="3" name="Θέση περιεχομένου 2"/>
          <p:cNvSpPr>
            <a:spLocks noGrp="1"/>
          </p:cNvSpPr>
          <p:nvPr>
            <p:ph idx="1"/>
          </p:nvPr>
        </p:nvSpPr>
        <p:spPr/>
        <p:txBody>
          <a:bodyPr>
            <a:normAutofit fontScale="92500"/>
          </a:bodyPr>
          <a:lstStyle/>
          <a:p>
            <a:r>
              <a:rPr lang="el-GR" dirty="0"/>
              <a:t>Τον συναντά τελικά μάλλον στους Φιλίππους καθώς εκείνος επέστρεφε φέρνοντας καλά νέα και ότι η Επιστολή είχε θετικά αποτελέσματα. Με αισθήματα μεγάλης ανακούφισης ο Παύλος έγραψε τη Β' επιστολή προς Κορινθίους η οποία διαπνέεται από το θέμα της συμφιλίωσης. Ένα άλλο θέμα της Β' προς Κορινθίους είναι ο έρανος για τους φτωχούς της Εκκλησίας της Ιερουσαλήμ ως ένα δώρο το οποίο ο Παύλος θεωρούσε σύμβολο τής ενότητας μεταξύ </a:t>
            </a:r>
            <a:r>
              <a:rPr lang="el-GR" dirty="0" err="1"/>
              <a:t>τών</a:t>
            </a:r>
            <a:r>
              <a:rPr lang="el-GR" dirty="0"/>
              <a:t> εξ Ιουδαίων και των εξ εθνών Εκκλησιών. Ήταν άλλωστε πραγματικότητα, το συνεχιζόμενο πρόβλημα που δημιουργούσε μια ομάδα η οποία υποστήριζε πως οι εξ εθνών Χριστιανοί της Γαλατίας έπρεπε να </a:t>
            </a:r>
            <a:r>
              <a:rPr lang="el-GR" dirty="0" err="1"/>
              <a:t>περιτμηθούν</a:t>
            </a:r>
            <a:r>
              <a:rPr lang="el-GR" dirty="0"/>
              <a:t> και να τηρούν τον Νόμο. Το πρόβλημα αυτό προβάλλεται στην Προς </a:t>
            </a:r>
            <a:r>
              <a:rPr lang="el-GR" dirty="0" err="1"/>
              <a:t>Γαλάτας</a:t>
            </a:r>
            <a:r>
              <a:rPr lang="el-GR" dirty="0"/>
              <a:t> Επιστολή.</a:t>
            </a:r>
            <a:endParaRPr lang="el-GR" dirty="0"/>
          </a:p>
        </p:txBody>
      </p:sp>
      <p:pic>
        <p:nvPicPr>
          <p:cNvPr id="1229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15681" y="4882350"/>
            <a:ext cx="2571750" cy="1724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Συνέχεια 3</a:t>
            </a:r>
            <a:r>
              <a:rPr lang="el-GR" baseline="30000" dirty="0"/>
              <a:t>ησ</a:t>
            </a:r>
            <a:r>
              <a:rPr lang="el-GR" dirty="0"/>
              <a:t> αποστολικής περιοδείας του αγίου </a:t>
            </a:r>
            <a:r>
              <a:rPr lang="el-GR" dirty="0" err="1"/>
              <a:t>παύλου</a:t>
            </a:r>
            <a:r>
              <a:rPr lang="el-GR" dirty="0"/>
              <a:t> (3)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Από τις προϋποθέσεις και το περιεχόμενο των Επιστολών προς Κορινθίους, διαφαίνεται η φύση των προβλημάτων που προκάλεσε στον εκεί Ελληνισμό το κήρυγμα του Χριστιανισμού. Η ατομοκρατία που χαρακτηρίζει τους Έλληνες στην ιστορική τους ζωή δημιουργεί προβλήματα στην ενότητα της Εκκλησίας της Κορίνθου με τις διαιρέσεις πού παρουσιάζονται εκεί. Η ροπή προς τη «γνώση» και τη «σοφία» συνδυασμένη με την ατομοκρατία υποχρεώνει τον Παύλο να τονίσει τη «μωρία του σταυρού», να αντιπαρατάξει στην ανθρωποκεντρική ελληνική σοφία τη «σοφία Του Θεού» και να θέσει την αγάπη που «</a:t>
            </a:r>
            <a:r>
              <a:rPr lang="el-GR" dirty="0" err="1"/>
              <a:t>οικοδομεί</a:t>
            </a:r>
            <a:r>
              <a:rPr lang="el-GR" dirty="0"/>
              <a:t>» παραπάνω από τη γνώση που «</a:t>
            </a:r>
            <a:r>
              <a:rPr lang="el-GR" dirty="0" err="1"/>
              <a:t>φυσιοί</a:t>
            </a:r>
            <a:r>
              <a:rPr lang="el-GR" dirty="0"/>
              <a:t>».Όλα αυτά μαζί με μια ηθική εμπνευσμένη από την ιδέα του «σώματος», στην Εκκλησιολογική του σημασία, και της αναστάσεως των νεκρών απηχούν την πρώτη προσπάθεια του Χριστιανισμού να προσαρμόσει τον Ελληνισμό σε μια θρησκεία Ιουδαϊκής προελεύσεως και τις δυσκολίες πού είχε η προσπάθεια αυτή.</a:t>
            </a:r>
            <a:endParaRPr lang="el-GR" dirty="0"/>
          </a:p>
        </p:txBody>
      </p:sp>
      <p:pic>
        <p:nvPicPr>
          <p:cNvPr id="13314" name="Picture 2" descr="Ο Απόστολος Παύλος ένθρονος και σκηνές από τη ζωή του, Πίνακας του Domenico Beccafumi, 1515, Museo dell'Opera della Metropolitana, Sien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832946" y="392055"/>
            <a:ext cx="1905000" cy="2886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Συνέχεια 3</a:t>
            </a:r>
            <a:r>
              <a:rPr lang="el-GR" baseline="30000" dirty="0"/>
              <a:t>ησ</a:t>
            </a:r>
            <a:r>
              <a:rPr lang="el-GR" dirty="0"/>
              <a:t> αποστολικής περιοδείας του αγίου </a:t>
            </a:r>
            <a:r>
              <a:rPr lang="el-GR" dirty="0" err="1"/>
              <a:t>παύλου</a:t>
            </a:r>
            <a:r>
              <a:rPr lang="el-GR" dirty="0"/>
              <a:t> (4)</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Κατά το χρονικό αυτό διάστημα και μάλιστα κατά την τρίτη επίσκεψη του Παύλου στην Κόρινθο όπου έμεινε τρεις μήνες, γράφεται και η Προς Ρωμαίους Επιστολή, ένα βαθύτατα Θεολογικό κείμενο, που αποκαλύπτει μεταξύ άλλων την τοποθέτηση του Παύλου στο ζήτημα της ακριβούς θέσεως των εθνικών στον κορμό του Χριστιανισμού. Από την άποψη αυτή το κείμενο ενδιαφέρει άμεσα τη σχέση Χριστιανισμού και Ελληνισμού στους πρώτους χρόνους. Ίσως ο Παύλος επεδίωκε να δημιουργήσει κάποιο </a:t>
            </a:r>
            <a:r>
              <a:rPr lang="el-GR" dirty="0" err="1"/>
              <a:t>έρισμα</a:t>
            </a:r>
            <a:r>
              <a:rPr lang="el-GR" dirty="0"/>
              <a:t> που θα του επέτρεπε να χρησιμοποίηση τη Ρώμη ως βάση για μια εξόρμηση προς </a:t>
            </a:r>
            <a:r>
              <a:rPr lang="el-GR" dirty="0" err="1"/>
              <a:t>δυσμάς.Κατόπιν</a:t>
            </a:r>
            <a:r>
              <a:rPr lang="el-GR" dirty="0"/>
              <a:t> και ενώ είχε σκοπό να αναχωρήσει με πλοίο για την Ιερουσαλήμ, την τελευταία στιγμή αποκαλύφθηκε σχέδιο δολοφονίας του Παύλου, από τους Ιουδαίους και έτσι αποφασίσθηκε η μετάβαση στην Ιερουσαλήμ </a:t>
            </a:r>
            <a:r>
              <a:rPr lang="el-GR" b="0" i="0" dirty="0">
                <a:solidFill>
                  <a:srgbClr val="202122"/>
                </a:solidFill>
                <a:effectLst/>
                <a:latin typeface="Arial" panose="020B0604020202020204" pitchFamily="34" charset="0"/>
              </a:rPr>
              <a:t> </a:t>
            </a:r>
            <a:r>
              <a:rPr lang="el-GR" b="0" i="0" dirty="0">
                <a:solidFill>
                  <a:schemeClr val="bg2"/>
                </a:solidFill>
                <a:effectLst/>
              </a:rPr>
              <a:t>Πριν φτάσει στην Ιερουσαλήμ έμεινε μερικές ημέρες στην Καισάρεια όπου κάποιος προφήτης που λεγόταν </a:t>
            </a:r>
            <a:r>
              <a:rPr lang="el-GR" b="0" i="1" dirty="0" err="1">
                <a:solidFill>
                  <a:schemeClr val="bg2"/>
                </a:solidFill>
                <a:effectLst/>
              </a:rPr>
              <a:t>Άγαβος</a:t>
            </a:r>
            <a:r>
              <a:rPr lang="el-GR" b="0" i="0" dirty="0">
                <a:solidFill>
                  <a:schemeClr val="bg2"/>
                </a:solidFill>
                <a:effectLst/>
              </a:rPr>
              <a:t>, προέβλεψε τη σύλληψη του Παύλου στα Ιεροσόλυμα, όπου τελικά πήγε ο Παύλος συνοδευόμενος από Χριστιανούς της Καισάρειας και έτσι έληξε η Τρίτη Αποστολική Περιοδεία.</a:t>
            </a:r>
            <a:endParaRPr lang="el-GR" dirty="0">
              <a:solidFill>
                <a:schemeClr val="bg2"/>
              </a:solidFill>
            </a:endParaRPr>
          </a:p>
        </p:txBody>
      </p:sp>
      <p:pic>
        <p:nvPicPr>
          <p:cNvPr id="14340"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82831" y="4191000"/>
            <a:ext cx="26670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Οι επιστολές του αποστόλου </a:t>
            </a:r>
            <a:r>
              <a:rPr lang="el-GR" dirty="0" err="1"/>
              <a:t>παύλου</a:t>
            </a:r>
            <a:r>
              <a:rPr lang="en-US" dirty="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Κύριο λήμμα: Επιστολές του Παύλου «Ο Άγιος Παύλος συγγράφει τις Επιστολές του», </a:t>
            </a:r>
            <a:r>
              <a:rPr lang="el-GR" dirty="0" err="1"/>
              <a:t>Valentin</a:t>
            </a:r>
            <a:r>
              <a:rPr lang="el-GR" dirty="0"/>
              <a:t> de </a:t>
            </a:r>
            <a:r>
              <a:rPr lang="el-GR" dirty="0" err="1"/>
              <a:t>Boulogne</a:t>
            </a:r>
            <a:r>
              <a:rPr lang="el-GR" dirty="0"/>
              <a:t> ή </a:t>
            </a:r>
            <a:r>
              <a:rPr lang="el-GR" dirty="0" err="1"/>
              <a:t>Nicolas</a:t>
            </a:r>
            <a:r>
              <a:rPr lang="el-GR" dirty="0"/>
              <a:t> </a:t>
            </a:r>
            <a:r>
              <a:rPr lang="el-GR" dirty="0" err="1"/>
              <a:t>Tournier</a:t>
            </a:r>
            <a:r>
              <a:rPr lang="el-GR" dirty="0"/>
              <a:t>, περ. 1620, </a:t>
            </a:r>
            <a:r>
              <a:rPr lang="el-GR" dirty="0" err="1"/>
              <a:t>Blaffer</a:t>
            </a:r>
            <a:r>
              <a:rPr lang="el-GR" dirty="0"/>
              <a:t> </a:t>
            </a:r>
            <a:r>
              <a:rPr lang="el-GR" dirty="0" err="1"/>
              <a:t>Foundation</a:t>
            </a:r>
            <a:r>
              <a:rPr lang="el-GR" dirty="0"/>
              <a:t> </a:t>
            </a:r>
            <a:r>
              <a:rPr lang="el-GR" dirty="0" err="1"/>
              <a:t>Collection</a:t>
            </a:r>
            <a:r>
              <a:rPr lang="el-GR" dirty="0"/>
              <a:t>, </a:t>
            </a:r>
            <a:r>
              <a:rPr lang="el-GR" dirty="0" err="1"/>
              <a:t>HoustonΟι</a:t>
            </a:r>
            <a:r>
              <a:rPr lang="el-GR" dirty="0"/>
              <a:t> Επιστολές του Αποστόλου Παύλου είναι τα πρώτα γραπτά μνημεία της Καινής Διαθήκης και αποτελούν έργα περιστασιακά, γράφτηκαν δηλαδή για να απαντήσουν σε διάφορα ερωτήματα που έθεταν οι </a:t>
            </a:r>
            <a:r>
              <a:rPr lang="el-GR" dirty="0" err="1"/>
              <a:t>νεοϊδρυθείσες</a:t>
            </a:r>
            <a:r>
              <a:rPr lang="el-GR" dirty="0"/>
              <a:t> Εκκλησίες στον Απόστολο. Κατά τη συγγραφή των Επιστολών του ακολουθεί ο Παύλος τους ισχύοντες κανόνες της Ελληνικής επιστολογραφίας (προοίμιο που περιέχει τον αποστολέα, παραλήπτη και χαιρετισμό - ανάπτυξη του θέματος - τελικοί χαιρετισμοί) και προσθέτει στο τέλος ιδιόχειρο χαιρετισμό προς δήλωση της γνησιότητας της Επιστολής</a:t>
            </a:r>
            <a:r>
              <a:rPr lang="en-US" dirty="0"/>
              <a:t>. </a:t>
            </a:r>
            <a:r>
              <a:rPr lang="el-GR" dirty="0"/>
              <a:t>Η διάταξη των Επιστολών του Παύλου στον κανόνα της Καινής Διαθήκης έγινε ανάλογα με την έκταση τους. Πρώτη δηλ. τοποθετήθηκε η προς Ρωμαίους, που είναι η μεγαλύτερη (16 κεφάλαια) και τελευταία η προς </a:t>
            </a:r>
            <a:r>
              <a:rPr lang="el-GR" dirty="0" err="1"/>
              <a:t>Φιλήμονα</a:t>
            </a:r>
            <a:r>
              <a:rPr lang="el-GR" dirty="0"/>
              <a:t> (25 στίχοι)</a:t>
            </a:r>
            <a:r>
              <a:rPr lang="en-US" dirty="0"/>
              <a:t>.</a:t>
            </a:r>
            <a:endParaRPr lang="el-GR" dirty="0"/>
          </a:p>
        </p:txBody>
      </p:sp>
      <p:pic>
        <p:nvPicPr>
          <p:cNvPr id="16386" name="Picture 2" descr="Ο απόστολος Παύλος και οι γυναίκες - ΒΗΜΑ ΟΡΘΟΔΟΞΙ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80565" y="1043556"/>
            <a:ext cx="2257425" cy="201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Κατάλογος επιστολών αποστόλου </a:t>
            </a:r>
            <a:r>
              <a:rPr lang="el-GR" dirty="0" err="1"/>
              <a:t>παύλου</a:t>
            </a:r>
            <a:endParaRPr lang="el-GR" dirty="0"/>
          </a:p>
        </p:txBody>
      </p:sp>
      <p:pic>
        <p:nvPicPr>
          <p:cNvPr id="5" name="Θέση περιεχομένου 4"/>
          <p:cNvPicPr>
            <a:picLocks noGrp="1" noChangeAspect="1"/>
          </p:cNvPicPr>
          <p:nvPr>
            <p:ph idx="1"/>
          </p:nvPr>
        </p:nvPicPr>
        <p:blipFill>
          <a:blip r:embed="rId1"/>
          <a:stretch>
            <a:fillRect/>
          </a:stretch>
        </p:blipFill>
        <p:spPr>
          <a:xfrm>
            <a:off x="1082179" y="67113"/>
            <a:ext cx="8534400" cy="460555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Βιογραφικά στοιχεία</a:t>
            </a:r>
            <a:endParaRPr lang="el-GR" dirty="0"/>
          </a:p>
        </p:txBody>
      </p:sp>
      <p:sp>
        <p:nvSpPr>
          <p:cNvPr id="3" name="Θέση περιεχομένου 2"/>
          <p:cNvSpPr>
            <a:spLocks noGrp="1"/>
          </p:cNvSpPr>
          <p:nvPr>
            <p:ph idx="1"/>
          </p:nvPr>
        </p:nvSpPr>
        <p:spPr/>
        <p:txBody>
          <a:bodyPr/>
          <a:lstStyle/>
          <a:p>
            <a:r>
              <a:rPr lang="el-GR" dirty="0"/>
              <a:t> Ο Απόστολος ή άγιος Παύλος αρχικά λεγόταν Σαούλ. Αποτέλεσε ρόλο Αποστόλου του λόγου Του Θεού αλλά και ως συγγραφέας περίπου των μισών βιβλίων της Παλαιάς Διαθήκης. Γεννήθηκε στη σημερινή Ταρσό της Τουρκίας στις αρχές του 1</a:t>
            </a:r>
            <a:r>
              <a:rPr lang="el-GR" baseline="30000" dirty="0"/>
              <a:t>ου</a:t>
            </a:r>
            <a:r>
              <a:rPr lang="el-GR" dirty="0"/>
              <a:t> αιώνα. Οι γονείς του ήταν Ιουδαίοι της φυλής Βενιαμίν και συγκεκριμένα ο πατέρας του ήταν Ρωμαίος πολίτης και ίσως ήταν φαρισαίος ως προς τις θρησκευτικές προτιμήσεις. Η εκπαίδευση και ανατροφή του υπήρξε αυστηρά </a:t>
            </a:r>
            <a:r>
              <a:rPr lang="el-GR" dirty="0" err="1"/>
              <a:t>ραββινική</a:t>
            </a:r>
            <a:r>
              <a:rPr lang="el-GR" dirty="0"/>
              <a:t> αλλά και εβραϊκή. Η κοινή γλώσσα στο σπίτι του μάλιστα ήταν τα εβραϊκά.</a:t>
            </a:r>
            <a:endParaRPr lang="el-GR" dirty="0"/>
          </a:p>
        </p:txBody>
      </p:sp>
      <p:pic>
        <p:nvPicPr>
          <p:cNvPr id="2050" name="Picture 2" descr="Αποτέλεσμα εικόνας για αποστολος παυλ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278464" y="4673899"/>
            <a:ext cx="1400175"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Κήρυγμα αποστόλου </a:t>
            </a:r>
            <a:r>
              <a:rPr lang="el-GR" dirty="0" err="1"/>
              <a:t>παυλου</a:t>
            </a:r>
            <a:r>
              <a:rPr lang="el-GR" dirty="0"/>
              <a:t> στον </a:t>
            </a:r>
            <a:r>
              <a:rPr lang="el-GR" dirty="0" err="1"/>
              <a:t>αρειο</a:t>
            </a:r>
            <a:r>
              <a:rPr lang="el-GR" dirty="0"/>
              <a:t> </a:t>
            </a:r>
            <a:r>
              <a:rPr lang="el-GR" dirty="0" err="1"/>
              <a:t>παγο</a:t>
            </a:r>
            <a:r>
              <a:rPr lang="el-GR" dirty="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 Απόστολος Παύλος στάθηκε στη μέση του </a:t>
            </a:r>
            <a:r>
              <a:rPr lang="el-GR" dirty="0" err="1"/>
              <a:t>αρείου</a:t>
            </a:r>
            <a:r>
              <a:rPr lang="el-GR" dirty="0"/>
              <a:t> πάγου και είπε &lt;&lt;Αθηναίοι! Σας βλέπω ευλαβέστατους από κάθε άποψη. Πράγματι, ενώ περιδιάβαζα την πόλη σας και έβλεπα τους ιερούς σας τόπους, βρήκα ανάμεσα </a:t>
            </a:r>
            <a:r>
              <a:rPr lang="el-GR" dirty="0" err="1"/>
              <a:t>σ’αυτούς</a:t>
            </a:r>
            <a:r>
              <a:rPr lang="el-GR" dirty="0"/>
              <a:t> και ένα βωμό, με επιγραφή ‘’στον άγνωστο Θεό’’. Αυτόν λοιπόν, που τον λατρεύετε χωρίς να Τον ξέρετε, εγώ τώρα θα σας Τον κάνω γνωστό. Είναι ο Θεός που δημιούργησε τον κόσμο και όλα όσα υπάρχουν σε αυτόν. Ως Κύριος του ουρανού και της γης, δεν κατοικεί σε χειροποίητους ναούς, ούτε υπηρετείται από χέρια ανθρώπινα σαν να είχε ανάγκη από κάτι, αφού αυτός δίνει ζωή και πνοή σε όλα. Από έναν άνθρωπο έκανε όλα τα έθνη των ανθρώπων για να κατοικούν πάνω </a:t>
            </a:r>
            <a:r>
              <a:rPr lang="el-GR" dirty="0" err="1"/>
              <a:t>σ’όλη</a:t>
            </a:r>
            <a:r>
              <a:rPr lang="el-GR" dirty="0"/>
              <a:t> τη γη, και όρισε πόσο χρόνο θα υπάρχουν και σε ποια σύνορα θα κατοικούν. Θέλησε να ζητούν Τον Κύριο και να προσπαθούν να Τον βρουν ψηλαφώντας στο σκοτάδι, αν και δεν είναι μακριά </a:t>
            </a:r>
            <a:r>
              <a:rPr lang="el-GR" dirty="0" err="1"/>
              <a:t>απ’τον</a:t>
            </a:r>
            <a:r>
              <a:rPr lang="el-GR" dirty="0"/>
              <a:t> καθένα μας. Γιατί μέσα </a:t>
            </a:r>
            <a:r>
              <a:rPr lang="el-GR" dirty="0" err="1"/>
              <a:t>σ’Αυτόν</a:t>
            </a:r>
            <a:r>
              <a:rPr lang="el-GR" dirty="0"/>
              <a:t> ζούμε και κινούμαστε και υπάρχουμε.&gt;&gt;</a:t>
            </a:r>
            <a:endParaRPr lang="el-GR" dirty="0"/>
          </a:p>
        </p:txBody>
      </p:sp>
      <p:pic>
        <p:nvPicPr>
          <p:cNvPr id="17410" name="Picture 2" descr="Η ΠΟΡΕΙΑ ΤΟΥ ΑΠΟΣΤΟΛΟΥ ΠΑΥΛΟΥ ΣΤΗΝ ΕΛΛΑΔΑ - Μοναστήρια της Ελλάδ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5670" y="770468"/>
            <a:ext cx="261356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ΑΠΟΣΤΟΛΟΣ ΠΑΥΛΟΣ ΚΑΙ ΒΥΖΑΝΤΙΝΗ ΑΘΗΝ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305" y="5477932"/>
            <a:ext cx="3762375"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ΒΙΒΛΙΟΓΡΑΦΙΑ</a:t>
            </a:r>
            <a:endParaRPr lang="el-GR" dirty="0"/>
          </a:p>
        </p:txBody>
      </p:sp>
      <p:sp>
        <p:nvSpPr>
          <p:cNvPr id="3" name="Θέση περιεχομένου 2"/>
          <p:cNvSpPr>
            <a:spLocks noGrp="1"/>
          </p:cNvSpPr>
          <p:nvPr>
            <p:ph idx="1"/>
          </p:nvPr>
        </p:nvSpPr>
        <p:spPr/>
        <p:txBody>
          <a:bodyPr/>
          <a:lstStyle/>
          <a:p>
            <a:r>
              <a:rPr lang="el-GR" dirty="0"/>
              <a:t>1. Αποστολικές περιοδείες (και ο χάρτης), βιογραφικά στοιχεία και επιστολές του Αποστόλου Παύλου (και ο κατάλογος): </a:t>
            </a:r>
            <a:r>
              <a:rPr lang="en-US" dirty="0">
                <a:hlinkClick r:id="rId1"/>
              </a:rPr>
              <a:t>https://el.wikipedia.org/wiki/</a:t>
            </a:r>
            <a:r>
              <a:rPr lang="el-GR" dirty="0" err="1">
                <a:hlinkClick r:id="rId1"/>
              </a:rPr>
              <a:t>Απόστολος_Παύλος</a:t>
            </a:r>
            <a:endParaRPr lang="el-GR" dirty="0"/>
          </a:p>
          <a:p>
            <a:r>
              <a:rPr lang="el-GR" dirty="0"/>
              <a:t>2. Κήρυγμα του Αποστόλου Παύλου στον Άρειο Πάγο:</a:t>
            </a:r>
            <a:br>
              <a:rPr lang="el-GR" dirty="0"/>
            </a:br>
            <a:r>
              <a:rPr lang="en-US" dirty="0">
                <a:hlinkClick r:id="rId2"/>
              </a:rPr>
              <a:t>http://ebooks.edu.gr/ebooks/v/html/8547/2222/Anthologio-Filosofikon-Keimenon_G-Gymnasiou_html-empl/extras/texts/index_05_02/kyrigma_apostolou_paulou.html</a:t>
            </a:r>
            <a:endParaRPr lang="el-GR" dirty="0"/>
          </a:p>
          <a:p>
            <a:endParaRPr lang="el-GR" dirty="0"/>
          </a:p>
          <a:p>
            <a:endParaRPr lang="el-GR" dirty="0"/>
          </a:p>
        </p:txBody>
      </p:sp>
      <p:pic>
        <p:nvPicPr>
          <p:cNvPr id="18434" name="Picture 2" descr="Απόστολος Παύλος: Ο Μέγας Απόστολος των Εθνών | orthodoxia.online |  ΟΡΘΟΔΟΞΙΑ - Ορθοδοξί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0325" y="4025466"/>
            <a:ext cx="5002983" cy="2430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ΕΠΙΛΟΓΟΣ</a:t>
            </a:r>
            <a:endParaRPr lang="el-GR" dirty="0"/>
          </a:p>
        </p:txBody>
      </p:sp>
      <p:sp>
        <p:nvSpPr>
          <p:cNvPr id="3" name="Θέση περιεχομένου 2"/>
          <p:cNvSpPr>
            <a:spLocks noGrp="1"/>
          </p:cNvSpPr>
          <p:nvPr>
            <p:ph idx="1"/>
          </p:nvPr>
        </p:nvSpPr>
        <p:spPr/>
        <p:txBody>
          <a:bodyPr>
            <a:normAutofit lnSpcReduction="10000"/>
          </a:bodyPr>
          <a:lstStyle/>
          <a:p>
            <a:r>
              <a:rPr lang="el-GR" dirty="0"/>
              <a:t>Αυτή ήταν η εργασία μου, ζητώ συγγνώμη που δεν έφτιαξα τον εννοιολογικό χάρτη για τις αποστολικές περιοδείες, ελπίζω τα κείμενα όμως να ήταν αρκετά. </a:t>
            </a:r>
            <a:endParaRPr lang="el-GR" dirty="0"/>
          </a:p>
          <a:p>
            <a:r>
              <a:rPr lang="el-GR" dirty="0"/>
              <a:t>Υ.Γ.    Αν και μας είχατε εξηγήσει πως να τον φτιάξουμε και στην τάξη και στο </a:t>
            </a:r>
            <a:r>
              <a:rPr lang="en-US" dirty="0"/>
              <a:t>word, </a:t>
            </a:r>
            <a:r>
              <a:rPr lang="el-GR" dirty="0"/>
              <a:t>εγώ και πάλι δεν το κατάλαβα</a:t>
            </a:r>
            <a:endParaRPr lang="el-GR" dirty="0"/>
          </a:p>
          <a:p>
            <a:pPr algn="ctr"/>
            <a:r>
              <a:rPr lang="el-GR" dirty="0"/>
              <a:t>⏫Για την κυρία Τζίνου⏫</a:t>
            </a:r>
            <a:endParaRPr lang="el-GR" dirty="0"/>
          </a:p>
          <a:p>
            <a:pPr algn="r"/>
            <a:endParaRPr lang="el-GR" dirty="0"/>
          </a:p>
          <a:p>
            <a:pPr algn="r"/>
            <a:endParaRPr lang="el-GR" dirty="0"/>
          </a:p>
          <a:p>
            <a:pPr algn="r"/>
            <a:r>
              <a:rPr lang="el-GR" dirty="0"/>
              <a:t>Ευχαριστώ για το χρόνο σας,</a:t>
            </a:r>
            <a:br>
              <a:rPr lang="el-GR" dirty="0"/>
            </a:br>
            <a:r>
              <a:rPr lang="el-GR" dirty="0" err="1"/>
              <a:t>Πάυλος</a:t>
            </a:r>
            <a:r>
              <a:rPr lang="el-GR" dirty="0"/>
              <a:t> </a:t>
            </a:r>
            <a:r>
              <a:rPr lang="el-GR" dirty="0" err="1"/>
              <a:t>Δρυγούτης</a:t>
            </a:r>
            <a:r>
              <a:rPr lang="el-GR" dirty="0"/>
              <a:t>.</a:t>
            </a:r>
            <a:endParaRPr lang="el-GR" dirty="0"/>
          </a:p>
        </p:txBody>
      </p:sp>
      <p:pic>
        <p:nvPicPr>
          <p:cNvPr id="15362" name="Picture 2" descr="Αποτέλεσμα εικόνας για αποστολος παυλ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016237" y="1175770"/>
            <a:ext cx="1152525"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(1)</a:t>
            </a:r>
            <a:endParaRPr lang="el-GR" dirty="0"/>
          </a:p>
        </p:txBody>
      </p:sp>
      <p:sp>
        <p:nvSpPr>
          <p:cNvPr id="3" name="Θέση περιεχομένου 2"/>
          <p:cNvSpPr>
            <a:spLocks noGrp="1"/>
          </p:cNvSpPr>
          <p:nvPr>
            <p:ph idx="1"/>
          </p:nvPr>
        </p:nvSpPr>
        <p:spPr/>
        <p:txBody>
          <a:bodyPr/>
          <a:lstStyle/>
          <a:p>
            <a:r>
              <a:rPr lang="el-GR" dirty="0"/>
              <a:t>Ο απόστολος Παύλος έγινε μαθητής του Γαμαλιήλ από τον οποίο ενθαρρύνθηκε να γίνει κάτοχος της Ιουδαϊκής Θεολογίας. </a:t>
            </a:r>
            <a:endParaRPr lang="el-GR" dirty="0"/>
          </a:p>
          <a:p>
            <a:r>
              <a:rPr lang="el-GR" dirty="0"/>
              <a:t>Σύμφωνα με τον Στράβων ο Άγιος Παύλος διδάχθηκε στην Ταρσό την Ελληνική γλώσσα και μάλιστα ήρθε σε επαφή με τη σκέψη και τη ζωή του Ελληνισμού. Επίσης, ο Παύλος ήταν γνώστης της Ελληνικής φιλολογίας. </a:t>
            </a:r>
            <a:endParaRPr lang="el-GR" dirty="0"/>
          </a:p>
          <a:p>
            <a:r>
              <a:rPr lang="el-GR" dirty="0"/>
              <a:t>Εκτός από αυτά, ο Απόστολος έλαβε θεωρητική γνώση, την τέχνη του σκηνοποιού για να εξασφαλίζει τα αναγκαία με ένα χειρωνακτικό επάγγελμα όπως οι περισσότεροι </a:t>
            </a:r>
            <a:r>
              <a:rPr lang="el-GR" dirty="0" err="1"/>
              <a:t>ραββίνοι</a:t>
            </a:r>
            <a:r>
              <a:rPr lang="el-GR" dirty="0"/>
              <a:t>.</a:t>
            </a:r>
            <a:endParaRPr lang="el-GR" dirty="0"/>
          </a:p>
        </p:txBody>
      </p:sp>
      <p:pic>
        <p:nvPicPr>
          <p:cNvPr id="3074" name="Picture 2" descr="Ένα Βιογραφικό Σημείωμα … αλλιώτικο!!! Απόστολος Παύλος | ΟΡΘΟΔΟΞΗ ΘΕΟΛΟΓΙΑ  : ΜΕΛΕΤΗ ΤΗΣ ΑΓΙΑΣ ΓΡΑΦΗΣ, ΤΗΣ ΕΚΚΛΗΣΙΑΣΤΙΚΗΣ ΙΣΤΟΡΙΑΣ ΚΑΙ ΤΗΣ ΖΩΗΣ ΤΗΣ  ΕΚΚΛΗΣΙ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127411" y="4520242"/>
            <a:ext cx="1377201" cy="21134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(2)</a:t>
            </a:r>
            <a:endParaRPr lang="el-GR" dirty="0"/>
          </a:p>
        </p:txBody>
      </p:sp>
      <p:sp>
        <p:nvSpPr>
          <p:cNvPr id="3" name="Θέση περιεχομένου 2"/>
          <p:cNvSpPr>
            <a:spLocks noGrp="1"/>
          </p:cNvSpPr>
          <p:nvPr>
            <p:ph idx="1"/>
          </p:nvPr>
        </p:nvSpPr>
        <p:spPr/>
        <p:txBody>
          <a:bodyPr/>
          <a:lstStyle/>
          <a:p>
            <a:r>
              <a:rPr lang="el-GR" dirty="0"/>
              <a:t>Ο άγιος Παύλος πριν στραφεί προς Το Χριστιανισμό λόγω της φανέρωσης Του Χριστού σε εκείνον ήταν διώκτης της θρησκείας μας. Μάλιστα, είχε γνωρίσει Τον Χριστό κατά τη διάρκεια της δημόσιας δράσης Του. Όμως δυστυχώς ο Παύλος έλαβε μεγάλο ρόλο στη δίωξη των Χριστιανών. Ο άγιος Παύλος δεν αρκέστηκε με τον </a:t>
            </a:r>
            <a:r>
              <a:rPr lang="el-GR" dirty="0" err="1"/>
              <a:t>δικασμό</a:t>
            </a:r>
            <a:r>
              <a:rPr lang="el-GR" dirty="0"/>
              <a:t> των Χριστιανών και ήθελε να πάρει άδεια από τον αρχιερέα να μεταβεί στη Δαμασκό ώστε να συλλάβει και άλλους Ιουδαίους που μετάβηκαν στο Χριστιανισμό και στη συνέχεια να τους φέρει στην Ιερουσαλήμ για να τιμωρηθούν.</a:t>
            </a:r>
            <a:endParaRPr lang="el-GR" dirty="0"/>
          </a:p>
        </p:txBody>
      </p:sp>
      <p:pic>
        <p:nvPicPr>
          <p:cNvPr id="1028" name="Picture 4" descr="Παύλος: Ο Μέγας Απόστολος των Εθνών - Ενωμένη Ρωμηοσύνη"/>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049774" y="317690"/>
            <a:ext cx="1908984" cy="15070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(3)</a:t>
            </a:r>
            <a:endParaRPr lang="el-GR" dirty="0"/>
          </a:p>
        </p:txBody>
      </p:sp>
      <p:sp>
        <p:nvSpPr>
          <p:cNvPr id="3" name="Θέση περιεχομένου 2"/>
          <p:cNvSpPr>
            <a:spLocks noGrp="1"/>
          </p:cNvSpPr>
          <p:nvPr>
            <p:ph idx="1"/>
          </p:nvPr>
        </p:nvSpPr>
        <p:spPr/>
        <p:txBody>
          <a:bodyPr/>
          <a:lstStyle/>
          <a:p>
            <a:r>
              <a:rPr lang="el-GR" dirty="0"/>
              <a:t>Ο Παύλος πιο μετά πορευόταν προς την Δαμασκό με σκοπό να καταδικάσει τους Χριστιανούς για άλλη μία ακόμα φορά. Ξαφνικά άστραψε ένα μεγάλο και ισχυρό φως από το οποίο τρόμαξε και έπεσε κάτω. Τότε, άκουσε μία φωνή να του λέει &lt;&lt; Σαούλ, γιατί με καταδιώκεις ;&gt;&gt; Ο Παύλος απάντησε &lt;&lt;Ποιος είσαι Κύριε;&gt;&gt; Τότε ο Χριστός του απάντησε &lt;&lt;Είμαι ο Ιησούς, αυτός που καταδιώκεις.&gt;&gt; Εκείνος έγινε έκθαμβος. Ρώτησε Τον Κύριο &lt;&lt;Τι με θες να κάνω;&gt;&gt; Ο Ιησούς του απάντησε &lt;&lt;Σήκω πάνω. Όταν μπεις στη Δαμασκό θα σου ειπωθεί τι πρέπει να κάνεις&gt;&gt;. Ο Παύλος σηκώθηκε από το έδαφος και άνοιξε τα μάτια του μα δεν έβλεπε.</a:t>
            </a:r>
            <a:r>
              <a:rPr lang="en-US" dirty="0"/>
              <a:t> </a:t>
            </a:r>
            <a:r>
              <a:rPr lang="el-GR" dirty="0"/>
              <a:t>Αργότερα, ο Παύλος οδηγήθηκε στη Δαμασκό.  </a:t>
            </a:r>
            <a:endParaRPr lang="el-GR" dirty="0"/>
          </a:p>
        </p:txBody>
      </p:sp>
      <p:pic>
        <p:nvPicPr>
          <p:cNvPr id="2050" name="Picture 2" descr="Η Μεταστροφή του Παύλου. 1542-45, Ρώμη. Παρεκκλήσιο του Πάπα Παύλου,Capella  Paolina. Της Χριστιάνας Οικονόμου - FiloxeniAr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635976" y="354082"/>
            <a:ext cx="2219325"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(4)</a:t>
            </a:r>
            <a:endParaRPr lang="el-GR" dirty="0"/>
          </a:p>
        </p:txBody>
      </p:sp>
      <p:sp>
        <p:nvSpPr>
          <p:cNvPr id="3" name="Θέση περιεχομένου 2"/>
          <p:cNvSpPr>
            <a:spLocks noGrp="1"/>
          </p:cNvSpPr>
          <p:nvPr>
            <p:ph idx="1"/>
          </p:nvPr>
        </p:nvSpPr>
        <p:spPr/>
        <p:txBody>
          <a:bodyPr>
            <a:normAutofit/>
          </a:bodyPr>
          <a:lstStyle/>
          <a:p>
            <a:r>
              <a:rPr lang="el-GR" dirty="0"/>
              <a:t>Στη Δαμασκό υπήρχε ένας μαθητής του Χριστού με το όνομα Ανανίας. Εκείνος είπε στον Χριστό πως είχε ακούσει πολλά για τούτο τον άνδρα (τον Παύλο), πως είχε κάνει πολλά κακά στους αγίους της Ιερουσαλήμ και εδώ στη Δαμασκό είχε εξουσία από αρχιερείς να τιμωρήσει και άλλους έστω και αν πουν το όνομά του. Ο Ιησούς του απάντησε πως εκείνος ήταν εκλεκτός για εκείνον και πως πήγε να βαστάξει το όνομά Του στους γιους του Ισραήλ, μπροστά σε έθνη και σε βασιλιάδες. </a:t>
            </a:r>
            <a:endParaRPr lang="el-GR" dirty="0"/>
          </a:p>
        </p:txBody>
      </p:sp>
      <p:pic>
        <p:nvPicPr>
          <p:cNvPr id="3074" name="Picture 2" descr="Εγκώμιο προς τον Απόστολο Παύλο | Pentapostagm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79841" y="4523314"/>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(5)</a:t>
            </a:r>
            <a:endParaRPr lang="el-GR" dirty="0"/>
          </a:p>
        </p:txBody>
      </p:sp>
      <p:sp>
        <p:nvSpPr>
          <p:cNvPr id="3" name="Θέση περιεχομένου 2"/>
          <p:cNvSpPr>
            <a:spLocks noGrp="1"/>
          </p:cNvSpPr>
          <p:nvPr>
            <p:ph idx="1"/>
          </p:nvPr>
        </p:nvSpPr>
        <p:spPr/>
        <p:txBody>
          <a:bodyPr/>
          <a:lstStyle/>
          <a:p>
            <a:r>
              <a:rPr lang="el-GR" sz="1800" kern="1200" dirty="0">
                <a:solidFill>
                  <a:srgbClr val="0F496F"/>
                </a:solidFill>
                <a:effectLst/>
                <a:latin typeface="Century Gothic" panose="020B0502020202020204" pitchFamily="34" charset="0"/>
                <a:ea typeface="+mn-ea"/>
                <a:cs typeface="+mn-cs"/>
              </a:rPr>
              <a:t>Ο Ανανίας  μετά από λίγο μπήκε στο σπίτι μέσα στο οποίο βρισκόταν ο Παύλος και του έπιασε τα χέρια. Μετά του μίλησε λέγοντας πως ο Ιησούς φάνηκε σε εκείνον στο δρόμο του προς τη Δαμασκό και ο Χριστός τον έστειλε για να ξαναδεί τον Ανανία και να γίνει πλήρης </a:t>
            </a:r>
            <a:r>
              <a:rPr lang="el-GR" sz="1800" kern="1200" dirty="0" err="1">
                <a:solidFill>
                  <a:srgbClr val="0F496F"/>
                </a:solidFill>
                <a:effectLst/>
                <a:latin typeface="Century Gothic" panose="020B0502020202020204" pitchFamily="34" charset="0"/>
                <a:ea typeface="+mn-ea"/>
                <a:cs typeface="+mn-cs"/>
              </a:rPr>
              <a:t>Πνέυματος</a:t>
            </a:r>
            <a:r>
              <a:rPr lang="el-GR" sz="1800" kern="1200" dirty="0">
                <a:solidFill>
                  <a:srgbClr val="0F496F"/>
                </a:solidFill>
                <a:effectLst/>
                <a:latin typeface="Century Gothic" panose="020B0502020202020204" pitchFamily="34" charset="0"/>
                <a:ea typeface="+mn-ea"/>
                <a:cs typeface="+mn-cs"/>
              </a:rPr>
              <a:t> Αγίου. Αμέσως μετά έπεσαν από τα μάτια του Παύλου κάτι σαν λέπια.. Άνοιξε τα μάτια του και… Ξαναέβλεπε! Μετά από αυτό είχε καταλάβει τα λάθη του και αποφάσισε να βαπτιστεί.</a:t>
            </a:r>
            <a:endParaRPr lang="el-GR" dirty="0"/>
          </a:p>
        </p:txBody>
      </p:sp>
      <p:pic>
        <p:nvPicPr>
          <p:cNvPr id="4100" name="Picture 4" descr="Απόστολος Παύλος, ιδρυτής της Εκκλησίας της Βεροί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141547" y="267836"/>
            <a:ext cx="1724025" cy="2647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(6)</a:t>
            </a:r>
            <a:endParaRPr lang="el-GR" dirty="0"/>
          </a:p>
        </p:txBody>
      </p:sp>
      <p:sp>
        <p:nvSpPr>
          <p:cNvPr id="3" name="Θέση περιεχομένου 2"/>
          <p:cNvSpPr>
            <a:spLocks noGrp="1"/>
          </p:cNvSpPr>
          <p:nvPr>
            <p:ph idx="1"/>
          </p:nvPr>
        </p:nvSpPr>
        <p:spPr/>
        <p:txBody>
          <a:bodyPr/>
          <a:lstStyle/>
          <a:p>
            <a:r>
              <a:rPr lang="el-GR" dirty="0"/>
              <a:t>Η κλήση του Παύλου από Τον Χριστό έγινε στη χειρότερη στιγμή της ζωής του Αποστόλου Παύλου. Πραγματικά τον είχε σώσει. Ο Παύλος κυνηγήθηκε από τους Ιουδαίους της Δαμασκού όταν μαθεύτηκε αυτό οπότε αναχώρησε για την Αραβία. Αν και μάλλον δεν γύρισε ποτέ στην Ιερουσαλήμ, κατόπιν επέστρεψε πίσω στη Δαμασκό όπου και συνέχισε το Ιεραποστολικό του έργο για 3 χρόνια.</a:t>
            </a:r>
            <a:endParaRPr lang="el-GR" dirty="0"/>
          </a:p>
        </p:txBody>
      </p:sp>
      <p:pic>
        <p:nvPicPr>
          <p:cNvPr id="5122" name="Picture 2" descr="Απόστολος Παύλος, Ιεραποστολή στην Κύπρο | Πεμπτουσία"/>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43570" y="466104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Οι περιοδείες του αποστόλου </a:t>
            </a:r>
            <a:r>
              <a:rPr lang="el-GR" dirty="0" err="1"/>
              <a:t>παύλου</a:t>
            </a:r>
            <a:r>
              <a:rPr lang="el-GR" dirty="0"/>
              <a:t> (Σε χάρτη)</a:t>
            </a:r>
            <a:endParaRPr lang="el-GR" dirty="0"/>
          </a:p>
        </p:txBody>
      </p:sp>
      <p:pic>
        <p:nvPicPr>
          <p:cNvPr id="5" name="Θέση περιεχομένου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734810" y="352338"/>
            <a:ext cx="5771626" cy="4134994"/>
          </a:xfrm>
        </p:spPr>
      </p:pic>
    </p:spTree>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13769</Words>
  <Application>WPS Presentation</Application>
  <PresentationFormat>Ευρεία οθόνη</PresentationFormat>
  <Paragraphs>97</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Wingdings 3</vt:lpstr>
      <vt:lpstr>Century Gothic</vt:lpstr>
      <vt:lpstr>Microsoft YaHei</vt:lpstr>
      <vt:lpstr>Arial Unicode MS</vt:lpstr>
      <vt:lpstr>Calibri</vt:lpstr>
      <vt:lpstr>Κομμάτι</vt:lpstr>
      <vt:lpstr>         Εργασία στα Θρησκευτικά</vt:lpstr>
      <vt:lpstr>Βιογραφικά στοιχεία</vt:lpstr>
      <vt:lpstr>Συνέχεια βιογραφικών στοιχείων (1)</vt:lpstr>
      <vt:lpstr>Συνέχεια βιογραφικών στοιχείων (2)</vt:lpstr>
      <vt:lpstr>Συνέχεια βιογραφικών στοιχείων (3)</vt:lpstr>
      <vt:lpstr>Συνέχεια βιογραφικών στοιχείων (4)</vt:lpstr>
      <vt:lpstr>Συνέχεια βιογραφικών στοιχείων (5)</vt:lpstr>
      <vt:lpstr>Συνέχεια βιογραφικών στοιχείων (6)</vt:lpstr>
      <vt:lpstr>Οι περιοδείες του αποστόλου παύλου (Σε χάρτη)</vt:lpstr>
      <vt:lpstr>1η αποστολική περιοδεία του αγίου παύλου</vt:lpstr>
      <vt:lpstr>2η αποστολική περιοδεία του αγίου παύλου</vt:lpstr>
      <vt:lpstr>Συνέχεια 2ης αποστολικής περιοδείασ αγίου παύλου</vt:lpstr>
      <vt:lpstr>3η αποστολική περιοδεία του αγίου παύλου</vt:lpstr>
      <vt:lpstr>Συνέχεια 3ης αποστολικής περιοδείασ του αγίου παύλου (1)</vt:lpstr>
      <vt:lpstr>Συνέχεια 3ησ αποστολικής περιοδείας του αγίου παύλου (2)</vt:lpstr>
      <vt:lpstr>Συνέχεια 3ησ αποστολικής περιοδείας του αγίου παύλου (3)</vt:lpstr>
      <vt:lpstr>Συνέχεια 3ησ αποστολικής περιοδείας του αγίου παύλου (4)</vt:lpstr>
      <vt:lpstr>Οι επιστολές του αποστόλου παύλου </vt:lpstr>
      <vt:lpstr>Κατάλογος επιστολών αποστόλου παύλου</vt:lpstr>
      <vt:lpstr>Κήρυγμα αποστόλου παυλου στον αρειο παγο </vt:lpstr>
      <vt:lpstr>ΒΙΒΛΙΟΓΡΑΦΙΑ</vt:lpstr>
      <vt:lpstr>ΕΠΙΛΟΓΟΣ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στα Θρησκευτικά!</dc:title>
  <dc:creator>Paul Drygoutis</dc:creator>
  <cp:lastModifiedBy>Paris</cp:lastModifiedBy>
  <cp:revision>5</cp:revision>
  <dcterms:created xsi:type="dcterms:W3CDTF">2022-04-04T18:30:00Z</dcterms:created>
  <dcterms:modified xsi:type="dcterms:W3CDTF">2023-07-30T18:05:09Z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47A75BDB25494240A8D1DBA7E6183921</vt:lpwstr>
  </property>
  <property fmtid="{D5CDD505-2E9C-101B-9397-08002B2CF9AE}" pid="3" name="KSOProductBuildVer">
    <vt:lpwstr>1033-11.2.0.11537</vt:lpwstr>
  </property>
</Properties>
</file>