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8" r:id="rId7"/>
    <p:sldId id="261" r:id="rId8"/>
    <p:sldId id="260" r:id="rId9"/>
    <p:sldId id="262" r:id="rId10"/>
    <p:sldId id="263" r:id="rId11"/>
    <p:sldId id="264" r:id="rId12"/>
    <p:sldId id="265" r:id="rId13"/>
    <p:sldId id="267"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varScale="1">
        <p:scale>
          <a:sx n="63" d="100"/>
          <a:sy n="63" d="100"/>
        </p:scale>
        <p:origin x="804" y="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hasCustomPrompt="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D4FEB2D-72FE-4554-8870-22A25AD28A90}"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0130E68-CDDF-4FF7-AA63-F862B5BAD853}" type="slidenum">
              <a:rPr lang="el-GR" smtClean="0"/>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endParaRPr lang="el-GR"/>
          </a:p>
        </p:txBody>
      </p:sp>
      <p:sp>
        <p:nvSpPr>
          <p:cNvPr id="4" name="Date Placeholder 3"/>
          <p:cNvSpPr>
            <a:spLocks noGrp="1"/>
          </p:cNvSpPr>
          <p:nvPr>
            <p:ph type="dt" sz="half" idx="10"/>
          </p:nvPr>
        </p:nvSpPr>
        <p:spPr/>
        <p:txBody>
          <a:bodyPr/>
          <a:lstStyle/>
          <a:p>
            <a:fld id="{1D4FEB2D-72FE-4554-8870-22A25AD28A90}"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0130E68-CDDF-4FF7-AA63-F862B5BAD853}" type="slidenum">
              <a:rPr lang="el-GR" smtClean="0"/>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hasCustomPrompt="1"/>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endParaRPr lang="el-GR"/>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endParaRPr lang="el-GR"/>
          </a:p>
        </p:txBody>
      </p:sp>
      <p:sp>
        <p:nvSpPr>
          <p:cNvPr id="4" name="Date Placeholder 3"/>
          <p:cNvSpPr>
            <a:spLocks noGrp="1"/>
          </p:cNvSpPr>
          <p:nvPr>
            <p:ph type="dt" sz="half" idx="10"/>
          </p:nvPr>
        </p:nvSpPr>
        <p:spPr/>
        <p:txBody>
          <a:bodyPr/>
          <a:lstStyle/>
          <a:p>
            <a:fld id="{1D4FEB2D-72FE-4554-8870-22A25AD28A90}"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0130E68-CDDF-4FF7-AA63-F862B5BAD853}" type="slidenum">
              <a:rPr lang="el-GR" smtClean="0"/>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endParaRPr lang="el-GR"/>
          </a:p>
        </p:txBody>
      </p:sp>
      <p:sp>
        <p:nvSpPr>
          <p:cNvPr id="5" name="Date Placeholder 4"/>
          <p:cNvSpPr>
            <a:spLocks noGrp="1"/>
          </p:cNvSpPr>
          <p:nvPr>
            <p:ph type="dt" sz="half" idx="10"/>
          </p:nvPr>
        </p:nvSpPr>
        <p:spPr/>
        <p:txBody>
          <a:bodyPr/>
          <a:lstStyle/>
          <a:p>
            <a:fld id="{1D4FEB2D-72FE-4554-8870-22A25AD28A90}"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0130E68-CDDF-4FF7-AA63-F862B5BAD853}" type="slidenum">
              <a:rPr lang="el-GR" smtClean="0"/>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endParaRPr lang="el-G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endParaRPr lang="el-GR"/>
          </a:p>
        </p:txBody>
      </p:sp>
      <p:sp>
        <p:nvSpPr>
          <p:cNvPr id="5" name="Date Placeholder 4"/>
          <p:cNvSpPr>
            <a:spLocks noGrp="1"/>
          </p:cNvSpPr>
          <p:nvPr>
            <p:ph type="dt" sz="half" idx="10"/>
          </p:nvPr>
        </p:nvSpPr>
        <p:spPr/>
        <p:txBody>
          <a:bodyPr/>
          <a:lstStyle/>
          <a:p>
            <a:fld id="{1D4FEB2D-72FE-4554-8870-22A25AD28A90}"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0130E68-CDDF-4FF7-AA63-F862B5BAD853}" type="slidenum">
              <a:rPr lang="el-GR" smtClean="0"/>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endParaRPr lang="el-G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endParaRPr lang="el-GR"/>
          </a:p>
        </p:txBody>
      </p:sp>
      <p:sp>
        <p:nvSpPr>
          <p:cNvPr id="5" name="Date Placeholder 4"/>
          <p:cNvSpPr>
            <a:spLocks noGrp="1"/>
          </p:cNvSpPr>
          <p:nvPr>
            <p:ph type="dt" sz="half" idx="10"/>
          </p:nvPr>
        </p:nvSpPr>
        <p:spPr/>
        <p:txBody>
          <a:bodyPr/>
          <a:lstStyle/>
          <a:p>
            <a:fld id="{1D4FEB2D-72FE-4554-8870-22A25AD28A90}"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0130E68-CDDF-4FF7-AA63-F862B5BAD853}" type="slidenum">
              <a:rPr lang="el-GR" smtClean="0"/>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D4FEB2D-72FE-4554-8870-22A25AD28A90}"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130E68-CDDF-4FF7-AA63-F862B5BAD853}" type="slidenum">
              <a:rPr lang="el-GR" smtClean="0"/>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a:xfrm>
            <a:off x="2589212" y="627405"/>
            <a:ext cx="6477000" cy="5283817"/>
          </a:xfrm>
        </p:spPr>
        <p:txBody>
          <a:bodyPr vert="eaVe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D4FEB2D-72FE-4554-8870-22A25AD28A90}"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130E68-CDDF-4FF7-AA63-F862B5BAD853}" type="slidenum">
              <a:rPr lang="el-GR" smtClean="0"/>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2589212" y="2133600"/>
            <a:ext cx="8915400" cy="3777622"/>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D4FEB2D-72FE-4554-8870-22A25AD28A90}"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130E68-CDDF-4FF7-AA63-F862B5BAD853}" type="slidenum">
              <a:rPr lang="el-GR" smtClean="0"/>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endParaRPr lang="el-GR"/>
          </a:p>
        </p:txBody>
      </p:sp>
      <p:sp>
        <p:nvSpPr>
          <p:cNvPr id="4" name="Date Placeholder 3"/>
          <p:cNvSpPr>
            <a:spLocks noGrp="1"/>
          </p:cNvSpPr>
          <p:nvPr>
            <p:ph type="dt" sz="half" idx="10"/>
          </p:nvPr>
        </p:nvSpPr>
        <p:spPr/>
        <p:txBody>
          <a:bodyPr/>
          <a:lstStyle/>
          <a:p>
            <a:fld id="{1D4FEB2D-72FE-4554-8870-22A25AD28A90}"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0130E68-CDDF-4FF7-AA63-F862B5BAD853}" type="slidenum">
              <a:rPr lang="el-GR" smtClean="0"/>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hasCustomPrompt="1"/>
          </p:nvPr>
        </p:nvSpPr>
        <p:spPr>
          <a:xfrm>
            <a:off x="2589212" y="2133600"/>
            <a:ext cx="4313864" cy="3777622"/>
          </a:xfrm>
        </p:spPr>
        <p:txBody>
          <a:bodyPr>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Content Placeholder 3"/>
          <p:cNvSpPr>
            <a:spLocks noGrp="1"/>
          </p:cNvSpPr>
          <p:nvPr>
            <p:ph sz="half" idx="2" hasCustomPrompt="1"/>
          </p:nvPr>
        </p:nvSpPr>
        <p:spPr>
          <a:xfrm>
            <a:off x="7190747" y="2126222"/>
            <a:ext cx="4313864" cy="3777622"/>
          </a:xfrm>
        </p:spPr>
        <p:txBody>
          <a:bodyPr>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D4FEB2D-72FE-4554-8870-22A25AD28A90}"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0130E68-CDDF-4FF7-AA63-F862B5BAD853}" type="slidenum">
              <a:rPr lang="el-GR" smtClean="0"/>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4" name="Content Placeholder 3"/>
          <p:cNvSpPr>
            <a:spLocks noGrp="1"/>
          </p:cNvSpPr>
          <p:nvPr>
            <p:ph sz="half" idx="2" hasCustomPrompt="1"/>
          </p:nvPr>
        </p:nvSpPr>
        <p:spPr>
          <a:xfrm>
            <a:off x="2589212" y="2548966"/>
            <a:ext cx="4342893" cy="3354060"/>
          </a:xfrm>
        </p:spPr>
        <p:txBody>
          <a:bodyPr>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5" name="Text Placeholder 4"/>
          <p:cNvSpPr>
            <a:spLocks noGrp="1"/>
          </p:cNvSpPr>
          <p:nvPr>
            <p:ph type="body" sz="quarter" idx="3" hasCustomPrompt="1"/>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6" name="Content Placeholder 5"/>
          <p:cNvSpPr>
            <a:spLocks noGrp="1"/>
          </p:cNvSpPr>
          <p:nvPr>
            <p:ph sz="quarter" idx="4" hasCustomPrompt="1"/>
          </p:nvPr>
        </p:nvSpPr>
        <p:spPr>
          <a:xfrm>
            <a:off x="7166957" y="2545738"/>
            <a:ext cx="4338674" cy="3354060"/>
          </a:xfrm>
        </p:spPr>
        <p:txBody>
          <a:bodyPr>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D4FEB2D-72FE-4554-8870-22A25AD28A90}" type="datetimeFigureOut">
              <a:rPr lang="el-GR" smtClean="0"/>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0130E68-CDDF-4FF7-AA63-F862B5BAD853}" type="slidenum">
              <a:rPr lang="el-GR" smtClean="0"/>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D4FEB2D-72FE-4554-8870-22A25AD28A90}" type="datetimeFigureOut">
              <a:rPr lang="el-GR" smtClean="0"/>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0130E68-CDDF-4FF7-AA63-F862B5BAD853}" type="slidenum">
              <a:rPr lang="el-GR" smtClean="0"/>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FEB2D-72FE-4554-8870-22A25AD28A90}" type="datetimeFigureOut">
              <a:rPr lang="el-GR" smtClean="0"/>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0130E68-CDDF-4FF7-AA63-F862B5BAD853}" type="slidenum">
              <a:rPr lang="el-GR" smtClean="0"/>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6323012" y="446088"/>
            <a:ext cx="5181600" cy="5414963"/>
          </a:xfrm>
        </p:spPr>
        <p:txBody>
          <a:bodyPr anchor="ctr">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Text Placeholder 3"/>
          <p:cNvSpPr>
            <a:spLocks noGrp="1"/>
          </p:cNvSpPr>
          <p:nvPr>
            <p:ph type="body" sz="half" idx="2" hasCustomPrompt="1"/>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endParaRPr lang="el-GR"/>
          </a:p>
        </p:txBody>
      </p:sp>
      <p:sp>
        <p:nvSpPr>
          <p:cNvPr id="5" name="Date Placeholder 4"/>
          <p:cNvSpPr>
            <a:spLocks noGrp="1"/>
          </p:cNvSpPr>
          <p:nvPr>
            <p:ph type="dt" sz="half" idx="10"/>
          </p:nvPr>
        </p:nvSpPr>
        <p:spPr/>
        <p:txBody>
          <a:bodyPr/>
          <a:lstStyle/>
          <a:p>
            <a:fld id="{1D4FEB2D-72FE-4554-8870-22A25AD28A90}"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0130E68-CDDF-4FF7-AA63-F862B5BAD853}" type="slidenum">
              <a:rPr lang="el-GR" smtClean="0"/>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hasCustomPrompt="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endParaRPr lang="el-GR"/>
          </a:p>
        </p:txBody>
      </p:sp>
      <p:sp>
        <p:nvSpPr>
          <p:cNvPr id="5" name="Date Placeholder 4"/>
          <p:cNvSpPr>
            <a:spLocks noGrp="1"/>
          </p:cNvSpPr>
          <p:nvPr>
            <p:ph type="dt" sz="half" idx="10"/>
          </p:nvPr>
        </p:nvSpPr>
        <p:spPr/>
        <p:txBody>
          <a:bodyPr/>
          <a:lstStyle/>
          <a:p>
            <a:fld id="{1D4FEB2D-72FE-4554-8870-22A25AD28A90}"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0130E68-CDDF-4FF7-AA63-F862B5BAD853}" type="slidenum">
              <a:rPr lang="el-GR" smtClean="0"/>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D4FEB2D-72FE-4554-8870-22A25AD28A90}" type="datetimeFigureOut">
              <a:rPr lang="el-GR" smtClean="0"/>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0130E68-CDDF-4FF7-AA63-F862B5BAD853}" type="slidenum">
              <a:rPr lang="el-GR" smtClean="0"/>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sansimera.gr/almanac/2906" TargetMode="External"/><Relationship Id="rId1" Type="http://schemas.openxmlformats.org/officeDocument/2006/relationships/hyperlink" Target="https://www.sansimera.gr/biographies/857"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sansimera.gr/biographies/856" TargetMode="External"/><Relationship Id="rId1" Type="http://schemas.openxmlformats.org/officeDocument/2006/relationships/hyperlink" Target="https://el.wikipedia.org/wiki/%CE%91%CF%80%CF%8C%CF%83%CF%84%CE%BF%CE%BB%CE%BF%CF%82_%CE%A0%CE%B1%CF%8D%CE%BB%CE%BF%CF%82"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jpeg"/><Relationship Id="rId6" Type="http://schemas.openxmlformats.org/officeDocument/2006/relationships/hyperlink" Target="https://el.wikipedia.org/wiki/%CE%99%CE%B7%CF%83%CE%BF%CF%8D%CF%82_%CE%A7%CF%81%CE%B9%CF%83%CF%84%CF%8C%CF%82" TargetMode="External"/><Relationship Id="rId5" Type="http://schemas.openxmlformats.org/officeDocument/2006/relationships/hyperlink" Target="https://el.wikipedia.org/wiki/%CE%A7%CF%81%CE%B9%CF%83%CF%84%CE%B9%CE%B1%CE%BD%CE%B9%CF%83%CE%BC%CF%8C%CF%82" TargetMode="External"/><Relationship Id="rId4" Type="http://schemas.openxmlformats.org/officeDocument/2006/relationships/hyperlink" Target="https://el.wikipedia.org/wiki/%CE%91%CF%80%CF%8C%CF%83%CF%84%CE%BF%CE%BB%CE%BF%CF%82" TargetMode="External"/><Relationship Id="rId3" Type="http://schemas.openxmlformats.org/officeDocument/2006/relationships/hyperlink" Target="https://el.wikipedia.org/wiki/%CE%91%CF%81%CF%87%CE%B1%CE%AF%CE%B1_%CE%A1%CF%8E%CE%BC%CE%B7" TargetMode="External"/><Relationship Id="rId2" Type="http://schemas.openxmlformats.org/officeDocument/2006/relationships/hyperlink" Target="https://el.wikipedia.org/wiki/%CE%9A%CE%B9%CE%BB%CE%B9%CE%BA%CE%AF%CE%B1" TargetMode="External"/><Relationship Id="rId1" Type="http://schemas.openxmlformats.org/officeDocument/2006/relationships/hyperlink" Target="https://el.wikipedia.org/wiki/%CE%A4%CE%B1%CF%81%CF%83%CF%8C%CF%82"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sansimera.gr/biographies/1522" TargetMode="External"/><Relationship Id="rId1" Type="http://schemas.openxmlformats.org/officeDocument/2006/relationships/hyperlink" Target="https://www.sansimera.gr/biographies/755"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sansimera.gr/biographies/132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sansimera.gr/biographies/1273" TargetMode="Externa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www.sansimera.gr/biographies/998" TargetMode="External"/><Relationship Id="rId3" Type="http://schemas.openxmlformats.org/officeDocument/2006/relationships/hyperlink" Target="https://www.sansimera.gr/biographies/999" TargetMode="External"/><Relationship Id="rId2" Type="http://schemas.openxmlformats.org/officeDocument/2006/relationships/hyperlink" Target="https://www.sansimera.gr/biographies/1025" TargetMode="External"/><Relationship Id="rId1" Type="http://schemas.openxmlformats.org/officeDocument/2006/relationships/hyperlink" Target="https://www.sansimera.gr/biographies/90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33" name="Group 1032"/>
          <p:cNvGrpSpPr>
            <a:grpSpLocks noGrp="1" noRot="1" noChangeAspect="1" noMove="1" noResize="1" noUngrp="1"/>
          </p:cNvGrpSpPr>
          <p:nvPr/>
        </p:nvGrpSpPr>
        <p:grpSpPr>
          <a:xfrm>
            <a:off x="9" y="228600"/>
            <a:ext cx="2851523" cy="6638625"/>
            <a:chOff x="2487613" y="285750"/>
            <a:chExt cx="2428875" cy="5654676"/>
          </a:xfrm>
        </p:grpSpPr>
        <p:sp>
          <p:nvSpPr>
            <p:cNvPr id="103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3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3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3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3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3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4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4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4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4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4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47" name="Group 1046"/>
          <p:cNvGrpSpPr>
            <a:grpSpLocks noGrp="1" noRot="1" noChangeAspect="1" noMove="1" noResize="1" noUngrp="1"/>
          </p:cNvGrpSpPr>
          <p:nvPr/>
        </p:nvGrpSpPr>
        <p:grpSpPr>
          <a:xfrm>
            <a:off x="27224" y="-786"/>
            <a:ext cx="2356675" cy="6854040"/>
            <a:chOff x="6627813" y="194833"/>
            <a:chExt cx="1952625" cy="5678918"/>
          </a:xfrm>
        </p:grpSpPr>
        <p:sp>
          <p:nvSpPr>
            <p:cNvPr id="1048"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49"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50"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51"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52"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53"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54"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55"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56"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57"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58"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59"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61" name="Rectangle 1060"/>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63" name="Freeform 11"/>
          <p:cNvSpPr>
            <a:spLocks noGrp="1" noRot="1" noChangeAspect="1" noMove="1" noResize="1" noEditPoints="1" noAdjustHandles="1" noChangeArrowheads="1" noChangeShapeType="1" noTextEdit="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65" name="Rectangle 1064"/>
          <p:cNvSpPr>
            <a:spLocks noGrp="1" noRot="1" noChangeAspect="1" noMove="1" noResize="1" noEditPoints="1" noAdjustHandles="1" noChangeArrowheads="1" noChangeShapeType="1" noTextEdit="1"/>
          </p:cNvSpPr>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ctrTitle"/>
          </p:nvPr>
        </p:nvSpPr>
        <p:spPr>
          <a:xfrm>
            <a:off x="649224" y="645106"/>
            <a:ext cx="3650279" cy="1259894"/>
          </a:xfrm>
        </p:spPr>
        <p:txBody>
          <a:bodyPr vert="horz" lIns="91440" tIns="45720" rIns="91440" bIns="45720" rtlCol="0" anchor="t">
            <a:normAutofit/>
          </a:bodyPr>
          <a:lstStyle/>
          <a:p>
            <a:pPr>
              <a:lnSpc>
                <a:spcPct val="90000"/>
              </a:lnSpc>
            </a:pPr>
            <a:r>
              <a:rPr lang="en-US" sz="2800"/>
              <a:t>Το Βιογραφικό του Απόστολου Παύλου </a:t>
            </a:r>
            <a:endParaRPr lang="en-US" sz="2800"/>
          </a:p>
        </p:txBody>
      </p:sp>
      <p:sp>
        <p:nvSpPr>
          <p:cNvPr id="3" name="Υπότιτλος 2"/>
          <p:cNvSpPr>
            <a:spLocks noGrp="1"/>
          </p:cNvSpPr>
          <p:nvPr>
            <p:ph type="subTitle" idx="1"/>
          </p:nvPr>
        </p:nvSpPr>
        <p:spPr>
          <a:xfrm>
            <a:off x="282540" y="2103430"/>
            <a:ext cx="4336012" cy="3759253"/>
          </a:xfrm>
        </p:spPr>
        <p:txBody>
          <a:bodyPr vert="horz" lIns="91440" tIns="45720" rIns="91440" bIns="45720" rtlCol="0">
            <a:normAutofit/>
          </a:bodyPr>
          <a:lstStyle/>
          <a:p>
            <a:pPr>
              <a:buFont typeface="Wingdings 3" panose="05040102010807070707" charset="2"/>
              <a:buChar char=""/>
            </a:pPr>
            <a:r>
              <a:rPr lang="en-US" sz="2400" dirty="0" err="1">
                <a:solidFill>
                  <a:schemeClr val="tx1">
                    <a:lumMod val="75000"/>
                    <a:lumOff val="25000"/>
                  </a:schemeClr>
                </a:solidFill>
              </a:rPr>
              <a:t>Άγγελος</a:t>
            </a:r>
            <a:r>
              <a:rPr lang="en-US" sz="2400" dirty="0">
                <a:solidFill>
                  <a:schemeClr val="tx1">
                    <a:lumMod val="75000"/>
                    <a:lumOff val="25000"/>
                  </a:schemeClr>
                </a:solidFill>
              </a:rPr>
              <a:t> Μπα</a:t>
            </a:r>
            <a:r>
              <a:rPr lang="en-US" sz="2400" dirty="0" err="1">
                <a:solidFill>
                  <a:schemeClr val="tx1">
                    <a:lumMod val="75000"/>
                    <a:lumOff val="25000"/>
                  </a:schemeClr>
                </a:solidFill>
              </a:rPr>
              <a:t>ριτάκης</a:t>
            </a:r>
            <a:r>
              <a:rPr lang="en-US" sz="2400" dirty="0">
                <a:solidFill>
                  <a:schemeClr val="tx1">
                    <a:lumMod val="75000"/>
                    <a:lumOff val="25000"/>
                  </a:schemeClr>
                </a:solidFill>
              </a:rPr>
              <a:t> </a:t>
            </a:r>
            <a:endParaRPr lang="en-US" sz="2400" dirty="0">
              <a:solidFill>
                <a:schemeClr val="tx1">
                  <a:lumMod val="75000"/>
                  <a:lumOff val="25000"/>
                </a:schemeClr>
              </a:solidFill>
            </a:endParaRPr>
          </a:p>
          <a:p>
            <a:pPr>
              <a:buFont typeface="Wingdings 3" panose="05040102010807070707" charset="2"/>
              <a:buChar char=""/>
            </a:pPr>
            <a:r>
              <a:rPr lang="en-US" sz="2400" dirty="0" err="1">
                <a:solidFill>
                  <a:schemeClr val="tx1">
                    <a:lumMod val="75000"/>
                    <a:lumOff val="25000"/>
                  </a:schemeClr>
                </a:solidFill>
              </a:rPr>
              <a:t>Μάθημ</a:t>
            </a:r>
            <a:r>
              <a:rPr lang="en-US" sz="2400" dirty="0">
                <a:solidFill>
                  <a:schemeClr val="tx1">
                    <a:lumMod val="75000"/>
                    <a:lumOff val="25000"/>
                  </a:schemeClr>
                </a:solidFill>
              </a:rPr>
              <a:t>α : Θρησκευτικά</a:t>
            </a:r>
            <a:endParaRPr lang="en-US" sz="2400" dirty="0">
              <a:solidFill>
                <a:schemeClr val="tx1">
                  <a:lumMod val="75000"/>
                  <a:lumOff val="25000"/>
                </a:schemeClr>
              </a:solidFill>
            </a:endParaRPr>
          </a:p>
          <a:p>
            <a:pPr>
              <a:buFont typeface="Wingdings 3" panose="05040102010807070707" charset="2"/>
              <a:buChar char=""/>
            </a:pPr>
            <a:r>
              <a:rPr lang="en-US" sz="2400" dirty="0">
                <a:solidFill>
                  <a:schemeClr val="tx1">
                    <a:lumMod val="75000"/>
                    <a:lumOff val="25000"/>
                  </a:schemeClr>
                </a:solidFill>
              </a:rPr>
              <a:t>Υπ</a:t>
            </a:r>
            <a:r>
              <a:rPr lang="en-US" sz="2400" dirty="0" err="1">
                <a:solidFill>
                  <a:schemeClr val="tx1">
                    <a:lumMod val="75000"/>
                    <a:lumOff val="25000"/>
                  </a:schemeClr>
                </a:solidFill>
              </a:rPr>
              <a:t>εύθυνη</a:t>
            </a:r>
            <a:r>
              <a:rPr lang="en-US" sz="2400" dirty="0">
                <a:solidFill>
                  <a:schemeClr val="tx1">
                    <a:lumMod val="75000"/>
                    <a:lumOff val="25000"/>
                  </a:schemeClr>
                </a:solidFill>
              </a:rPr>
              <a:t> Κα</a:t>
            </a:r>
            <a:r>
              <a:rPr lang="en-US" sz="2400" dirty="0" err="1">
                <a:solidFill>
                  <a:schemeClr val="tx1">
                    <a:lumMod val="75000"/>
                    <a:lumOff val="25000"/>
                  </a:schemeClr>
                </a:solidFill>
              </a:rPr>
              <a:t>θηγήτρι</a:t>
            </a:r>
            <a:r>
              <a:rPr lang="en-US" sz="2400" dirty="0">
                <a:solidFill>
                  <a:schemeClr val="tx1">
                    <a:lumMod val="75000"/>
                    <a:lumOff val="25000"/>
                  </a:schemeClr>
                </a:solidFill>
              </a:rPr>
              <a:t>α : </a:t>
            </a:r>
            <a:r>
              <a:rPr lang="el-GR" sz="2400" dirty="0">
                <a:solidFill>
                  <a:schemeClr val="tx1">
                    <a:lumMod val="75000"/>
                    <a:lumOff val="25000"/>
                  </a:schemeClr>
                </a:solidFill>
              </a:rPr>
              <a:t>           </a:t>
            </a:r>
            <a:endParaRPr lang="el-GR" sz="2400" dirty="0">
              <a:solidFill>
                <a:schemeClr val="tx1">
                  <a:lumMod val="75000"/>
                  <a:lumOff val="25000"/>
                </a:schemeClr>
              </a:solidFill>
            </a:endParaRPr>
          </a:p>
          <a:p>
            <a:r>
              <a:rPr lang="el-GR" sz="2400" dirty="0">
                <a:solidFill>
                  <a:schemeClr val="tx1">
                    <a:lumMod val="75000"/>
                    <a:lumOff val="25000"/>
                  </a:schemeClr>
                </a:solidFill>
              </a:rPr>
              <a:t>    </a:t>
            </a:r>
            <a:r>
              <a:rPr lang="en-US" sz="2400" dirty="0" err="1">
                <a:solidFill>
                  <a:schemeClr val="tx1">
                    <a:lumMod val="75000"/>
                    <a:lumOff val="25000"/>
                  </a:schemeClr>
                </a:solidFill>
              </a:rPr>
              <a:t>Τζίνου</a:t>
            </a:r>
            <a:r>
              <a:rPr lang="en-US" sz="2400" dirty="0">
                <a:solidFill>
                  <a:schemeClr val="tx1">
                    <a:lumMod val="75000"/>
                    <a:lumOff val="25000"/>
                  </a:schemeClr>
                </a:solidFill>
              </a:rPr>
              <a:t> Δήμητρα</a:t>
            </a:r>
            <a:endParaRPr lang="en-US" sz="2400" dirty="0">
              <a:solidFill>
                <a:schemeClr val="tx1">
                  <a:lumMod val="75000"/>
                  <a:lumOff val="25000"/>
                </a:schemeClr>
              </a:solidFill>
            </a:endParaRPr>
          </a:p>
          <a:p>
            <a:pPr>
              <a:buFont typeface="Wingdings 3" panose="05040102010807070707" charset="2"/>
              <a:buChar char=""/>
            </a:pPr>
            <a:r>
              <a:rPr lang="en-US" sz="2400" dirty="0" err="1">
                <a:solidFill>
                  <a:schemeClr val="tx1">
                    <a:lumMod val="75000"/>
                    <a:lumOff val="25000"/>
                  </a:schemeClr>
                </a:solidFill>
              </a:rPr>
              <a:t>Σχ</a:t>
            </a:r>
            <a:r>
              <a:rPr lang="en-US" sz="2400" dirty="0">
                <a:solidFill>
                  <a:schemeClr val="tx1">
                    <a:lumMod val="75000"/>
                    <a:lumOff val="25000"/>
                  </a:schemeClr>
                </a:solidFill>
              </a:rPr>
              <a:t>. </a:t>
            </a:r>
            <a:r>
              <a:rPr lang="en-US" sz="2400" dirty="0" err="1">
                <a:solidFill>
                  <a:schemeClr val="tx1">
                    <a:lumMod val="75000"/>
                    <a:lumOff val="25000"/>
                  </a:schemeClr>
                </a:solidFill>
              </a:rPr>
              <a:t>Έτος</a:t>
            </a:r>
            <a:r>
              <a:rPr lang="en-US" sz="2400" dirty="0">
                <a:solidFill>
                  <a:schemeClr val="tx1">
                    <a:lumMod val="75000"/>
                    <a:lumOff val="25000"/>
                  </a:schemeClr>
                </a:solidFill>
              </a:rPr>
              <a:t>: 2022-23</a:t>
            </a:r>
            <a:endParaRPr lang="en-US" sz="2400" dirty="0">
              <a:solidFill>
                <a:schemeClr val="tx1">
                  <a:lumMod val="75000"/>
                  <a:lumOff val="25000"/>
                </a:schemeClr>
              </a:solidFill>
            </a:endParaRPr>
          </a:p>
        </p:txBody>
      </p:sp>
      <p:pic>
        <p:nvPicPr>
          <p:cNvPr id="1028" name="Picture 4" descr="Απόστολος Παύλος: Ο Πρώτος μετά τον Ένα | Dogma"/>
          <p:cNvPicPr>
            <a:picLocks noChangeAspect="1" noChangeArrowheads="1"/>
          </p:cNvPicPr>
          <p:nvPr/>
        </p:nvPicPr>
        <p:blipFill rotWithShape="1">
          <a:blip r:embed="rId1">
            <a:extLst>
              <a:ext uri="{28A0092B-C50C-407E-A947-70E740481C1C}">
                <a14:useLocalDpi xmlns:a14="http://schemas.microsoft.com/office/drawing/2010/main" val="0"/>
              </a:ext>
            </a:extLst>
          </a:blip>
          <a:srcRect l="14884" r="18588" b="-1"/>
          <a:stretch>
            <a:fillRect/>
          </a:stretch>
        </p:blipFill>
        <p:spPr bwMode="auto">
          <a:xfrm>
            <a:off x="4619543" y="10"/>
            <a:ext cx="7572457"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0" dirty="0">
                <a:solidFill>
                  <a:srgbClr val="080808"/>
                </a:solidFill>
                <a:effectLst/>
                <a:latin typeface="fira sans condensed" panose="020B0604020202020204" pitchFamily="34" charset="0"/>
              </a:rPr>
              <a:t>Τέταρτη Περιοδεία</a:t>
            </a:r>
            <a:br>
              <a:rPr lang="el-GR" b="1" i="0" dirty="0">
                <a:solidFill>
                  <a:srgbClr val="080808"/>
                </a:solidFill>
                <a:effectLst/>
                <a:latin typeface="fira sans condensed" panose="020B0604020202020204" pitchFamily="34" charset="0"/>
              </a:rPr>
            </a:br>
            <a:endParaRPr lang="el-GR" dirty="0"/>
          </a:p>
        </p:txBody>
      </p:sp>
      <p:sp>
        <p:nvSpPr>
          <p:cNvPr id="3" name="Θέση περιεχομένου 2"/>
          <p:cNvSpPr>
            <a:spLocks noGrp="1"/>
          </p:cNvSpPr>
          <p:nvPr>
            <p:ph idx="1"/>
          </p:nvPr>
        </p:nvSpPr>
        <p:spPr>
          <a:xfrm>
            <a:off x="933061" y="1905000"/>
            <a:ext cx="10571551" cy="4006222"/>
          </a:xfrm>
        </p:spPr>
        <p:txBody>
          <a:bodyPr/>
          <a:lstStyle/>
          <a:p>
            <a:pPr algn="l"/>
            <a:r>
              <a:rPr lang="el-GR" sz="2400" b="0" i="0" dirty="0">
                <a:solidFill>
                  <a:srgbClr val="080808"/>
                </a:solidFill>
                <a:effectLst/>
                <a:latin typeface="fira sans" panose="020B0604020202020204" pitchFamily="34" charset="0"/>
              </a:rPr>
              <a:t>Αφού απελευθερώθηκε, επισκέφθηκε πόλεις της Μικράς Ασίας, της Κρήτης και της Ηπείρου. Το 67 πήγε στη Ρώμη και σύμφωνα με ορισμένες πηγές συναντήθηκε με τον </a:t>
            </a:r>
            <a:r>
              <a:rPr lang="el-GR" sz="2400" b="0" i="0" u="none" strike="noStrike" dirty="0">
                <a:solidFill>
                  <a:srgbClr val="000000"/>
                </a:solidFill>
                <a:effectLst/>
                <a:latin typeface="fira sans" panose="020B0604020202020204" pitchFamily="34" charset="0"/>
                <a:hlinkClick r:id="rId1"/>
              </a:rPr>
              <a:t>Απόστολο Πέτρο</a:t>
            </a:r>
            <a:r>
              <a:rPr lang="el-GR" sz="2400" b="0" i="0" dirty="0">
                <a:solidFill>
                  <a:srgbClr val="080808"/>
                </a:solidFill>
                <a:effectLst/>
                <a:latin typeface="fira sans" panose="020B0604020202020204" pitchFamily="34" charset="0"/>
              </a:rPr>
              <a:t>. Τότε, όμως, τον συνέλαβε ο </a:t>
            </a:r>
            <a:r>
              <a:rPr lang="el-GR" sz="2400" b="0" i="0" dirty="0" err="1">
                <a:solidFill>
                  <a:srgbClr val="080808"/>
                </a:solidFill>
                <a:effectLst/>
                <a:latin typeface="fira sans" panose="020B0604020202020204" pitchFamily="34" charset="0"/>
              </a:rPr>
              <a:t>Νέρων</a:t>
            </a:r>
            <a:r>
              <a:rPr lang="el-GR" sz="2400" b="0" i="0" dirty="0">
                <a:solidFill>
                  <a:srgbClr val="080808"/>
                </a:solidFill>
                <a:effectLst/>
                <a:latin typeface="fira sans" panose="020B0604020202020204" pitchFamily="34" charset="0"/>
              </a:rPr>
              <a:t> και τον θανάτωσε στις </a:t>
            </a:r>
            <a:r>
              <a:rPr lang="el-GR" sz="2400" b="0" i="0" u="none" strike="noStrike" dirty="0">
                <a:solidFill>
                  <a:srgbClr val="000000"/>
                </a:solidFill>
                <a:effectLst/>
                <a:latin typeface="fira sans" panose="020B0604020202020204" pitchFamily="34" charset="0"/>
                <a:hlinkClick r:id="rId2"/>
              </a:rPr>
              <a:t>29 Ιουνίου</a:t>
            </a:r>
            <a:r>
              <a:rPr lang="el-GR" sz="2400" b="0" i="0" dirty="0">
                <a:solidFill>
                  <a:srgbClr val="080808"/>
                </a:solidFill>
                <a:effectLst/>
                <a:latin typeface="fira sans" panose="020B0604020202020204" pitchFamily="34" charset="0"/>
              </a:rPr>
              <a:t>, οπότε γιορτάζεται η μνήμη του.</a:t>
            </a:r>
            <a:endParaRPr lang="el-GR" sz="2400" b="0" i="0" dirty="0">
              <a:solidFill>
                <a:srgbClr val="080808"/>
              </a:solidFill>
              <a:effectLst/>
              <a:latin typeface="fira sans" panose="020B0604020202020204" pitchFamily="34" charset="0"/>
            </a:endParaRPr>
          </a:p>
          <a:p>
            <a:pPr algn="l"/>
            <a:r>
              <a:rPr lang="el-GR" sz="2400" b="0" i="0" dirty="0">
                <a:solidFill>
                  <a:srgbClr val="080808"/>
                </a:solidFill>
                <a:effectLst/>
                <a:latin typeface="fira sans" panose="020B0604020202020204" pitchFamily="34" charset="0"/>
              </a:rPr>
              <a:t>Εκτός από το κήρυγμα 30 περίπου ετών, ο Παύλος συνέγραψε και 14 επιστολές, στις οποίες διδάσκει ποια πρέπει να είναι η συμπεριφορά των χριστιανών, σύμφωνα με το Ευαγγέλιο.</a:t>
            </a:r>
            <a:endParaRPr lang="el-GR" sz="2400" b="0" i="0" dirty="0">
              <a:solidFill>
                <a:srgbClr val="080808"/>
              </a:solidFill>
              <a:effectLst/>
              <a:latin typeface="fira sans" panose="020B0604020202020204" pitchFamily="34" charset="0"/>
            </a:endParaRPr>
          </a:p>
          <a:p>
            <a:pPr marL="0" indent="0">
              <a:buNone/>
            </a:pPr>
            <a:endParaRPr lang="el-GR" dirty="0"/>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2050" name="Picture 2" descr="Η ΠΟΡΕΙΑ ΤΟΥ ΑΠΟΣΤΟΛΟΥ ΠΑΥΛΟΥ ΣΤΗΝ ΕΛΛΑΔΑ - Μοναστήρια της Ελλάδος"/>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4396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Πηγές</a:t>
            </a:r>
            <a:endParaRPr lang="el-GR" dirty="0"/>
          </a:p>
        </p:txBody>
      </p:sp>
      <p:sp>
        <p:nvSpPr>
          <p:cNvPr id="3" name="Θέση περιεχομένου 2"/>
          <p:cNvSpPr>
            <a:spLocks noGrp="1"/>
          </p:cNvSpPr>
          <p:nvPr>
            <p:ph idx="1"/>
          </p:nvPr>
        </p:nvSpPr>
        <p:spPr/>
        <p:txBody>
          <a:bodyPr/>
          <a:lstStyle/>
          <a:p>
            <a:r>
              <a:rPr lang="en-US" dirty="0">
                <a:hlinkClick r:id="rId1"/>
              </a:rPr>
              <a:t>://el.wikipedia.org/wiki/%CE%91%CF%80%CF%8C%CF%83%CF%84%CE%BF%CE%BB%CE%BF%CF%82_%CE%A0%CE%B1%CF%8D%CE%BB%CE%BF%CF%82</a:t>
            </a:r>
            <a:endParaRPr lang="el-GR" dirty="0"/>
          </a:p>
          <a:p>
            <a:r>
              <a:rPr lang="en-US" dirty="0">
                <a:hlinkClick r:id="rId2"/>
              </a:rPr>
              <a:t>https://www.sansimera.gr/biographies/856</a:t>
            </a:r>
            <a:endParaRPr lang="el-GR" dirty="0"/>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Ο ΑΠΟΣΤΟΛΟΣ ΠΑΥΛΟΣ. - Ιερός Ναός Αγίων Θεοπατόρων Ιωακείμ και Άννης,  Ανθοκήπων Νέας Ευκαρπίας Θεσσαλονίκης"/>
          <p:cNvPicPr>
            <a:picLocks noChangeAspect="1" noChangeArrowheads="1"/>
          </p:cNvPicPr>
          <p:nvPr/>
        </p:nvPicPr>
        <p:blipFill>
          <a:blip r:embed="rId1">
            <a:alphaModFix amt="35000"/>
            <a:extLst>
              <a:ext uri="{28A0092B-C50C-407E-A947-70E740481C1C}">
                <a14:useLocalDpi xmlns:a14="http://schemas.microsoft.com/office/drawing/2010/main" val="0"/>
              </a:ext>
            </a:extLst>
          </a:blip>
          <a:srcRect/>
          <a:stretch>
            <a:fillRect/>
          </a:stretch>
        </p:blipFill>
        <p:spPr bwMode="auto">
          <a:xfrm>
            <a:off x="223284" y="121920"/>
            <a:ext cx="718457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ank You Images – Browse 213,094 Stock Photos, Vectors, and Video | Adob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291" y="4207912"/>
            <a:ext cx="3276600" cy="1390650"/>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περιεχομένου 2"/>
          <p:cNvSpPr>
            <a:spLocks noGrp="1"/>
          </p:cNvSpPr>
          <p:nvPr>
            <p:ph idx="1"/>
          </p:nvPr>
        </p:nvSpPr>
        <p:spPr>
          <a:xfrm>
            <a:off x="7706291" y="1164856"/>
            <a:ext cx="4659956" cy="2133565"/>
          </a:xfrm>
        </p:spPr>
        <p:txBody>
          <a:bodyPr>
            <a:normAutofit/>
          </a:bodyPr>
          <a:lstStyle/>
          <a:p>
            <a:pPr marL="0" indent="0">
              <a:buNone/>
            </a:pPr>
            <a:r>
              <a:rPr lang="el-GR" sz="2400" dirty="0"/>
              <a:t>Ευχαριστώ πολύ για την παρακολούθηση</a:t>
            </a:r>
            <a:endParaRPr lang="el-GR" sz="2400" dirty="0"/>
          </a:p>
          <a:p>
            <a:pPr marL="0" indent="0">
              <a:buNone/>
            </a:pPr>
            <a:r>
              <a:rPr lang="el-GR" sz="2400" dirty="0"/>
              <a:t>Με εκτίμηση,</a:t>
            </a:r>
            <a:endParaRPr lang="el-GR" sz="2400" dirty="0"/>
          </a:p>
          <a:p>
            <a:pPr marL="0" indent="0">
              <a:buNone/>
            </a:pPr>
            <a:r>
              <a:rPr lang="el-GR" sz="2400" dirty="0"/>
              <a:t>Άγγελος </a:t>
            </a:r>
            <a:r>
              <a:rPr lang="el-GR" sz="2400" dirty="0" err="1"/>
              <a:t>Μπαριτάκης</a:t>
            </a:r>
            <a:endParaRPr lang="el-G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0" i="0" dirty="0">
                <a:solidFill>
                  <a:srgbClr val="000000"/>
                </a:solidFill>
                <a:effectLst/>
                <a:latin typeface="Linux Libertine"/>
              </a:rPr>
              <a:t>Απόστολος Παύλος</a:t>
            </a:r>
            <a:br>
              <a:rPr lang="el-GR" b="0" i="0" dirty="0">
                <a:solidFill>
                  <a:srgbClr val="000000"/>
                </a:solidFill>
                <a:effectLst/>
                <a:latin typeface="Linux Libertine"/>
              </a:rPr>
            </a:br>
            <a:endParaRPr lang="el-GR" dirty="0"/>
          </a:p>
        </p:txBody>
      </p:sp>
      <p:sp>
        <p:nvSpPr>
          <p:cNvPr id="3" name="Θέση περιεχομένου 2"/>
          <p:cNvSpPr>
            <a:spLocks noGrp="1"/>
          </p:cNvSpPr>
          <p:nvPr>
            <p:ph idx="1"/>
          </p:nvPr>
        </p:nvSpPr>
        <p:spPr>
          <a:xfrm>
            <a:off x="509758" y="1905000"/>
            <a:ext cx="6929267" cy="4001477"/>
          </a:xfrm>
        </p:spPr>
        <p:txBody>
          <a:bodyPr>
            <a:normAutofit/>
          </a:bodyPr>
          <a:lstStyle/>
          <a:p>
            <a:r>
              <a:rPr lang="el-GR" b="0" i="0" dirty="0">
                <a:solidFill>
                  <a:srgbClr val="202122"/>
                </a:solidFill>
                <a:effectLst/>
                <a:latin typeface="Arial" panose="020B0604020202020204" pitchFamily="34" charset="0"/>
              </a:rPr>
              <a:t>Ο </a:t>
            </a:r>
            <a:r>
              <a:rPr lang="el-GR" b="1" i="0" dirty="0">
                <a:solidFill>
                  <a:srgbClr val="202122"/>
                </a:solidFill>
                <a:effectLst/>
                <a:latin typeface="Arial" panose="020B0604020202020204" pitchFamily="34" charset="0"/>
              </a:rPr>
              <a:t>Απόστολος Παύλος</a:t>
            </a:r>
            <a:r>
              <a:rPr lang="el-GR" b="0" i="0" dirty="0">
                <a:solidFill>
                  <a:srgbClr val="202122"/>
                </a:solidFill>
                <a:effectLst/>
                <a:latin typeface="Arial" panose="020B0604020202020204" pitchFamily="34" charset="0"/>
              </a:rPr>
              <a:t>, γνωστός στον δυτικό κόσμο και ως </a:t>
            </a:r>
            <a:r>
              <a:rPr lang="el-GR" b="1" i="0" dirty="0">
                <a:solidFill>
                  <a:srgbClr val="202122"/>
                </a:solidFill>
                <a:effectLst/>
                <a:latin typeface="Arial" panose="020B0604020202020204" pitchFamily="34" charset="0"/>
              </a:rPr>
              <a:t>Άγιος Παύλος</a:t>
            </a:r>
            <a:r>
              <a:rPr lang="el-GR" b="0" i="0" dirty="0">
                <a:solidFill>
                  <a:srgbClr val="202122"/>
                </a:solidFill>
                <a:effectLst/>
                <a:latin typeface="Arial" panose="020B0604020202020204" pitchFamily="34" charset="0"/>
              </a:rPr>
              <a:t> γεννηθείς ως </a:t>
            </a:r>
            <a:r>
              <a:rPr lang="el-GR" b="1" i="0" dirty="0">
                <a:solidFill>
                  <a:srgbClr val="202122"/>
                </a:solidFill>
                <a:effectLst/>
                <a:latin typeface="Arial" panose="020B0604020202020204" pitchFamily="34" charset="0"/>
              </a:rPr>
              <a:t>Σαούλ</a:t>
            </a:r>
            <a:r>
              <a:rPr lang="el-GR" b="0" i="0" dirty="0">
                <a:solidFill>
                  <a:srgbClr val="202122"/>
                </a:solidFill>
                <a:effectLst/>
                <a:latin typeface="Arial" panose="020B0604020202020204" pitchFamily="34" charset="0"/>
              </a:rPr>
              <a:t> (</a:t>
            </a:r>
            <a:r>
              <a:rPr lang="el-GR" b="0" i="1" dirty="0" err="1">
                <a:solidFill>
                  <a:srgbClr val="202122"/>
                </a:solidFill>
                <a:effectLst/>
                <a:latin typeface="Arial" panose="020B0604020202020204" pitchFamily="34" charset="0"/>
              </a:rPr>
              <a:t>Σαύλος</a:t>
            </a:r>
            <a:r>
              <a:rPr lang="el-GR" b="0" i="0" dirty="0">
                <a:solidFill>
                  <a:srgbClr val="202122"/>
                </a:solidFill>
                <a:effectLst/>
                <a:latin typeface="Arial" panose="020B0604020202020204" pitchFamily="34" charset="0"/>
              </a:rPr>
              <a:t>, βλ. </a:t>
            </a:r>
            <a:r>
              <a:rPr lang="el-GR" b="0" i="1" dirty="0" err="1">
                <a:solidFill>
                  <a:srgbClr val="202122"/>
                </a:solidFill>
                <a:effectLst/>
                <a:latin typeface="Arial" panose="020B0604020202020204" pitchFamily="34" charset="0"/>
              </a:rPr>
              <a:t>Πράξ</a:t>
            </a:r>
            <a:r>
              <a:rPr lang="el-GR" b="0" i="1" dirty="0">
                <a:solidFill>
                  <a:srgbClr val="202122"/>
                </a:solidFill>
                <a:effectLst/>
                <a:latin typeface="Arial" panose="020B0604020202020204" pitchFamily="34" charset="0"/>
              </a:rPr>
              <a:t>. 7:58</a:t>
            </a:r>
            <a:r>
              <a:rPr lang="el-GR" b="0" i="0" dirty="0">
                <a:solidFill>
                  <a:srgbClr val="202122"/>
                </a:solidFill>
                <a:effectLst/>
                <a:latin typeface="Arial" panose="020B0604020202020204" pitchFamily="34" charset="0"/>
              </a:rPr>
              <a:t>, </a:t>
            </a:r>
            <a:r>
              <a:rPr lang="el-GR" b="0" i="1" dirty="0">
                <a:solidFill>
                  <a:srgbClr val="202122"/>
                </a:solidFill>
                <a:effectLst/>
                <a:latin typeface="Arial" panose="020B0604020202020204" pitchFamily="34" charset="0"/>
              </a:rPr>
              <a:t>8:3</a:t>
            </a:r>
            <a:r>
              <a:rPr lang="el-GR" b="0" i="0" dirty="0">
                <a:solidFill>
                  <a:srgbClr val="202122"/>
                </a:solidFill>
                <a:effectLst/>
                <a:latin typeface="Arial" panose="020B0604020202020204" pitchFamily="34" charset="0"/>
              </a:rPr>
              <a:t> κ.ά.), (</a:t>
            </a:r>
            <a:r>
              <a:rPr lang="el-GR" b="0" i="0" u="none" strike="noStrike" dirty="0">
                <a:solidFill>
                  <a:srgbClr val="3366CC"/>
                </a:solidFill>
                <a:effectLst/>
                <a:latin typeface="Arial" panose="020B0604020202020204" pitchFamily="34" charset="0"/>
                <a:hlinkClick r:id="rId1" tooltip="Ταρσός"/>
              </a:rPr>
              <a:t>Ταρσός</a:t>
            </a:r>
            <a:r>
              <a:rPr lang="el-GR" b="0" i="0" dirty="0">
                <a:solidFill>
                  <a:srgbClr val="202122"/>
                </a:solidFill>
                <a:effectLst/>
                <a:latin typeface="Arial" panose="020B0604020202020204" pitchFamily="34" charset="0"/>
              </a:rPr>
              <a:t>, </a:t>
            </a:r>
            <a:r>
              <a:rPr lang="el-GR" b="0" i="0" u="none" strike="noStrike" dirty="0">
                <a:solidFill>
                  <a:srgbClr val="3366CC"/>
                </a:solidFill>
                <a:effectLst/>
                <a:latin typeface="Arial" panose="020B0604020202020204" pitchFamily="34" charset="0"/>
                <a:hlinkClick r:id="rId2" tooltip="Κιλικία"/>
              </a:rPr>
              <a:t>Κιλικία</a:t>
            </a:r>
            <a:r>
              <a:rPr lang="el-GR" b="0" i="0" dirty="0">
                <a:solidFill>
                  <a:srgbClr val="202122"/>
                </a:solidFill>
                <a:effectLst/>
                <a:latin typeface="Arial" panose="020B0604020202020204" pitchFamily="34" charset="0"/>
              </a:rPr>
              <a:t> αρχές 1ου αι. (5-15 μ.Χ.) – </a:t>
            </a:r>
            <a:r>
              <a:rPr lang="el-GR" b="0" i="0" u="none" strike="noStrike" dirty="0">
                <a:solidFill>
                  <a:srgbClr val="3366CC"/>
                </a:solidFill>
                <a:effectLst/>
                <a:latin typeface="Arial" panose="020B0604020202020204" pitchFamily="34" charset="0"/>
                <a:hlinkClick r:id="rId3" tooltip="Αρχαία Ρώμη"/>
              </a:rPr>
              <a:t>Ρώμη</a:t>
            </a:r>
            <a:r>
              <a:rPr lang="el-GR" b="0" i="0" dirty="0">
                <a:solidFill>
                  <a:srgbClr val="202122"/>
                </a:solidFill>
                <a:effectLst/>
                <a:latin typeface="Arial" panose="020B0604020202020204" pitchFamily="34" charset="0"/>
              </a:rPr>
              <a:t> 66-68 μ.Χ.), ήταν </a:t>
            </a:r>
            <a:r>
              <a:rPr lang="el-GR" b="0" i="0" u="none" strike="noStrike" dirty="0">
                <a:solidFill>
                  <a:srgbClr val="3366CC"/>
                </a:solidFill>
                <a:effectLst/>
                <a:latin typeface="Arial" panose="020B0604020202020204" pitchFamily="34" charset="0"/>
                <a:hlinkClick r:id="rId4" tooltip="Απόστολος"/>
              </a:rPr>
              <a:t>Απόστολος</a:t>
            </a:r>
            <a:r>
              <a:rPr lang="el-GR" b="0" i="0" dirty="0">
                <a:solidFill>
                  <a:srgbClr val="202122"/>
                </a:solidFill>
                <a:effectLst/>
                <a:latin typeface="Arial" panose="020B0604020202020204" pitchFamily="34" charset="0"/>
              </a:rPr>
              <a:t> και συγγραφέας των μισών περίπου βιβλίων της </a:t>
            </a:r>
            <a:r>
              <a:rPr lang="el-GR" b="0" i="0" u="none" strike="noStrike" dirty="0">
                <a:solidFill>
                  <a:srgbClr val="3366CC"/>
                </a:solidFill>
                <a:effectLst/>
                <a:latin typeface="Arial" panose="020B0604020202020204" pitchFamily="34" charset="0"/>
              </a:rPr>
              <a:t>Καινής Διαθήκης</a:t>
            </a:r>
            <a:r>
              <a:rPr lang="el-GR" b="0" i="0" dirty="0">
                <a:solidFill>
                  <a:srgbClr val="202122"/>
                </a:solidFill>
                <a:effectLst/>
                <a:latin typeface="Arial" panose="020B0604020202020204" pitchFamily="34" charset="0"/>
              </a:rPr>
              <a:t>. Ήταν μία από τις σπουδαιότερες προσωπικότητες της πρώιμης εποχής του </a:t>
            </a:r>
            <a:r>
              <a:rPr lang="el-GR" b="0" i="0" u="none" strike="noStrike" dirty="0">
                <a:solidFill>
                  <a:srgbClr val="3366CC"/>
                </a:solidFill>
                <a:effectLst/>
                <a:latin typeface="Arial" panose="020B0604020202020204" pitchFamily="34" charset="0"/>
                <a:hlinkClick r:id="rId5" tooltip="Χριστιανισμός"/>
              </a:rPr>
              <a:t>Χριστιανισμού</a:t>
            </a:r>
            <a:r>
              <a:rPr lang="el-GR" b="0" i="0" dirty="0">
                <a:solidFill>
                  <a:srgbClr val="202122"/>
                </a:solidFill>
                <a:effectLst/>
                <a:latin typeface="Arial" panose="020B0604020202020204" pitchFamily="34" charset="0"/>
              </a:rPr>
              <a:t>, υποστηρικτής της παγκοσμιότητας της Διδασκαλίας Του </a:t>
            </a:r>
            <a:r>
              <a:rPr lang="el-GR" b="0" i="0" u="none" strike="noStrike" dirty="0">
                <a:solidFill>
                  <a:srgbClr val="3366CC"/>
                </a:solidFill>
                <a:effectLst/>
                <a:latin typeface="Arial" panose="020B0604020202020204" pitchFamily="34" charset="0"/>
                <a:hlinkClick r:id="rId6" tooltip="Ιησούς Χριστός"/>
              </a:rPr>
              <a:t>Ιησού</a:t>
            </a:r>
            <a:r>
              <a:rPr lang="el-GR" b="0" i="0" dirty="0">
                <a:solidFill>
                  <a:srgbClr val="202122"/>
                </a:solidFill>
                <a:effectLst/>
                <a:latin typeface="Arial" panose="020B0604020202020204" pitchFamily="34" charset="0"/>
              </a:rPr>
              <a:t>. Για τον λόγο αυτό, έλαβε το όνομα </a:t>
            </a:r>
            <a:r>
              <a:rPr lang="el-GR" b="0" i="1" dirty="0">
                <a:solidFill>
                  <a:srgbClr val="202122"/>
                </a:solidFill>
                <a:effectLst/>
                <a:latin typeface="Arial" panose="020B0604020202020204" pitchFamily="34" charset="0"/>
              </a:rPr>
              <a:t>«</a:t>
            </a:r>
            <a:r>
              <a:rPr lang="el-GR" b="0" i="1" dirty="0" err="1">
                <a:solidFill>
                  <a:srgbClr val="202122"/>
                </a:solidFill>
                <a:effectLst/>
                <a:latin typeface="Arial" panose="020B0604020202020204" pitchFamily="34" charset="0"/>
              </a:rPr>
              <a:t>Ἀπόστολος</a:t>
            </a:r>
            <a:r>
              <a:rPr lang="el-GR" b="0" i="1" dirty="0">
                <a:solidFill>
                  <a:srgbClr val="202122"/>
                </a:solidFill>
                <a:effectLst/>
                <a:latin typeface="Arial" panose="020B0604020202020204" pitchFamily="34" charset="0"/>
              </a:rPr>
              <a:t> </a:t>
            </a:r>
            <a:r>
              <a:rPr lang="el-GR" b="0" i="1" dirty="0" err="1">
                <a:solidFill>
                  <a:srgbClr val="202122"/>
                </a:solidFill>
                <a:effectLst/>
                <a:latin typeface="Arial" panose="020B0604020202020204" pitchFamily="34" charset="0"/>
              </a:rPr>
              <a:t>τῶν</a:t>
            </a:r>
            <a:r>
              <a:rPr lang="el-GR" b="0" i="1" dirty="0">
                <a:solidFill>
                  <a:srgbClr val="202122"/>
                </a:solidFill>
                <a:effectLst/>
                <a:latin typeface="Arial" panose="020B0604020202020204" pitchFamily="34" charset="0"/>
              </a:rPr>
              <a:t> </a:t>
            </a:r>
            <a:r>
              <a:rPr lang="el-GR" b="0" i="1" dirty="0" err="1">
                <a:solidFill>
                  <a:srgbClr val="202122"/>
                </a:solidFill>
                <a:effectLst/>
                <a:latin typeface="Arial" panose="020B0604020202020204" pitchFamily="34" charset="0"/>
              </a:rPr>
              <a:t>ἐθνῶν</a:t>
            </a:r>
            <a:r>
              <a:rPr lang="el-GR" b="0" i="1" dirty="0">
                <a:solidFill>
                  <a:srgbClr val="202122"/>
                </a:solidFill>
                <a:effectLst/>
                <a:latin typeface="Arial" panose="020B0604020202020204" pitchFamily="34" charset="0"/>
              </a:rPr>
              <a:t>».</a:t>
            </a:r>
            <a:endParaRPr lang="el-GR" dirty="0"/>
          </a:p>
        </p:txBody>
      </p:sp>
      <p:pic>
        <p:nvPicPr>
          <p:cNvPr id="2050" name="Picture 2" descr="Η «Οδύσσεια» του Αποστόλου Παύλου – Αφιέρωμα στη μνήμη του - ΒΗΜΑ ΟΡΘΟΔΟΞΙΑΣ"/>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3976" y="3781424"/>
            <a:ext cx="4758266" cy="2676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605" y="642258"/>
            <a:ext cx="10058367" cy="1186543"/>
          </a:xfrm>
        </p:spPr>
        <p:txBody>
          <a:bodyPr/>
          <a:lstStyle/>
          <a:p>
            <a:r>
              <a:rPr lang="el-GR" dirty="0"/>
              <a:t>Περισσότερες Πληροφορίες</a:t>
            </a:r>
            <a:endParaRPr lang="el-GR" dirty="0"/>
          </a:p>
        </p:txBody>
      </p:sp>
      <p:sp>
        <p:nvSpPr>
          <p:cNvPr id="3" name="Θέση περιεχομένου 2"/>
          <p:cNvSpPr>
            <a:spLocks noGrp="1"/>
          </p:cNvSpPr>
          <p:nvPr>
            <p:ph idx="1"/>
          </p:nvPr>
        </p:nvSpPr>
        <p:spPr>
          <a:xfrm>
            <a:off x="687389" y="1828801"/>
            <a:ext cx="10817224" cy="4082422"/>
          </a:xfrm>
        </p:spPr>
        <p:txBody>
          <a:bodyPr>
            <a:noAutofit/>
          </a:bodyPr>
          <a:lstStyle/>
          <a:p>
            <a:pPr algn="l"/>
            <a:r>
              <a:rPr lang="el-GR" sz="1400" b="0" i="0" dirty="0">
                <a:solidFill>
                  <a:srgbClr val="080808"/>
                </a:solidFill>
                <a:effectLst/>
                <a:latin typeface="fira sans" panose="020B0604020202020204" pitchFamily="34" charset="0"/>
              </a:rPr>
              <a:t>Έλαβε μέρος στον λιθοβολισμό του </a:t>
            </a:r>
            <a:r>
              <a:rPr lang="el-GR" sz="1400" b="0" i="0" u="none" strike="noStrike" dirty="0">
                <a:solidFill>
                  <a:srgbClr val="000000"/>
                </a:solidFill>
                <a:effectLst/>
                <a:latin typeface="fira sans" panose="020B0604020202020204" pitchFamily="34" charset="0"/>
                <a:hlinkClick r:id="rId1"/>
              </a:rPr>
              <a:t>Στέφανου</a:t>
            </a:r>
            <a:r>
              <a:rPr lang="el-GR" sz="1400" b="0" i="0" dirty="0">
                <a:solidFill>
                  <a:srgbClr val="080808"/>
                </a:solidFill>
                <a:effectLst/>
                <a:latin typeface="fira sans" panose="020B0604020202020204" pitchFamily="34" charset="0"/>
              </a:rPr>
              <a:t> και ήταν γεμάτος έχθρα κατά των χριστιανών. Όταν έμαθε ότι στη Δαμασκό υπήρχαν πολλοί χριστιανοί, πήγε στους αρχιερείς και πήρε την άδεια και συνοδούς να πάει να τους συλλάβει και να τους φέρει δεμένους στα Ιεροσόλυμα. Ένα όραμα που είδε καθ' οδόν προς τη Δαμασκό τον έκανε να μεταστραφεί στον χριστιανισμό.</a:t>
            </a:r>
            <a:endParaRPr lang="el-GR" sz="1400" b="0" i="0" dirty="0">
              <a:solidFill>
                <a:srgbClr val="080808"/>
              </a:solidFill>
              <a:effectLst/>
              <a:latin typeface="fira sans" panose="020B0604020202020204" pitchFamily="34" charset="0"/>
            </a:endParaRPr>
          </a:p>
          <a:p>
            <a:pPr algn="l"/>
            <a:r>
              <a:rPr lang="el-GR" sz="1400" b="0" i="0" dirty="0">
                <a:solidFill>
                  <a:srgbClr val="080808"/>
                </a:solidFill>
                <a:effectLst/>
                <a:latin typeface="fira sans" panose="020B0604020202020204" pitchFamily="34" charset="0"/>
              </a:rPr>
              <a:t>Ένα μεσημέρι, καθώς έτρεχε με το άλογό του προς τη Δαμασκό, μία τρομερή λάμψη τον χτύπησε στο πρόσωπο και τον έριξε στο έδαφος. Μια φωνή ακούστηκε να του λέει:</a:t>
            </a:r>
            <a:br>
              <a:rPr lang="el-GR" sz="1400" b="0" i="0" dirty="0">
                <a:solidFill>
                  <a:srgbClr val="080808"/>
                </a:solidFill>
                <a:effectLst/>
                <a:latin typeface="fira sans" panose="020B0604020202020204" pitchFamily="34" charset="0"/>
              </a:rPr>
            </a:br>
            <a:r>
              <a:rPr lang="el-GR" sz="1400" b="0" i="0" dirty="0">
                <a:solidFill>
                  <a:srgbClr val="080808"/>
                </a:solidFill>
                <a:effectLst/>
                <a:latin typeface="fira sans" panose="020B0604020202020204" pitchFamily="34" charset="0"/>
              </a:rPr>
              <a:t>– «Σαούλ, Σαούλ γιατί με καταδιώκεις;» </a:t>
            </a:r>
            <a:br>
              <a:rPr lang="el-GR" sz="1400" b="0" i="0" dirty="0">
                <a:solidFill>
                  <a:srgbClr val="080808"/>
                </a:solidFill>
                <a:effectLst/>
                <a:latin typeface="fira sans" panose="020B0604020202020204" pitchFamily="34" charset="0"/>
              </a:rPr>
            </a:br>
            <a:r>
              <a:rPr lang="el-GR" sz="1400" b="0" i="0" dirty="0">
                <a:solidFill>
                  <a:srgbClr val="080808"/>
                </a:solidFill>
                <a:effectLst/>
                <a:latin typeface="fira sans" panose="020B0604020202020204" pitchFamily="34" charset="0"/>
              </a:rPr>
              <a:t>Κατατρομαγμένος ο Σαούλ απάντησε: «Ποιος είσαι, Κύριε;»</a:t>
            </a:r>
            <a:br>
              <a:rPr lang="el-GR" sz="1400" b="0" i="0" dirty="0">
                <a:solidFill>
                  <a:srgbClr val="080808"/>
                </a:solidFill>
                <a:effectLst/>
                <a:latin typeface="fira sans" panose="020B0604020202020204" pitchFamily="34" charset="0"/>
              </a:rPr>
            </a:br>
            <a:r>
              <a:rPr lang="el-GR" sz="1400" b="0" i="0" dirty="0">
                <a:solidFill>
                  <a:srgbClr val="080808"/>
                </a:solidFill>
                <a:effectLst/>
                <a:latin typeface="fira sans" panose="020B0604020202020204" pitchFamily="34" charset="0"/>
              </a:rPr>
              <a:t>– «Εγώ είμαι ο </a:t>
            </a:r>
            <a:r>
              <a:rPr lang="el-GR" sz="1400" b="0" i="0" u="none" strike="noStrike" dirty="0">
                <a:solidFill>
                  <a:srgbClr val="000000"/>
                </a:solidFill>
                <a:effectLst/>
                <a:latin typeface="fira sans" panose="020B0604020202020204" pitchFamily="34" charset="0"/>
                <a:hlinkClick r:id="rId2"/>
              </a:rPr>
              <a:t>Ιησούς</a:t>
            </a:r>
            <a:r>
              <a:rPr lang="el-GR" sz="1400" b="0" i="0" dirty="0">
                <a:solidFill>
                  <a:srgbClr val="080808"/>
                </a:solidFill>
                <a:effectLst/>
                <a:latin typeface="fira sans" panose="020B0604020202020204" pitchFamily="34" charset="0"/>
              </a:rPr>
              <a:t>, που συ καταδιώκεις. Είναι σκληρό για σένα να λακτίζεις πάνω στα καρφιά», απάντησε η φωνή.</a:t>
            </a:r>
            <a:br>
              <a:rPr lang="el-GR" sz="1400" b="0" i="0" dirty="0">
                <a:solidFill>
                  <a:srgbClr val="080808"/>
                </a:solidFill>
                <a:effectLst/>
                <a:latin typeface="fira sans" panose="020B0604020202020204" pitchFamily="34" charset="0"/>
              </a:rPr>
            </a:br>
            <a:r>
              <a:rPr lang="el-GR" sz="1400" b="0" i="0" dirty="0">
                <a:solidFill>
                  <a:srgbClr val="080808"/>
                </a:solidFill>
                <a:effectLst/>
                <a:latin typeface="fira sans" panose="020B0604020202020204" pitchFamily="34" charset="0"/>
              </a:rPr>
              <a:t>Τότε ο Σαούλ είδε ολοζώντανο τον Ιησού να του λέει:</a:t>
            </a:r>
            <a:br>
              <a:rPr lang="el-GR" sz="1400" b="0" i="0" dirty="0">
                <a:solidFill>
                  <a:srgbClr val="080808"/>
                </a:solidFill>
                <a:effectLst/>
                <a:latin typeface="fira sans" panose="020B0604020202020204" pitchFamily="34" charset="0"/>
              </a:rPr>
            </a:br>
            <a:r>
              <a:rPr lang="el-GR" sz="1400" b="0" i="0" dirty="0">
                <a:solidFill>
                  <a:srgbClr val="080808"/>
                </a:solidFill>
                <a:effectLst/>
                <a:latin typeface="fira sans" panose="020B0604020202020204" pitchFamily="34" charset="0"/>
              </a:rPr>
              <a:t>– «Σήκω επάνω Σαούλ και πήγαινε στη Δαμασκό. Εκεί θα μάθεις τι πρέπει να κάμεις».</a:t>
            </a:r>
            <a:endParaRPr lang="el-GR" sz="1400" b="0" i="0" dirty="0">
              <a:solidFill>
                <a:srgbClr val="080808"/>
              </a:solidFill>
              <a:effectLst/>
              <a:latin typeface="fira sans" panose="020B0604020202020204" pitchFamily="34" charset="0"/>
            </a:endParaRPr>
          </a:p>
          <a:p>
            <a:pPr algn="l"/>
            <a:r>
              <a:rPr lang="el-GR" sz="1400" b="0" i="0" dirty="0">
                <a:solidFill>
                  <a:srgbClr val="080808"/>
                </a:solidFill>
                <a:effectLst/>
                <a:latin typeface="fira sans" panose="020B0604020202020204" pitchFamily="34" charset="0"/>
              </a:rPr>
              <a:t>Ο Σαούλ σηκώθηκε, μα δεν έβλεπε. Ήταν τυφλός. Οι συνοδοί του </a:t>
            </a:r>
            <a:r>
              <a:rPr lang="el-GR" sz="1400" b="0" i="0" dirty="0" err="1">
                <a:solidFill>
                  <a:srgbClr val="080808"/>
                </a:solidFill>
                <a:effectLst/>
                <a:latin typeface="fira sans" panose="020B0604020202020204" pitchFamily="34" charset="0"/>
              </a:rPr>
              <a:t>καταφοβισμένοι</a:t>
            </a:r>
            <a:r>
              <a:rPr lang="el-GR" sz="1400" b="0" i="0" dirty="0">
                <a:solidFill>
                  <a:srgbClr val="080808"/>
                </a:solidFill>
                <a:effectLst/>
                <a:latin typeface="fira sans" panose="020B0604020202020204" pitchFamily="34" charset="0"/>
              </a:rPr>
              <a:t> τον πήραν από το χέρι και τον έφεραν στην πόλη, στο σπίτι του Ιούδα. Εκεί έμεινε τρεις ημέρες νηστικός, τυφλός, χωρίς να μπορεί να διακρίνει τίποτα μπροστά του. Την τρίτη ημέρα κατά διαταγή του Χριστού πήγε και τον βρήκε ο Ανανίας και του είπε:</a:t>
            </a:r>
            <a:br>
              <a:rPr lang="el-GR" sz="1400" b="0" i="0" dirty="0">
                <a:solidFill>
                  <a:srgbClr val="080808"/>
                </a:solidFill>
                <a:effectLst/>
                <a:latin typeface="fira sans" panose="020B0604020202020204" pitchFamily="34" charset="0"/>
              </a:rPr>
            </a:br>
            <a:r>
              <a:rPr lang="el-GR" sz="1400" b="0" i="0" dirty="0">
                <a:solidFill>
                  <a:srgbClr val="080808"/>
                </a:solidFill>
                <a:effectLst/>
                <a:latin typeface="fira sans" panose="020B0604020202020204" pitchFamily="34" charset="0"/>
              </a:rPr>
              <a:t>– «Σαούλ αδελφέ μου, παρουσιάσθηκε σε μένα ο Χριστός και με διέταξε να έλθω να σε γιατρέψω.</a:t>
            </a:r>
            <a:br>
              <a:rPr lang="el-GR" sz="1400" b="0" i="0" dirty="0">
                <a:solidFill>
                  <a:srgbClr val="080808"/>
                </a:solidFill>
                <a:effectLst/>
                <a:latin typeface="fira sans" panose="020B0604020202020204" pitchFamily="34" charset="0"/>
              </a:rPr>
            </a:br>
            <a:r>
              <a:rPr lang="el-GR" sz="1400" b="0" i="0" dirty="0">
                <a:solidFill>
                  <a:srgbClr val="080808"/>
                </a:solidFill>
                <a:effectLst/>
                <a:latin typeface="fira sans" panose="020B0604020202020204" pitchFamily="34" charset="0"/>
              </a:rPr>
              <a:t>Πράγματι, ο Ανανίας έβαλε στο κεφάλι του Σαούλ και αμέσως μετά άνοιξαν τα μάτια του, φωτίστηκε με Άγιο Πνεύμα, πίστεψε στον Χριστό και από τρομερός διώκτης του χριστιανισμού έγινε ο θερμότερος κήρυκας του Ευαγγελίου.</a:t>
            </a:r>
            <a:endParaRPr lang="el-GR" sz="1400" b="0" i="0" dirty="0">
              <a:solidFill>
                <a:srgbClr val="080808"/>
              </a:solidFill>
              <a:effectLst/>
              <a:latin typeface="fira sans" panose="020B0604020202020204" pitchFamily="34" charset="0"/>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Περισσότερες Πληροφορίες</a:t>
            </a:r>
            <a:endParaRPr lang="el-GR" dirty="0"/>
          </a:p>
        </p:txBody>
      </p:sp>
      <p:sp>
        <p:nvSpPr>
          <p:cNvPr id="3" name="Θέση περιεχομένου 2"/>
          <p:cNvSpPr>
            <a:spLocks noGrp="1"/>
          </p:cNvSpPr>
          <p:nvPr>
            <p:ph idx="1"/>
          </p:nvPr>
        </p:nvSpPr>
        <p:spPr/>
        <p:txBody>
          <a:bodyPr>
            <a:normAutofit fontScale="92500" lnSpcReduction="10000"/>
          </a:bodyPr>
          <a:lstStyle/>
          <a:p>
            <a:pPr algn="l"/>
            <a:r>
              <a:rPr lang="el-GR" sz="1800" b="0" i="0" dirty="0">
                <a:solidFill>
                  <a:srgbClr val="080808"/>
                </a:solidFill>
                <a:effectLst/>
                <a:latin typeface="fira sans" panose="020B0604020202020204" pitchFamily="34" charset="0"/>
              </a:rPr>
              <a:t>Δεν πέρασαν πολλές μέρες και ο Σαούλ ξεχύθηκε στους δρόμους και τις συναγωγές της Δαμασκού, κηρύττοντας το Χριστό. Επειδή, όμως, οι Ιουδαίοι σκέπτονταν να τον πιάσουν και να τον σκοτώσουν, οι χριστιανοί τον έκρυψαν σ' ένα σπίτι στην άκρη της πόλης και τη νύχτα τον κατέβασαν μ’ ένα καλάθι από τα τείχη έξω από την πόλη.</a:t>
            </a:r>
            <a:endParaRPr lang="el-GR" sz="1800" b="0" i="0" dirty="0">
              <a:solidFill>
                <a:srgbClr val="080808"/>
              </a:solidFill>
              <a:effectLst/>
              <a:latin typeface="fira sans" panose="020B0604020202020204" pitchFamily="34" charset="0"/>
            </a:endParaRPr>
          </a:p>
          <a:p>
            <a:pPr algn="l"/>
            <a:r>
              <a:rPr lang="el-GR" sz="1800" b="0" i="0" dirty="0">
                <a:solidFill>
                  <a:srgbClr val="080808"/>
                </a:solidFill>
                <a:effectLst/>
                <a:latin typeface="fira sans" panose="020B0604020202020204" pitchFamily="34" charset="0"/>
              </a:rPr>
              <a:t>Από τη Δαμασκό ο Παύλος πήγε στα Ιεροσόλυμα, όπου γνωρίστηκε με πολλούς χριστιανούς, που τον υποδέχθηκαν έμπλεοι χαράς. Αμέσως άρχισε να κηρύττει τον Λόγο του Θεού, αλλά και πάλι προκάλεσε το μίσος και την οργή των Ιουδαίων, οι οποίοι έψαχναν τρόπο να τον σκοτώσουν. Τότε, ο Σαούλ αναγκάστηκε να φύγει για την Καισάρεια της Παλαιστίνης κι αργότερα για την πατρίδα του, την Ταρσό.</a:t>
            </a:r>
            <a:endParaRPr lang="el-GR" sz="1800" b="0" i="0" dirty="0">
              <a:solidFill>
                <a:srgbClr val="080808"/>
              </a:solidFill>
              <a:effectLst/>
              <a:latin typeface="fira sans" panose="020B0604020202020204" pitchFamily="34" charset="0"/>
            </a:endParaRPr>
          </a:p>
          <a:p>
            <a:pPr algn="l"/>
            <a:r>
              <a:rPr lang="el-GR" sz="1800" b="0" i="0" dirty="0">
                <a:solidFill>
                  <a:srgbClr val="080808"/>
                </a:solidFill>
                <a:effectLst/>
                <a:latin typeface="fira sans" panose="020B0604020202020204" pitchFamily="34" charset="0"/>
              </a:rPr>
              <a:t>Από εκεί με τον </a:t>
            </a:r>
            <a:r>
              <a:rPr lang="el-GR" sz="1800" b="0" i="0" u="none" strike="noStrike" dirty="0">
                <a:solidFill>
                  <a:srgbClr val="000000"/>
                </a:solidFill>
                <a:effectLst/>
                <a:latin typeface="fira sans" panose="020B0604020202020204" pitchFamily="34" charset="0"/>
                <a:hlinkClick r:id="rId1"/>
              </a:rPr>
              <a:t>Βαρνάβα</a:t>
            </a:r>
            <a:r>
              <a:rPr lang="el-GR" sz="1800" b="0" i="0" dirty="0">
                <a:solidFill>
                  <a:srgbClr val="080808"/>
                </a:solidFill>
                <a:effectLst/>
                <a:latin typeface="fira sans" panose="020B0604020202020204" pitchFamily="34" charset="0"/>
              </a:rPr>
              <a:t> πήγε στην Αντιόχεια της Συρίας για να κηρύξει. Εκεί, οι οπαδοί του Χριστού πήραν για πρώτη φορά το όνομα Χριστιανοί. Στην Αντιόχεια, ο Σαούλ κατάστρωσε τα σχέδιά του για τη διάδοση και εξάπλωση του χριστιανισμού. Για τον σκοπό αυτό διάλεξε τις μεγάλες πόλεις της εποχής και έκανε τέσσερις περιοδείες.</a:t>
            </a:r>
            <a:endParaRPr lang="el-GR" sz="1800" b="0" i="0" dirty="0">
              <a:solidFill>
                <a:srgbClr val="080808"/>
              </a:solidFill>
              <a:effectLst/>
              <a:latin typeface="fira sans" panose="020B0604020202020204" pitchFamily="34" charset="0"/>
            </a:endParaRPr>
          </a:p>
          <a:p>
            <a:endParaRPr lang="el-GR" dirty="0"/>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8" name="Rectangle 7"/>
          <p:cNvSpPr>
            <a:spLocks noGrp="1" noRot="1" noChangeAspect="1" noMove="1" noResize="1" noEditPoints="1" noAdjustHandles="1" noChangeArrowheads="1" noChangeShapeType="1" noTextEdit="1"/>
          </p:cNvSpPr>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9"/>
          <p:cNvSpPr>
            <a:spLocks noGrp="1" noRot="1" noChangeAspect="1" noMove="1" noResize="1" noEditPoints="1" noAdjustHandles="1" noChangeArrowheads="1" noChangeShapeType="1" noTextEdit="1"/>
          </p:cNvSpPr>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Τίτλος 1"/>
          <p:cNvSpPr>
            <a:spLocks noGrp="1"/>
          </p:cNvSpPr>
          <p:nvPr>
            <p:ph type="title"/>
          </p:nvPr>
        </p:nvSpPr>
        <p:spPr>
          <a:xfrm>
            <a:off x="2016111" y="428827"/>
            <a:ext cx="9383408" cy="1280890"/>
          </a:xfrm>
        </p:spPr>
        <p:txBody>
          <a:bodyPr>
            <a:normAutofit/>
          </a:bodyPr>
          <a:lstStyle/>
          <a:p>
            <a:r>
              <a:rPr lang="el-GR">
                <a:solidFill>
                  <a:srgbClr val="FFFFFF"/>
                </a:solidFill>
              </a:rPr>
              <a:t>Οι περιοδείες του Απόστολου Παύλου</a:t>
            </a:r>
            <a:endParaRPr lang="el-GR">
              <a:solidFill>
                <a:srgbClr val="FFFFFF"/>
              </a:solidFill>
            </a:endParaRPr>
          </a:p>
        </p:txBody>
      </p:sp>
      <p:sp>
        <p:nvSpPr>
          <p:cNvPr id="12" name="Freeform 11"/>
          <p:cNvSpPr>
            <a:spLocks noGrp="1" noRot="1" noChangeAspect="1" noMove="1" noResize="1" noEditPoints="1" noAdjustHandles="1" noChangeArrowheads="1" noChangeShapeType="1" noTextEdit="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1026" name="Picture 2" descr="Περιοδείες Αποστόλου Παύλου - Κιβωτός της Ορθοδοξίας"/>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5725" y="0"/>
            <a:ext cx="1227772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0" dirty="0">
                <a:solidFill>
                  <a:srgbClr val="080808"/>
                </a:solidFill>
                <a:effectLst/>
                <a:latin typeface="fira sans condensed" panose="020B0604020202020204" pitchFamily="34" charset="0"/>
              </a:rPr>
              <a:t>Πρώτη Περιοδεία</a:t>
            </a:r>
            <a:br>
              <a:rPr lang="el-GR" b="1" i="0" dirty="0">
                <a:solidFill>
                  <a:srgbClr val="080808"/>
                </a:solidFill>
                <a:effectLst/>
                <a:latin typeface="fira sans condensed" panose="020B0604020202020204" pitchFamily="34" charset="0"/>
              </a:rPr>
            </a:br>
            <a:endParaRPr lang="el-GR" dirty="0"/>
          </a:p>
        </p:txBody>
      </p:sp>
      <p:sp>
        <p:nvSpPr>
          <p:cNvPr id="3" name="Θέση περιεχομένου 2"/>
          <p:cNvSpPr>
            <a:spLocks noGrp="1"/>
          </p:cNvSpPr>
          <p:nvPr>
            <p:ph idx="1"/>
          </p:nvPr>
        </p:nvSpPr>
        <p:spPr>
          <a:xfrm>
            <a:off x="522514" y="1905000"/>
            <a:ext cx="10982098" cy="4006222"/>
          </a:xfrm>
        </p:spPr>
        <p:txBody>
          <a:bodyPr>
            <a:noAutofit/>
          </a:bodyPr>
          <a:lstStyle/>
          <a:p>
            <a:r>
              <a:rPr lang="el-GR" sz="2400" b="0" i="0" dirty="0">
                <a:solidFill>
                  <a:srgbClr val="080808"/>
                </a:solidFill>
                <a:effectLst/>
                <a:latin typeface="fira sans" panose="020B0604020202020204" pitchFamily="34" charset="0"/>
              </a:rPr>
              <a:t>Το 45 ο Παύλος μαζί με τον Βαρνάβα και τον </a:t>
            </a:r>
            <a:r>
              <a:rPr lang="el-GR" sz="2400" b="0" i="0" u="none" strike="noStrike" dirty="0">
                <a:solidFill>
                  <a:srgbClr val="000000"/>
                </a:solidFill>
                <a:effectLst/>
                <a:latin typeface="fira sans" panose="020B0604020202020204" pitchFamily="34" charset="0"/>
                <a:hlinkClick r:id="rId1"/>
              </a:rPr>
              <a:t>ευαγγελιστή Μάρκο</a:t>
            </a:r>
            <a:r>
              <a:rPr lang="el-GR" sz="2400" b="0" i="0" dirty="0">
                <a:solidFill>
                  <a:srgbClr val="080808"/>
                </a:solidFill>
                <a:effectLst/>
                <a:latin typeface="fira sans" panose="020B0604020202020204" pitchFamily="34" charset="0"/>
              </a:rPr>
              <a:t> ξεκίνησαν από την Αντιόχεια για τη Σελεύκεια, όπου κήρυξαν. Κατόπιν με πλοίο πήγαν στην Κύπρο, όπου ίδρυσαν χριστιανικές εκκλησίες. Στην Πάφο ο πρώτος που πίστεψε ήταν ο Ρωμαίος διοικητής Σέργιος Παύλος. Από την Κύπρο με πλοίο επισκέφθηκαν την </a:t>
            </a:r>
            <a:r>
              <a:rPr lang="el-GR" sz="2400" b="0" i="0" dirty="0" err="1">
                <a:solidFill>
                  <a:srgbClr val="080808"/>
                </a:solidFill>
                <a:effectLst/>
                <a:latin typeface="fira sans" panose="020B0604020202020204" pitchFamily="34" charset="0"/>
              </a:rPr>
              <a:t>Πέργη</a:t>
            </a:r>
            <a:r>
              <a:rPr lang="el-GR" sz="2400" b="0" i="0" dirty="0">
                <a:solidFill>
                  <a:srgbClr val="080808"/>
                </a:solidFill>
                <a:effectLst/>
                <a:latin typeface="fira sans" panose="020B0604020202020204" pitchFamily="34" charset="0"/>
              </a:rPr>
              <a:t> της Μικράς Ασίας, το Ικόνιο, τα </a:t>
            </a:r>
            <a:r>
              <a:rPr lang="el-GR" sz="2400" b="0" i="0" dirty="0" err="1">
                <a:solidFill>
                  <a:srgbClr val="080808"/>
                </a:solidFill>
                <a:effectLst/>
                <a:latin typeface="fira sans" panose="020B0604020202020204" pitchFamily="34" charset="0"/>
              </a:rPr>
              <a:t>Λύστρα</a:t>
            </a:r>
            <a:r>
              <a:rPr lang="el-GR" sz="2400" b="0" i="0" dirty="0">
                <a:solidFill>
                  <a:srgbClr val="080808"/>
                </a:solidFill>
                <a:effectLst/>
                <a:latin typeface="fira sans" panose="020B0604020202020204" pitchFamily="34" charset="0"/>
              </a:rPr>
              <a:t> και τη </a:t>
            </a:r>
            <a:r>
              <a:rPr lang="el-GR" sz="2400" b="0" i="0" dirty="0" err="1">
                <a:solidFill>
                  <a:srgbClr val="080808"/>
                </a:solidFill>
                <a:effectLst/>
                <a:latin typeface="fira sans" panose="020B0604020202020204" pitchFamily="34" charset="0"/>
              </a:rPr>
              <a:t>Δέρβη</a:t>
            </a:r>
            <a:r>
              <a:rPr lang="el-GR" sz="2400" b="0" i="0" dirty="0">
                <a:solidFill>
                  <a:srgbClr val="080808"/>
                </a:solidFill>
                <a:effectLst/>
                <a:latin typeface="fira sans" panose="020B0604020202020204" pitchFamily="34" charset="0"/>
              </a:rPr>
              <a:t>, όπου πίστεψε ο Τιμόθεος. Το 48 ο Παύλος πήγε στα Ιεροσόλυμα και πήρε μέρος στην Αποστολική Σύνοδο.</a:t>
            </a:r>
            <a:br>
              <a:rPr lang="el-GR" sz="2400" dirty="0"/>
            </a:br>
            <a:br>
              <a:rPr lang="el-GR" sz="2400" dirty="0"/>
            </a:br>
            <a:endParaRPr lang="el-GR" sz="2400" dirty="0"/>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0" dirty="0">
                <a:solidFill>
                  <a:srgbClr val="080808"/>
                </a:solidFill>
                <a:effectLst/>
                <a:latin typeface="fira sans condensed" panose="020B0604020202020204" pitchFamily="34" charset="0"/>
              </a:rPr>
              <a:t>Δεύτερη Περιοδεία</a:t>
            </a:r>
            <a:br>
              <a:rPr lang="el-GR" b="1" i="0" dirty="0">
                <a:solidFill>
                  <a:srgbClr val="080808"/>
                </a:solidFill>
                <a:effectLst/>
                <a:latin typeface="fira sans condensed" panose="020B0604020202020204" pitchFamily="34" charset="0"/>
              </a:rPr>
            </a:br>
            <a:endParaRPr lang="el-GR" dirty="0"/>
          </a:p>
        </p:txBody>
      </p:sp>
      <p:sp>
        <p:nvSpPr>
          <p:cNvPr id="3" name="Θέση περιεχομένου 2"/>
          <p:cNvSpPr>
            <a:spLocks noGrp="1"/>
          </p:cNvSpPr>
          <p:nvPr>
            <p:ph idx="1"/>
          </p:nvPr>
        </p:nvSpPr>
        <p:spPr>
          <a:xfrm>
            <a:off x="802433" y="1905000"/>
            <a:ext cx="10702179" cy="4006222"/>
          </a:xfrm>
        </p:spPr>
        <p:txBody>
          <a:bodyPr>
            <a:normAutofit/>
          </a:bodyPr>
          <a:lstStyle/>
          <a:p>
            <a:r>
              <a:rPr lang="el-GR" sz="2400" b="0" i="0" dirty="0">
                <a:solidFill>
                  <a:srgbClr val="080808"/>
                </a:solidFill>
                <a:effectLst/>
                <a:latin typeface="fira sans" panose="020B0604020202020204" pitchFamily="34" charset="0"/>
              </a:rPr>
              <a:t>Το 52, ξεκινώντας από την Αντιόχεια, επισκέφθηκε πόλεις της Μικράς Ασίας κι έφθασε ως την Τροία. Στην αποστολή συμμετείχαν ο Τιμόθεος, ο </a:t>
            </a:r>
            <a:r>
              <a:rPr lang="el-GR" sz="2400" b="0" i="0" u="none" strike="noStrike" dirty="0">
                <a:solidFill>
                  <a:srgbClr val="000000"/>
                </a:solidFill>
                <a:effectLst/>
                <a:latin typeface="fira sans" panose="020B0604020202020204" pitchFamily="34" charset="0"/>
                <a:hlinkClick r:id="rId1"/>
              </a:rPr>
              <a:t>Σίλας</a:t>
            </a:r>
            <a:r>
              <a:rPr lang="el-GR" sz="2400" b="0" i="0" dirty="0">
                <a:solidFill>
                  <a:srgbClr val="080808"/>
                </a:solidFill>
                <a:effectLst/>
                <a:latin typeface="fira sans" panose="020B0604020202020204" pitchFamily="34" charset="0"/>
              </a:rPr>
              <a:t> και ο </a:t>
            </a:r>
            <a:r>
              <a:rPr lang="el-GR" sz="2400" b="0" i="0" u="none" strike="noStrike" dirty="0">
                <a:solidFill>
                  <a:srgbClr val="000000"/>
                </a:solidFill>
                <a:effectLst/>
                <a:latin typeface="fira sans" panose="020B0604020202020204" pitchFamily="34" charset="0"/>
                <a:hlinkClick r:id="rId2"/>
              </a:rPr>
              <a:t>ευαγγελιστής Λουκάς</a:t>
            </a:r>
            <a:r>
              <a:rPr lang="el-GR" sz="2400" b="0" i="0" dirty="0">
                <a:solidFill>
                  <a:srgbClr val="080808"/>
                </a:solidFill>
                <a:effectLst/>
                <a:latin typeface="fira sans" panose="020B0604020202020204" pitchFamily="34" charset="0"/>
              </a:rPr>
              <a:t>. Από την Τροία με πλοίο πήγε στην Καβάλα κι από εκεί στους Φιλίππους, όπου ίδρυσε εκκλησία. Η πρώτη που πίστεψε ήταν η Λυδία με την οικογένειά της. Ακολουθώντας την Εγνατία οδό έφθασε στη Θεσσαλονίκη και στη Βέροια. Κατόπιν πήγε στην Αθήνα, όπου κήρυξε στον Άρειο Πάγο τον αληθινό θεό. Στην Αθήνα πίστεψε ο </a:t>
            </a:r>
            <a:r>
              <a:rPr lang="el-GR" sz="2400" b="0" i="0" u="none" strike="noStrike" dirty="0">
                <a:solidFill>
                  <a:srgbClr val="000000"/>
                </a:solidFill>
                <a:effectLst/>
                <a:latin typeface="fira sans" panose="020B0604020202020204" pitchFamily="34" charset="0"/>
                <a:hlinkClick r:id="rId3"/>
              </a:rPr>
              <a:t>Διονύσιος ο Αρεοπαγίτης</a:t>
            </a:r>
            <a:r>
              <a:rPr lang="el-GR" sz="2400" b="0" i="0" dirty="0">
                <a:solidFill>
                  <a:srgbClr val="080808"/>
                </a:solidFill>
                <a:effectLst/>
                <a:latin typeface="fira sans" panose="020B0604020202020204" pitchFamily="34" charset="0"/>
              </a:rPr>
              <a:t> και η γυναίκα του </a:t>
            </a:r>
            <a:r>
              <a:rPr lang="el-GR" sz="2400" b="0" i="0" u="none" strike="noStrike" dirty="0" err="1">
                <a:solidFill>
                  <a:srgbClr val="000000"/>
                </a:solidFill>
                <a:effectLst/>
                <a:latin typeface="fira sans" panose="020B0604020202020204" pitchFamily="34" charset="0"/>
                <a:hlinkClick r:id="rId4"/>
              </a:rPr>
              <a:t>Δάμαρις</a:t>
            </a:r>
            <a:r>
              <a:rPr lang="el-GR" sz="2400" b="0" i="0" dirty="0">
                <a:solidFill>
                  <a:srgbClr val="080808"/>
                </a:solidFill>
                <a:effectLst/>
                <a:latin typeface="fira sans" panose="020B0604020202020204" pitchFamily="34" charset="0"/>
              </a:rPr>
              <a:t>. Κατόπιν, πήγε στην Κόρινθο και κατέληξε στην Έφεσο.</a:t>
            </a:r>
            <a:br>
              <a:rPr lang="el-GR" sz="2400" dirty="0"/>
            </a:br>
            <a:endParaRPr lang="el-GR" sz="2400" dirty="0"/>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0" dirty="0">
                <a:solidFill>
                  <a:srgbClr val="080808"/>
                </a:solidFill>
                <a:effectLst/>
                <a:latin typeface="fira sans condensed" panose="020B0604020202020204" pitchFamily="34" charset="0"/>
              </a:rPr>
              <a:t>Τρίτη Περιοδεία</a:t>
            </a:r>
            <a:br>
              <a:rPr lang="el-GR" b="1" i="0" dirty="0">
                <a:solidFill>
                  <a:srgbClr val="080808"/>
                </a:solidFill>
                <a:effectLst/>
                <a:latin typeface="fira sans condensed" panose="020B0604020202020204" pitchFamily="34" charset="0"/>
              </a:rPr>
            </a:br>
            <a:endParaRPr lang="el-GR" dirty="0"/>
          </a:p>
        </p:txBody>
      </p:sp>
      <p:sp>
        <p:nvSpPr>
          <p:cNvPr id="3" name="Θέση περιεχομένου 2"/>
          <p:cNvSpPr>
            <a:spLocks noGrp="1"/>
          </p:cNvSpPr>
          <p:nvPr>
            <p:ph idx="1"/>
          </p:nvPr>
        </p:nvSpPr>
        <p:spPr>
          <a:xfrm>
            <a:off x="1045029" y="1905000"/>
            <a:ext cx="10459583" cy="4006222"/>
          </a:xfrm>
        </p:spPr>
        <p:txBody>
          <a:bodyPr>
            <a:normAutofit/>
          </a:bodyPr>
          <a:lstStyle/>
          <a:p>
            <a:r>
              <a:rPr lang="el-GR" sz="2400" b="0" i="0" dirty="0">
                <a:solidFill>
                  <a:srgbClr val="080808"/>
                </a:solidFill>
                <a:effectLst/>
                <a:latin typeface="fira sans" panose="020B0604020202020204" pitchFamily="34" charset="0"/>
              </a:rPr>
              <a:t>Το 56 επισκέφθηκε μέρη της Μικράς Ασίας, της Ελλάδας (Κόρινθο και Μακεδονία) και κατόπιν τα Ιεροσόλυμα. Εκεί τον έπιασαν οι Ιουδαίοι, αλλά ο Ρωμαίος διοικητής τον έστειλε στην Καισάρεια της Παλαιστίνης, όπου έμεινε φυλακισμένος για δύο έτη. Τότε, επικαλέστηκε την ιδιότητα του Ρωμαίου πολίτη και τον έστειλαν συνοδεία στη Ρώμη για να δικασθεί. Στη Ρώμη, αφού έμεινε δύο χρόνια στη φυλακή, τελικά δικάσθηκε και αθωώθηκε.</a:t>
            </a:r>
            <a:br>
              <a:rPr lang="el-GR" sz="2400" dirty="0"/>
            </a:br>
            <a:endParaRPr lang="el-GR" sz="2400" dirty="0"/>
          </a:p>
        </p:txBody>
      </p:sp>
    </p:spTree>
  </p:cSld>
  <p:clrMapOvr>
    <a:masterClrMapping/>
  </p:clrMapOvr>
  <p:transition spd="slow">
    <p:wipe/>
  </p:transition>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5401</Words>
  <Application>WPS Presentation</Application>
  <PresentationFormat>Ευρεία οθόνη</PresentationFormat>
  <Paragraphs>54</Paragraphs>
  <Slides>13</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13</vt:i4>
      </vt:variant>
    </vt:vector>
  </HeadingPairs>
  <TitlesOfParts>
    <vt:vector size="28" baseType="lpstr">
      <vt:lpstr>Arial</vt:lpstr>
      <vt:lpstr>SimSun</vt:lpstr>
      <vt:lpstr>Wingdings</vt:lpstr>
      <vt:lpstr>Wingdings 3</vt:lpstr>
      <vt:lpstr>Arial</vt:lpstr>
      <vt:lpstr>Linux Libertine</vt:lpstr>
      <vt:lpstr>Linux Libertine Display G</vt:lpstr>
      <vt:lpstr>fira sans</vt:lpstr>
      <vt:lpstr>Segoe Print</vt:lpstr>
      <vt:lpstr>fira sans condensed</vt:lpstr>
      <vt:lpstr>Century Gothic</vt:lpstr>
      <vt:lpstr>Microsoft YaHei</vt:lpstr>
      <vt:lpstr>Arial Unicode MS</vt:lpstr>
      <vt:lpstr>Calibri</vt:lpstr>
      <vt:lpstr>Θρόισμα</vt:lpstr>
      <vt:lpstr>Το Βιογραφικό του Απόστολου Παύλου </vt:lpstr>
      <vt:lpstr>Απόστολος Παύλος </vt:lpstr>
      <vt:lpstr>Περισσότερες Πληροφορίες</vt:lpstr>
      <vt:lpstr>Περισσότερες Πληροφορίες</vt:lpstr>
      <vt:lpstr>Οι περιοδείες του Απόστολου Παύλου</vt:lpstr>
      <vt:lpstr>PowerPoint 演示文稿</vt:lpstr>
      <vt:lpstr>Πρώτη Περιοδεία </vt:lpstr>
      <vt:lpstr>Δεύτερη Περιοδεία </vt:lpstr>
      <vt:lpstr>Τρίτη Περιοδεία </vt:lpstr>
      <vt:lpstr>Τέταρτη Περιοδεία </vt:lpstr>
      <vt:lpstr>PowerPoint 演示文稿</vt:lpstr>
      <vt:lpstr>Πηγές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Βιογραφικό του Απόστολου Παύλου</dc:title>
  <dc:creator>ΜΠΑΡΙΤΑΚΗΣ ΑΓΓΕΛΟΣ</dc:creator>
  <cp:lastModifiedBy>Paris</cp:lastModifiedBy>
  <cp:revision>5</cp:revision>
  <dcterms:created xsi:type="dcterms:W3CDTF">2023-01-04T13:50:00Z</dcterms:created>
  <dcterms:modified xsi:type="dcterms:W3CDTF">2023-05-18T21:36:19Z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0x010100794AFA75BDB37243931B8DEDA3AF1529</vt:lpwstr>
  </property>
  <property fmtid="{D5CDD505-2E9C-101B-9397-08002B2CF9AE}" pid="3" name="ICV">
    <vt:lpwstr>04DBC12B253048CB84E114BDB584796E</vt:lpwstr>
  </property>
  <property fmtid="{D5CDD505-2E9C-101B-9397-08002B2CF9AE}" pid="4" name="KSOProductBuildVer">
    <vt:lpwstr>1033-11.2.0.11537</vt:lpwstr>
  </property>
</Properties>
</file>