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56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A42"/>
    <a:srgbClr val="FCFF95"/>
    <a:srgbClr val="F8F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32C713C-48F3-479D-87E8-D5BDC75C7608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A08B6C4-C3D6-400E-B8C0-9E6EE56782DF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713C-48F3-479D-87E8-D5BDC75C7608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B6C4-C3D6-400E-B8C0-9E6EE56782D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713C-48F3-479D-87E8-D5BDC75C7608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B6C4-C3D6-400E-B8C0-9E6EE56782DF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713C-48F3-479D-87E8-D5BDC75C7608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B6C4-C3D6-400E-B8C0-9E6EE56782DF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713C-48F3-479D-87E8-D5BDC75C7608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B6C4-C3D6-400E-B8C0-9E6EE56782D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713C-48F3-479D-87E8-D5BDC75C7608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B6C4-C3D6-400E-B8C0-9E6EE56782DF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713C-48F3-479D-87E8-D5BDC75C7608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B6C4-C3D6-400E-B8C0-9E6EE56782DF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713C-48F3-479D-87E8-D5BDC75C7608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B6C4-C3D6-400E-B8C0-9E6EE56782DF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713C-48F3-479D-87E8-D5BDC75C7608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B6C4-C3D6-400E-B8C0-9E6EE56782DF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713C-48F3-479D-87E8-D5BDC75C7608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B6C4-C3D6-400E-B8C0-9E6EE56782D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713C-48F3-479D-87E8-D5BDC75C7608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B6C4-C3D6-400E-B8C0-9E6EE56782DF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713C-48F3-479D-87E8-D5BDC75C7608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B6C4-C3D6-400E-B8C0-9E6EE56782D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713C-48F3-479D-87E8-D5BDC75C7608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B6C4-C3D6-400E-B8C0-9E6EE56782DF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713C-48F3-479D-87E8-D5BDC75C7608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B6C4-C3D6-400E-B8C0-9E6EE56782DF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713C-48F3-479D-87E8-D5BDC75C7608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B6C4-C3D6-400E-B8C0-9E6EE56782D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713C-48F3-479D-87E8-D5BDC75C7608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B6C4-C3D6-400E-B8C0-9E6EE56782DF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713C-48F3-479D-87E8-D5BDC75C7608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8B6C4-C3D6-400E-B8C0-9E6EE56782D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2C713C-48F3-479D-87E8-D5BDC75C7608}" type="datetimeFigureOut">
              <a:rPr lang="el-GR" smtClean="0"/>
              <a:t>15/11/2023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08B6C4-C3D6-400E-B8C0-9E6EE56782DF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hyperlink" Target="https://www.romfea.gr/katigories/10-apopseis/41811-i-sumboli-ton-trion-ierarxon-stin-paideia-tou-anthropou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slide" Target="slide2.xml"/><Relationship Id="rId5" Type="http://schemas.openxmlformats.org/officeDocument/2006/relationships/image" Target="../media/image10.jpeg"/><Relationship Id="rId10" Type="http://schemas.openxmlformats.org/officeDocument/2006/relationships/image" Target="../media/image13.jpeg"/><Relationship Id="rId4" Type="http://schemas.openxmlformats.org/officeDocument/2006/relationships/image" Target="../media/image9.png"/><Relationship Id="rId9" Type="http://schemas.openxmlformats.org/officeDocument/2006/relationships/hyperlink" Target="https://www.kathimerini.gr/opinion/readers/561246847/oi-treis-ierarches-kai-ta-archaia-keimena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8.jpeg"/><Relationship Id="rId7" Type="http://schemas.openxmlformats.org/officeDocument/2006/relationships/hyperlink" Target="https://el.wikipedia.org/wiki/&#915;&#961;&#951;&#947;&#972;&#961;&#953;&#959;&#962;_&#925;&#945;&#950;&#953;&#945;&#957;&#950;&#951;&#957;&#972;&#962;_&#959;_&#920;&#949;&#959;&#955;&#972;&#947;&#959;&#962;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slide" Target="slide3.xml"/><Relationship Id="rId5" Type="http://schemas.openxmlformats.org/officeDocument/2006/relationships/hyperlink" Target="https://el.wikipedia.org/wiki/&#921;&#969;&#940;&#957;&#957;&#951;&#962;_&#959;_&#935;&#961;&#965;&#963;&#972;&#963;&#964;&#959;&#956;&#959;&#962;" TargetMode="External"/><Relationship Id="rId10" Type="http://schemas.openxmlformats.org/officeDocument/2006/relationships/image" Target="../media/image16.jpeg"/><Relationship Id="rId4" Type="http://schemas.openxmlformats.org/officeDocument/2006/relationships/image" Target="../media/image9.png"/><Relationship Id="rId9" Type="http://schemas.openxmlformats.org/officeDocument/2006/relationships/hyperlink" Target="https://el.wikipedia.org/wiki/&#924;&#941;&#947;&#945;&#962;_&#914;&#945;&#963;&#943;&#955;&#949;&#953;&#959;&#962;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&#915;&#961;&#951;&#947;&#972;&#961;&#953;&#959;&#962;_&#925;&#945;&#950;&#953;&#945;&#957;&#950;&#951;&#957;&#972;&#962;_&#959;_&#920;&#949;&#959;&#955;&#972;&#947;&#959;&#962;" TargetMode="External"/><Relationship Id="rId2" Type="http://schemas.openxmlformats.org/officeDocument/2006/relationships/hyperlink" Target="https://el.wikipedia.org/wiki/&#924;&#941;&#947;&#945;&#962;_&#914;&#945;&#963;&#943;&#955;&#949;&#953;&#959;&#962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omfea.gr/katigories/10-apopseis/41811-i-sumboli-ton-trion-ierarxon-stin-paideia-tou-anthropou" TargetMode="External"/><Relationship Id="rId5" Type="http://schemas.openxmlformats.org/officeDocument/2006/relationships/hyperlink" Target="https://www.kathimerini.gr/opinion/readers/561246847/oi-treis-ierarches-kai-ta-archaia-keimena/" TargetMode="External"/><Relationship Id="rId4" Type="http://schemas.openxmlformats.org/officeDocument/2006/relationships/hyperlink" Target="https://el.wikipedia.org/wiki/&#921;&#969;&#940;&#957;&#957;&#951;&#962;_&#959;_&#935;&#961;&#965;&#963;&#972;&#963;&#964;&#959;&#956;&#959;&#962;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0" y="0"/>
            <a:ext cx="12192000" cy="168618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0" y="4917233"/>
            <a:ext cx="12192000" cy="194076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0" y="877078"/>
            <a:ext cx="1623527" cy="51504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10568473" y="877078"/>
            <a:ext cx="1623527" cy="51504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Τραπέζιο 8"/>
          <p:cNvSpPr/>
          <p:nvPr/>
        </p:nvSpPr>
        <p:spPr>
          <a:xfrm rot="5400000">
            <a:off x="177281" y="2323324"/>
            <a:ext cx="5150500" cy="2258008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302466" y="877078"/>
            <a:ext cx="2274005" cy="5175953"/>
          </a:xfrm>
          <a:prstGeom prst="rect">
            <a:avLst/>
          </a:prstGeom>
        </p:spPr>
      </p:pic>
      <p:sp>
        <p:nvSpPr>
          <p:cNvPr id="12" name="Ορθογώνιο 11"/>
          <p:cNvSpPr/>
          <p:nvPr/>
        </p:nvSpPr>
        <p:spPr>
          <a:xfrm>
            <a:off x="3881536" y="1455576"/>
            <a:ext cx="4428928" cy="34616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/>
          <p:cNvSpPr/>
          <p:nvPr/>
        </p:nvSpPr>
        <p:spPr>
          <a:xfrm>
            <a:off x="15996" y="2463282"/>
            <a:ext cx="1591535" cy="168618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Τραπέζιο 1"/>
          <p:cNvSpPr/>
          <p:nvPr/>
        </p:nvSpPr>
        <p:spPr>
          <a:xfrm rot="5400000">
            <a:off x="1674845" y="2533265"/>
            <a:ext cx="2127376" cy="1782148"/>
          </a:xfrm>
          <a:prstGeom prst="trapezoid">
            <a:avLst/>
          </a:prstGeom>
          <a:blipFill dpi="0" rotWithShape="0">
            <a:blip r:embed="rId6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Ορθογώνιο 2">
            <a:hlinkClick r:id="rId7"/>
          </p:cNvPr>
          <p:cNvSpPr/>
          <p:nvPr/>
        </p:nvSpPr>
        <p:spPr>
          <a:xfrm>
            <a:off x="4242318" y="1576875"/>
            <a:ext cx="3741576" cy="2397967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292082" y="4273422"/>
            <a:ext cx="3766453" cy="5691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>
                <a:solidFill>
                  <a:schemeClr val="tx1"/>
                </a:solidFill>
              </a:rPr>
              <a:t>Ρολος</a:t>
            </a:r>
            <a:r>
              <a:rPr lang="el-GR" dirty="0">
                <a:solidFill>
                  <a:schemeClr val="tx1"/>
                </a:solidFill>
              </a:rPr>
              <a:t> των </a:t>
            </a:r>
            <a:r>
              <a:rPr lang="el-GR" dirty="0" err="1">
                <a:solidFill>
                  <a:schemeClr val="tx1"/>
                </a:solidFill>
              </a:rPr>
              <a:t>Τριων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err="1">
                <a:solidFill>
                  <a:schemeClr val="tx1"/>
                </a:solidFill>
              </a:rPr>
              <a:t>Ιεραρχων</a:t>
            </a:r>
            <a:r>
              <a:rPr lang="el-GR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Στην </a:t>
            </a:r>
            <a:r>
              <a:rPr lang="el-GR" dirty="0" err="1">
                <a:solidFill>
                  <a:schemeClr val="tx1"/>
                </a:solidFill>
              </a:rPr>
              <a:t>Ελληνικη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err="1">
                <a:solidFill>
                  <a:schemeClr val="tx1"/>
                </a:solidFill>
              </a:rPr>
              <a:t>παιδια</a:t>
            </a:r>
            <a:r>
              <a:rPr lang="el-GR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Τραπέζιο 10">
            <a:hlinkClick r:id="rId9"/>
          </p:cNvPr>
          <p:cNvSpPr/>
          <p:nvPr/>
        </p:nvSpPr>
        <p:spPr>
          <a:xfrm rot="16200000">
            <a:off x="8239711" y="2492511"/>
            <a:ext cx="2274005" cy="1827693"/>
          </a:xfrm>
          <a:prstGeom prst="trapezoid">
            <a:avLst/>
          </a:prstGeom>
          <a:blipFill dpi="0" rotWithShape="0">
            <a:blip r:embed="rId10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Τραπέζιο 13"/>
          <p:cNvSpPr/>
          <p:nvPr/>
        </p:nvSpPr>
        <p:spPr>
          <a:xfrm rot="853063">
            <a:off x="8348551" y="4593871"/>
            <a:ext cx="2328050" cy="665614"/>
          </a:xfrm>
          <a:prstGeom prst="trapezoid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>
                <a:solidFill>
                  <a:schemeClr val="bg2">
                    <a:lumMod val="10000"/>
                  </a:schemeClr>
                </a:solidFill>
              </a:rPr>
              <a:t>Κειμενα</a:t>
            </a:r>
            <a:r>
              <a:rPr lang="el-GR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l-GR" dirty="0" err="1">
                <a:solidFill>
                  <a:schemeClr val="bg2">
                    <a:lumMod val="10000"/>
                  </a:schemeClr>
                </a:solidFill>
              </a:rPr>
              <a:t>Τρειων</a:t>
            </a:r>
            <a:r>
              <a:rPr lang="el-GR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/>
            <a:r>
              <a:rPr lang="el-GR" dirty="0" err="1">
                <a:solidFill>
                  <a:schemeClr val="bg2">
                    <a:lumMod val="10000"/>
                  </a:schemeClr>
                </a:solidFill>
              </a:rPr>
              <a:t>Ιεραρχων</a:t>
            </a:r>
            <a:r>
              <a:rPr lang="el-GR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15" name="Βέλος: Δεξιό 14">
            <a:hlinkClick r:id="rId11" action="ppaction://hlinksldjump"/>
          </p:cNvPr>
          <p:cNvSpPr/>
          <p:nvPr/>
        </p:nvSpPr>
        <p:spPr>
          <a:xfrm>
            <a:off x="10722687" y="1119673"/>
            <a:ext cx="1453317" cy="4581331"/>
          </a:xfrm>
          <a:prstGeom prst="rightArrow">
            <a:avLst/>
          </a:prstGeom>
          <a:solidFill>
            <a:srgbClr val="DEEA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0" y="0"/>
            <a:ext cx="12192000" cy="168618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0" y="4917233"/>
            <a:ext cx="12192000" cy="194076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0" y="877078"/>
            <a:ext cx="1623527" cy="51504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10568473" y="877078"/>
            <a:ext cx="1623527" cy="51504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Τραπέζιο 8"/>
          <p:cNvSpPr/>
          <p:nvPr/>
        </p:nvSpPr>
        <p:spPr>
          <a:xfrm rot="5400000">
            <a:off x="177281" y="2323324"/>
            <a:ext cx="5150500" cy="2258008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8310464" y="877078"/>
            <a:ext cx="2274005" cy="5175953"/>
          </a:xfrm>
          <a:prstGeom prst="rect">
            <a:avLst/>
          </a:prstGeom>
        </p:spPr>
      </p:pic>
      <p:sp>
        <p:nvSpPr>
          <p:cNvPr id="12" name="Ορθογώνιο 11"/>
          <p:cNvSpPr/>
          <p:nvPr/>
        </p:nvSpPr>
        <p:spPr>
          <a:xfrm>
            <a:off x="3881536" y="1455576"/>
            <a:ext cx="4428928" cy="34616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>
            <a:hlinkClick r:id="rId5"/>
          </p:cNvPr>
          <p:cNvSpPr/>
          <p:nvPr/>
        </p:nvSpPr>
        <p:spPr>
          <a:xfrm>
            <a:off x="4786604" y="2156697"/>
            <a:ext cx="2407297" cy="2415303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Τραπέζιο 13">
            <a:hlinkClick r:id="rId7"/>
          </p:cNvPr>
          <p:cNvSpPr/>
          <p:nvPr/>
        </p:nvSpPr>
        <p:spPr>
          <a:xfrm rot="5400000">
            <a:off x="1684174" y="2514600"/>
            <a:ext cx="2258009" cy="1782148"/>
          </a:xfrm>
          <a:prstGeom prst="trapezoid">
            <a:avLst/>
          </a:prstGeom>
          <a:blipFill dpi="0" rotWithShape="0">
            <a:blip r:embed="rId8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Τραπέζιο 14">
            <a:hlinkClick r:id="rId9"/>
          </p:cNvPr>
          <p:cNvSpPr/>
          <p:nvPr/>
        </p:nvSpPr>
        <p:spPr>
          <a:xfrm rot="16200000">
            <a:off x="8400230" y="2500169"/>
            <a:ext cx="2122030" cy="1946990"/>
          </a:xfrm>
          <a:prstGeom prst="trapezoid">
            <a:avLst>
              <a:gd name="adj" fmla="val 25490"/>
            </a:avLst>
          </a:prstGeom>
          <a:blipFill dpi="0" rotWithShape="0">
            <a:blip r:embed="rId10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Βέλος: Δεξιό 15">
            <a:hlinkClick r:id="rId11" action="ppaction://hlinksldjump"/>
          </p:cNvPr>
          <p:cNvSpPr/>
          <p:nvPr/>
        </p:nvSpPr>
        <p:spPr>
          <a:xfrm>
            <a:off x="10584469" y="1278294"/>
            <a:ext cx="1623527" cy="4497355"/>
          </a:xfrm>
          <a:prstGeom prst="rightArrow">
            <a:avLst>
              <a:gd name="adj1" fmla="val 50000"/>
              <a:gd name="adj2" fmla="val 58621"/>
            </a:avLst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ΠΗΓΕΣ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https://el.wikipedia.org/wiki/</a:t>
            </a:r>
            <a:r>
              <a:rPr lang="el-GR" dirty="0" err="1">
                <a:hlinkClick r:id="rId2"/>
              </a:rPr>
              <a:t>Μέγας_Βασίλειος</a:t>
            </a:r>
            <a:endParaRPr lang="el-GR" dirty="0"/>
          </a:p>
          <a:p>
            <a:r>
              <a:rPr lang="en-US" dirty="0">
                <a:hlinkClick r:id="rId3"/>
              </a:rPr>
              <a:t>https://el.wikipedia.org/wiki/</a:t>
            </a:r>
            <a:r>
              <a:rPr lang="el-GR" dirty="0" err="1">
                <a:hlinkClick r:id="rId3"/>
              </a:rPr>
              <a:t>Γρηγόριος_Ναζιανζηνός_ο_Θεολόγος</a:t>
            </a:r>
            <a:endParaRPr lang="el-GR" dirty="0"/>
          </a:p>
          <a:p>
            <a:r>
              <a:rPr lang="en-US" dirty="0">
                <a:hlinkClick r:id="rId4"/>
              </a:rPr>
              <a:t>https://el.wikipedia.org/wiki/</a:t>
            </a:r>
            <a:r>
              <a:rPr lang="el-GR" dirty="0" err="1">
                <a:hlinkClick r:id="rId4"/>
              </a:rPr>
              <a:t>Ιωάννης_ο_Χρυσόστομος</a:t>
            </a:r>
            <a:endParaRPr lang="el-GR" dirty="0"/>
          </a:p>
          <a:p>
            <a:r>
              <a:rPr lang="en-US" dirty="0">
                <a:hlinkClick r:id="rId5"/>
              </a:rPr>
              <a:t>https://www.kathimerini.gr/opinion/readers/561246847/oi-treis-ierarches-kai-ta-archaia-keimena/</a:t>
            </a:r>
            <a:endParaRPr lang="el-GR" dirty="0"/>
          </a:p>
          <a:p>
            <a:r>
              <a:rPr lang="en-US" dirty="0">
                <a:hlinkClick r:id="rId6"/>
              </a:rPr>
              <a:t>https://www.romfea.gr/katigories/10-apopseis/41811-i-sumboli-ton-trion-ierarxon-stin-paideia-tou-anthropou</a:t>
            </a: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ργανικό">
  <a:themeElements>
    <a:clrScheme name="Οργανικό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Οργανικό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Οργανικ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</TotalTime>
  <Words>85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Garamond</vt:lpstr>
      <vt:lpstr>Οργανικό</vt:lpstr>
      <vt:lpstr>PowerPoint Presentation</vt:lpstr>
      <vt:lpstr>PowerPoint Presentation</vt:lpstr>
      <vt:lpstr>ΠΗΓΕΣ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dimi tzinou</cp:lastModifiedBy>
  <cp:revision>3</cp:revision>
  <dcterms:created xsi:type="dcterms:W3CDTF">2023-05-26T18:56:00Z</dcterms:created>
  <dcterms:modified xsi:type="dcterms:W3CDTF">2023-11-15T19:27:17Z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3A1748C5DD224B68AC79FD783926F09E</vt:lpwstr>
  </property>
  <property fmtid="{D5CDD505-2E9C-101B-9397-08002B2CF9AE}" pid="3" name="KSOProductBuildVer">
    <vt:lpwstr>1033-11.2.0.11537</vt:lpwstr>
  </property>
</Properties>
</file>