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58" r:id="rId6"/>
    <p:sldId id="259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lvl="0"/>
            <a:r>
              <a:rPr lang="en-US" sz="9600" dirty="0"/>
              <a:t>”</a:t>
            </a:r>
            <a:endParaRPr lang="en-US" sz="9600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lvl="0"/>
            <a:r>
              <a:rPr lang="en-US" sz="9600" dirty="0"/>
              <a:t>“</a:t>
            </a:r>
            <a:endParaRPr lang="en-US" sz="9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jpeg"/><Relationship Id="rId18" Type="http://schemas.openxmlformats.org/officeDocument/2006/relationships/image" Target="../media/image2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52" y="456327"/>
            <a:ext cx="11238087" cy="59265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3297" y="548967"/>
            <a:ext cx="6858000" cy="1790700"/>
          </a:xfrm>
        </p:spPr>
        <p:txBody>
          <a:bodyPr/>
          <a:lstStyle/>
          <a:p>
            <a:r>
              <a:rPr lang="en-US" b="1" dirty="0" err="1">
                <a:solidFill>
                  <a:schemeClr val="accent2"/>
                </a:solidFill>
                <a:cs typeface="Calibri Light" panose="020F0302020204030204"/>
              </a:rPr>
              <a:t>Τριώδιο</a:t>
            </a:r>
            <a:endParaRPr lang="en-US" b="1">
              <a:solidFill>
                <a:schemeClr val="accent2"/>
              </a:solidFill>
              <a:cs typeface="Calibri Light" panose="020F03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741" y="5249333"/>
            <a:ext cx="615808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-</a:t>
            </a:r>
            <a:r>
              <a:rPr lang="en-US" sz="3200" b="1" dirty="0" err="1">
                <a:solidFill>
                  <a:schemeClr val="accent2"/>
                </a:solidFill>
              </a:rPr>
              <a:t>Ελευθερούδης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Δημήτρης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 noGrp="1" noRot="1" noChangeAspect="1" noMove="1" noResize="1" noUngrp="1"/>
          </p:cNvGrpSpPr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oup 13"/>
          <p:cNvGrpSpPr>
            <a:grpSpLocks noGrp="1" noRot="1" noChangeAspect="1" noMove="1" noResize="1" noUngrp="1"/>
          </p:cNvGrpSpPr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467" y="480361"/>
            <a:ext cx="7438370" cy="89688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400" b="1" dirty="0">
                <a:solidFill>
                  <a:schemeClr val="accent2"/>
                </a:solidFill>
              </a:rPr>
              <a:t>ΤΙ ΕΙΝΑΙ ΤΟ ΤΡΙΩΔΙΟ</a:t>
            </a:r>
            <a:endParaRPr lang="en-US" sz="5400" b="1" dirty="0">
              <a:solidFill>
                <a:schemeClr val="accent2"/>
              </a:solidFill>
            </a:endParaRPr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/>
          <p:cNvSpPr txBox="1"/>
          <p:nvPr/>
        </p:nvSpPr>
        <p:spPr>
          <a:xfrm>
            <a:off x="392967" y="1680948"/>
            <a:ext cx="6686451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n-US" b="1" dirty="0" err="1">
                <a:solidFill>
                  <a:srgbClr val="E6C133"/>
                </a:solidFill>
              </a:rPr>
              <a:t>Το</a:t>
            </a:r>
            <a:r>
              <a:rPr lang="en-US" b="1" dirty="0">
                <a:solidFill>
                  <a:srgbClr val="E6C133"/>
                </a:solidFill>
              </a:rPr>
              <a:t> </a:t>
            </a:r>
            <a:r>
              <a:rPr lang="en-US" b="1" dirty="0" err="1">
                <a:solidFill>
                  <a:srgbClr val="E6C133"/>
                </a:solidFill>
              </a:rPr>
              <a:t>τριώδιο</a:t>
            </a:r>
            <a:r>
              <a:rPr lang="en-US" b="1" dirty="0">
                <a:solidFill>
                  <a:srgbClr val="E6C133"/>
                </a:solidFill>
              </a:rPr>
              <a:t> </a:t>
            </a:r>
            <a:r>
              <a:rPr lang="en-US" b="1" dirty="0" err="1">
                <a:solidFill>
                  <a:srgbClr val="E6C133"/>
                </a:solidFill>
              </a:rPr>
              <a:t>είν</a:t>
            </a:r>
            <a:r>
              <a:rPr lang="en-US" b="1" dirty="0">
                <a:solidFill>
                  <a:srgbClr val="E6C133"/>
                </a:solidFill>
              </a:rPr>
              <a:t>αι </a:t>
            </a:r>
            <a:r>
              <a:rPr lang="en-US" b="1" dirty="0" err="1">
                <a:solidFill>
                  <a:srgbClr val="E6C133"/>
                </a:solidFill>
              </a:rPr>
              <a:t>μι</a:t>
            </a:r>
            <a:r>
              <a:rPr lang="en-US" b="1" dirty="0">
                <a:solidFill>
                  <a:srgbClr val="E6C133"/>
                </a:solidFill>
              </a:rPr>
              <a:t>α </a:t>
            </a:r>
            <a:r>
              <a:rPr lang="en-US" b="1" dirty="0" err="1">
                <a:solidFill>
                  <a:srgbClr val="E6C133"/>
                </a:solidFill>
              </a:rPr>
              <a:t>εκκλησι</a:t>
            </a:r>
            <a:r>
              <a:rPr lang="en-US" b="1" dirty="0">
                <a:solidFill>
                  <a:srgbClr val="E6C133"/>
                </a:solidFill>
              </a:rPr>
              <a:t>α</a:t>
            </a:r>
            <a:r>
              <a:rPr lang="en-US" b="1" dirty="0" err="1">
                <a:solidFill>
                  <a:srgbClr val="E6C133"/>
                </a:solidFill>
              </a:rPr>
              <a:t>στική</a:t>
            </a:r>
            <a:r>
              <a:rPr lang="en-US" b="1" dirty="0">
                <a:solidFill>
                  <a:srgbClr val="E6C133"/>
                </a:solidFill>
              </a:rPr>
              <a:t> π</a:t>
            </a:r>
            <a:r>
              <a:rPr lang="en-US" b="1" dirty="0" err="1">
                <a:solidFill>
                  <a:srgbClr val="E6C133"/>
                </a:solidFill>
              </a:rPr>
              <a:t>ερίοδος</a:t>
            </a:r>
            <a:r>
              <a:rPr lang="en-US" b="1" dirty="0">
                <a:solidFill>
                  <a:srgbClr val="E6C133"/>
                </a:solidFill>
              </a:rPr>
              <a:t> π</a:t>
            </a:r>
            <a:r>
              <a:rPr lang="en-US" b="1" dirty="0" err="1">
                <a:solidFill>
                  <a:srgbClr val="E6C133"/>
                </a:solidFill>
              </a:rPr>
              <a:t>ου</a:t>
            </a:r>
            <a:r>
              <a:rPr lang="en-US" b="1" dirty="0">
                <a:solidFill>
                  <a:srgbClr val="E6C133"/>
                </a:solidFill>
              </a:rPr>
              <a:t> </a:t>
            </a:r>
            <a:r>
              <a:rPr lang="en-US" b="1" dirty="0" err="1">
                <a:solidFill>
                  <a:srgbClr val="E6C133"/>
                </a:solidFill>
              </a:rPr>
              <a:t>δι</a:t>
            </a:r>
            <a:r>
              <a:rPr lang="en-US" b="1" dirty="0">
                <a:solidFill>
                  <a:srgbClr val="E6C133"/>
                </a:solidFill>
              </a:rPr>
              <a:t>α</a:t>
            </a:r>
            <a:r>
              <a:rPr lang="en-US" b="1" dirty="0" err="1">
                <a:solidFill>
                  <a:srgbClr val="E6C133"/>
                </a:solidFill>
              </a:rPr>
              <a:t>ρκεί</a:t>
            </a:r>
            <a:r>
              <a:rPr lang="en-US" b="1" dirty="0">
                <a:solidFill>
                  <a:srgbClr val="E6C133"/>
                </a:solidFill>
              </a:rPr>
              <a:t> 10 εβ</a:t>
            </a:r>
            <a:r>
              <a:rPr lang="en-US" b="1" dirty="0" err="1">
                <a:solidFill>
                  <a:srgbClr val="E6C133"/>
                </a:solidFill>
              </a:rPr>
              <a:t>δομάδες</a:t>
            </a:r>
            <a:r>
              <a:rPr lang="en-US" b="1" dirty="0">
                <a:solidFill>
                  <a:srgbClr val="E6C133"/>
                </a:solidFill>
              </a:rPr>
              <a:t> π</a:t>
            </a:r>
            <a:r>
              <a:rPr lang="en-US" b="1" dirty="0" err="1">
                <a:solidFill>
                  <a:srgbClr val="E6C133"/>
                </a:solidFill>
              </a:rPr>
              <a:t>ου</a:t>
            </a:r>
            <a:r>
              <a:rPr lang="en-US" b="1" dirty="0">
                <a:solidFill>
                  <a:srgbClr val="E6C133"/>
                </a:solidFill>
              </a:rPr>
              <a:t> </a:t>
            </a:r>
            <a:r>
              <a:rPr lang="en-US" b="1" dirty="0" err="1">
                <a:solidFill>
                  <a:srgbClr val="E6C133"/>
                </a:solidFill>
              </a:rPr>
              <a:t>ξεκινά</a:t>
            </a:r>
            <a:r>
              <a:rPr lang="en-US" b="1" dirty="0">
                <a:solidFill>
                  <a:srgbClr val="E6C133"/>
                </a:solidFill>
              </a:rPr>
              <a:t> </a:t>
            </a:r>
            <a:r>
              <a:rPr lang="en-US" b="1" dirty="0" err="1">
                <a:solidFill>
                  <a:srgbClr val="E6C133"/>
                </a:solidFill>
              </a:rPr>
              <a:t>την</a:t>
            </a:r>
            <a:r>
              <a:rPr lang="en-US" b="1" dirty="0">
                <a:solidFill>
                  <a:srgbClr val="E6C133"/>
                </a:solidFill>
              </a:rPr>
              <a:t> </a:t>
            </a:r>
            <a:r>
              <a:rPr lang="en-US" b="1" dirty="0" err="1">
                <a:solidFill>
                  <a:srgbClr val="E6C133"/>
                </a:solidFill>
              </a:rPr>
              <a:t>Κυρι</a:t>
            </a:r>
            <a:r>
              <a:rPr lang="en-US" b="1" dirty="0">
                <a:solidFill>
                  <a:srgbClr val="E6C133"/>
                </a:solidFill>
              </a:rPr>
              <a:t>α</a:t>
            </a:r>
            <a:r>
              <a:rPr lang="en-US" b="1" dirty="0" err="1">
                <a:solidFill>
                  <a:srgbClr val="E6C133"/>
                </a:solidFill>
              </a:rPr>
              <a:t>κή</a:t>
            </a:r>
            <a:r>
              <a:rPr lang="en-US" b="1" dirty="0">
                <a:solidFill>
                  <a:srgbClr val="E6C133"/>
                </a:solidFill>
              </a:rPr>
              <a:t> </a:t>
            </a:r>
            <a:r>
              <a:rPr lang="en-US" b="1" dirty="0" err="1">
                <a:solidFill>
                  <a:srgbClr val="E6C133"/>
                </a:solidFill>
              </a:rPr>
              <a:t>του</a:t>
            </a:r>
            <a:r>
              <a:rPr lang="en-US" b="1" dirty="0">
                <a:solidFill>
                  <a:srgbClr val="E6C133"/>
                </a:solidFill>
              </a:rPr>
              <a:t> </a:t>
            </a:r>
            <a:r>
              <a:rPr lang="en-US" b="1" dirty="0" err="1">
                <a:solidFill>
                  <a:srgbClr val="E6C133"/>
                </a:solidFill>
              </a:rPr>
              <a:t>Τελωνού</a:t>
            </a:r>
            <a:r>
              <a:rPr lang="en-US" b="1" dirty="0">
                <a:solidFill>
                  <a:srgbClr val="E6C133"/>
                </a:solidFill>
              </a:rPr>
              <a:t> και Φα</a:t>
            </a:r>
            <a:r>
              <a:rPr lang="en-US" b="1" dirty="0" err="1">
                <a:solidFill>
                  <a:srgbClr val="E6C133"/>
                </a:solidFill>
              </a:rPr>
              <a:t>ρισ</a:t>
            </a:r>
            <a:r>
              <a:rPr lang="en-US" b="1" dirty="0">
                <a:solidFill>
                  <a:srgbClr val="E6C133"/>
                </a:solidFill>
              </a:rPr>
              <a:t>α</a:t>
            </a:r>
            <a:r>
              <a:rPr lang="en-US" b="1" dirty="0" err="1">
                <a:solidFill>
                  <a:srgbClr val="E6C133"/>
                </a:solidFill>
              </a:rPr>
              <a:t>ίου</a:t>
            </a:r>
            <a:r>
              <a:rPr lang="en-US" b="1" dirty="0">
                <a:solidFill>
                  <a:srgbClr val="E6C133"/>
                </a:solidFill>
              </a:rPr>
              <a:t> και </a:t>
            </a:r>
            <a:r>
              <a:rPr lang="en-US" b="1" dirty="0" err="1">
                <a:solidFill>
                  <a:srgbClr val="E6C133"/>
                </a:solidFill>
              </a:rPr>
              <a:t>τελειώνει</a:t>
            </a:r>
            <a:r>
              <a:rPr lang="en-US" b="1" dirty="0">
                <a:solidFill>
                  <a:srgbClr val="E6C133"/>
                </a:solidFill>
              </a:rPr>
              <a:t> </a:t>
            </a:r>
            <a:r>
              <a:rPr lang="en-US" b="1" dirty="0" err="1">
                <a:solidFill>
                  <a:srgbClr val="E6C133"/>
                </a:solidFill>
              </a:rPr>
              <a:t>το</a:t>
            </a:r>
            <a:r>
              <a:rPr lang="en-US" b="1" dirty="0">
                <a:solidFill>
                  <a:srgbClr val="E6C133"/>
                </a:solidFill>
              </a:rPr>
              <a:t> </a:t>
            </a:r>
            <a:r>
              <a:rPr lang="en-US" b="1" dirty="0" err="1">
                <a:solidFill>
                  <a:srgbClr val="E6C133"/>
                </a:solidFill>
              </a:rPr>
              <a:t>Μεγάλο</a:t>
            </a:r>
            <a:r>
              <a:rPr lang="en-US" b="1" dirty="0">
                <a:solidFill>
                  <a:srgbClr val="E6C133"/>
                </a:solidFill>
              </a:rPr>
              <a:t> </a:t>
            </a:r>
            <a:r>
              <a:rPr lang="en-US" b="1" dirty="0" err="1">
                <a:solidFill>
                  <a:srgbClr val="E6C133"/>
                </a:solidFill>
              </a:rPr>
              <a:t>Σά</a:t>
            </a:r>
            <a:r>
              <a:rPr lang="en-US" b="1" dirty="0">
                <a:solidFill>
                  <a:srgbClr val="E6C133"/>
                </a:solidFill>
              </a:rPr>
              <a:t>ββα</a:t>
            </a:r>
            <a:r>
              <a:rPr lang="en-US" b="1" dirty="0" err="1">
                <a:solidFill>
                  <a:srgbClr val="E6C133"/>
                </a:solidFill>
              </a:rPr>
              <a:t>το.Στο</a:t>
            </a:r>
            <a:r>
              <a:rPr lang="en-US" b="1" dirty="0">
                <a:solidFill>
                  <a:srgbClr val="E6C133"/>
                </a:solidFill>
              </a:rPr>
              <a:t> </a:t>
            </a:r>
            <a:r>
              <a:rPr lang="en-US" b="1" dirty="0" err="1">
                <a:solidFill>
                  <a:srgbClr val="E6C133"/>
                </a:solidFill>
              </a:rPr>
              <a:t>Τριώδιο</a:t>
            </a:r>
            <a:r>
              <a:rPr lang="en-US" b="1" dirty="0">
                <a:solidFill>
                  <a:srgbClr val="E6C133"/>
                </a:solidFill>
              </a:rPr>
              <a:t> π</a:t>
            </a:r>
            <a:r>
              <a:rPr lang="en-US" b="1" dirty="0" err="1">
                <a:solidFill>
                  <a:srgbClr val="E6C133"/>
                </a:solidFill>
              </a:rPr>
              <a:t>εριλ</a:t>
            </a:r>
            <a:r>
              <a:rPr lang="en-US" b="1" dirty="0">
                <a:solidFill>
                  <a:srgbClr val="E6C133"/>
                </a:solidFill>
              </a:rPr>
              <a:t>αμβ</a:t>
            </a:r>
            <a:r>
              <a:rPr lang="en-US" b="1" dirty="0" err="1">
                <a:solidFill>
                  <a:srgbClr val="E6C133"/>
                </a:solidFill>
              </a:rPr>
              <a:t>άνετ</a:t>
            </a:r>
            <a:r>
              <a:rPr lang="en-US" b="1" dirty="0">
                <a:solidFill>
                  <a:srgbClr val="E6C133"/>
                </a:solidFill>
              </a:rPr>
              <a:t>αι η Απ</a:t>
            </a:r>
            <a:r>
              <a:rPr lang="en-US" b="1" dirty="0" err="1">
                <a:solidFill>
                  <a:srgbClr val="E6C133"/>
                </a:solidFill>
              </a:rPr>
              <a:t>όκρεως,η</a:t>
            </a:r>
            <a:r>
              <a:rPr lang="en-US" b="1" dirty="0">
                <a:solidFill>
                  <a:srgbClr val="E6C133"/>
                </a:solidFill>
              </a:rPr>
              <a:t> </a:t>
            </a:r>
            <a:r>
              <a:rPr lang="en-US" b="1" dirty="0" err="1">
                <a:solidFill>
                  <a:srgbClr val="E6C133"/>
                </a:solidFill>
              </a:rPr>
              <a:t>Μεγάλη</a:t>
            </a:r>
            <a:r>
              <a:rPr lang="en-US" b="1" dirty="0">
                <a:solidFill>
                  <a:srgbClr val="E6C133"/>
                </a:solidFill>
              </a:rPr>
              <a:t> 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Τεσσ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αρα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κοστή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 και η 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Μεγάλη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 εβ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δομάδ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α</a:t>
            </a:r>
            <a:endParaRPr lang="en-US" b="1" dirty="0" err="1">
              <a:solidFill>
                <a:schemeClr val="accent2"/>
              </a:solidFill>
            </a:endParaRPr>
          </a:p>
        </p:txBody>
      </p:sp>
      <p:pic>
        <p:nvPicPr>
          <p:cNvPr id="5" name="Picture 5" descr="A picture containing diagram&#10;&#10;Description automatically generated"/>
          <p:cNvPicPr>
            <a:picLocks noChangeAspect="1"/>
          </p:cNvPicPr>
          <p:nvPr/>
        </p:nvPicPr>
        <p:blipFill rotWithShape="1">
          <a:blip r:embed="rId2"/>
          <a:srcRect l="-344" t="-575"/>
          <a:stretch>
            <a:fillRect/>
          </a:stretch>
        </p:blipFill>
        <p:spPr>
          <a:xfrm>
            <a:off x="7084969" y="1768660"/>
            <a:ext cx="2752628" cy="1655380"/>
          </a:xfrm>
          <a:prstGeom prst="rect">
            <a:avLst/>
          </a:prstGeom>
          <a:ln>
            <a:solidFill>
              <a:srgbClr val="4472C4"/>
            </a:solidFill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9996" y="-2351"/>
            <a:ext cx="12199091" cy="685940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7990" y="51742"/>
            <a:ext cx="8592079" cy="1243186"/>
          </a:xfrm>
        </p:spPr>
        <p:txBody>
          <a:bodyPr/>
          <a:lstStyle/>
          <a:p>
            <a:r>
              <a:rPr lang="en-US" b="1" dirty="0" err="1">
                <a:solidFill>
                  <a:srgbClr val="E6C133"/>
                </a:solidFill>
              </a:rPr>
              <a:t>Κυρι</a:t>
            </a:r>
            <a:r>
              <a:rPr lang="en-US" b="1" dirty="0">
                <a:solidFill>
                  <a:srgbClr val="E6C133"/>
                </a:solidFill>
              </a:rPr>
              <a:t>α</a:t>
            </a:r>
            <a:r>
              <a:rPr lang="en-US" b="1" dirty="0" err="1">
                <a:solidFill>
                  <a:srgbClr val="E6C133"/>
                </a:solidFill>
              </a:rPr>
              <a:t>κή</a:t>
            </a:r>
            <a:r>
              <a:rPr lang="en-US" b="1" dirty="0">
                <a:solidFill>
                  <a:srgbClr val="E6C133"/>
                </a:solidFill>
              </a:rPr>
              <a:t> </a:t>
            </a:r>
            <a:r>
              <a:rPr lang="en-US" b="1" dirty="0" err="1">
                <a:solidFill>
                  <a:srgbClr val="E6C133"/>
                </a:solidFill>
              </a:rPr>
              <a:t>του</a:t>
            </a:r>
            <a:r>
              <a:rPr lang="en-US" b="1" dirty="0">
                <a:solidFill>
                  <a:srgbClr val="E6C133"/>
                </a:solidFill>
              </a:rPr>
              <a:t> </a:t>
            </a:r>
            <a:r>
              <a:rPr lang="en-US" b="1" dirty="0" err="1">
                <a:solidFill>
                  <a:srgbClr val="E6C133"/>
                </a:solidFill>
              </a:rPr>
              <a:t>Τελωνού</a:t>
            </a:r>
            <a:r>
              <a:rPr lang="en-US" b="1" dirty="0">
                <a:solidFill>
                  <a:srgbClr val="E6C133"/>
                </a:solidFill>
              </a:rPr>
              <a:t> και Φα</a:t>
            </a:r>
            <a:r>
              <a:rPr lang="en-US" b="1" dirty="0" err="1">
                <a:solidFill>
                  <a:srgbClr val="E6C133"/>
                </a:solidFill>
              </a:rPr>
              <a:t>ρισ</a:t>
            </a:r>
            <a:r>
              <a:rPr lang="en-US" b="1" dirty="0">
                <a:solidFill>
                  <a:srgbClr val="E6C133"/>
                </a:solidFill>
              </a:rPr>
              <a:t>α</a:t>
            </a:r>
            <a:r>
              <a:rPr lang="en-US" b="1" dirty="0" err="1">
                <a:solidFill>
                  <a:srgbClr val="E6C133"/>
                </a:solidFill>
              </a:rPr>
              <a:t>ίου</a:t>
            </a:r>
            <a:endParaRPr lang="en-US" b="1" dirty="0" err="1">
              <a:solidFill>
                <a:srgbClr val="E6C1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3481" y="2154296"/>
            <a:ext cx="714586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Η π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ρώτη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Κυρι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α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κή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του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Τριωδίου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είν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αι α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φιερωμένη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στην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διδ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α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κτική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 παραβ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ολή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του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 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Τελώνου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 και 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του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 Φα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ρισ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α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ίου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, 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την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 οπ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οί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α ο 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Κύριος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διηγήθηκε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, π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ροκειμένου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 να 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διδάξει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την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 α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ρετή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της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 ταπ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εινώσεως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 και να 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στηλιτεύσει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την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 έπα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ρση</a:t>
            </a:r>
            <a:endParaRPr lang="en-US" b="1">
              <a:solidFill>
                <a:schemeClr val="accent2"/>
              </a:solidFill>
            </a:endParaRPr>
          </a:p>
        </p:txBody>
      </p:sp>
      <p:pic>
        <p:nvPicPr>
          <p:cNvPr id="6" name="Picture 6" descr="A picture containing text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298" y="2632899"/>
            <a:ext cx="3117850" cy="4179240"/>
          </a:xfrm>
          <a:prstGeom prst="rect">
            <a:avLst/>
          </a:prstGeom>
        </p:spPr>
      </p:pic>
      <p:pic>
        <p:nvPicPr>
          <p:cNvPr id="7" name="Picture 7" descr="A picture containing colorful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764206"/>
            <a:ext cx="5048014" cy="30455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9996" y="-2351"/>
            <a:ext cx="12199091" cy="685940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0064" y="32927"/>
            <a:ext cx="4546895" cy="706964"/>
          </a:xfrm>
        </p:spPr>
        <p:txBody>
          <a:bodyPr/>
          <a:lstStyle/>
          <a:p>
            <a:r>
              <a:rPr lang="en-US" b="1" dirty="0">
                <a:solidFill>
                  <a:srgbClr val="E6C133"/>
                </a:solidFill>
              </a:rPr>
              <a:t>Απ</a:t>
            </a:r>
            <a:r>
              <a:rPr lang="en-US" b="1" dirty="0" err="1">
                <a:solidFill>
                  <a:srgbClr val="E6C133"/>
                </a:solidFill>
              </a:rPr>
              <a:t>όκρεως</a:t>
            </a:r>
            <a:endParaRPr lang="en-US" b="1" dirty="0" err="1">
              <a:solidFill>
                <a:srgbClr val="E6C1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3481" y="2154296"/>
            <a:ext cx="714586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Η Απ</a:t>
            </a:r>
            <a:r>
              <a:rPr lang="en-US" b="1" dirty="0" err="1">
                <a:solidFill>
                  <a:schemeClr val="accent2"/>
                </a:solidFill>
              </a:rPr>
              <a:t>όκρεως</a:t>
            </a:r>
            <a:r>
              <a:rPr lang="en-US" b="1" dirty="0">
                <a:solidFill>
                  <a:schemeClr val="accent2"/>
                </a:solidFill>
              </a:rPr>
              <a:t> ή όπ</a:t>
            </a:r>
            <a:r>
              <a:rPr lang="en-US" b="1" dirty="0" err="1">
                <a:solidFill>
                  <a:schemeClr val="accent2"/>
                </a:solidFill>
              </a:rPr>
              <a:t>ως</a:t>
            </a:r>
            <a:r>
              <a:rPr lang="en-US" b="1" dirty="0">
                <a:solidFill>
                  <a:schemeClr val="accent2"/>
                </a:solidFill>
              </a:rPr>
              <a:t> α</a:t>
            </a:r>
            <a:r>
              <a:rPr lang="en-US" b="1" dirty="0" err="1">
                <a:solidFill>
                  <a:schemeClr val="accent2"/>
                </a:solidFill>
              </a:rPr>
              <a:t>λλιώς</a:t>
            </a:r>
            <a:r>
              <a:rPr lang="en-US" b="1" dirty="0">
                <a:solidFill>
                  <a:schemeClr val="accent2"/>
                </a:solidFill>
              </a:rPr>
              <a:t> Απ</a:t>
            </a:r>
            <a:r>
              <a:rPr lang="en-US" b="1" dirty="0" err="1">
                <a:solidFill>
                  <a:schemeClr val="accent2"/>
                </a:solidFill>
              </a:rPr>
              <a:t>όκριες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είν</a:t>
            </a:r>
            <a:r>
              <a:rPr lang="en-US" b="1" dirty="0">
                <a:solidFill>
                  <a:schemeClr val="accent2"/>
                </a:solidFill>
              </a:rPr>
              <a:t>αι </a:t>
            </a:r>
            <a:r>
              <a:rPr lang="en-US" b="1" dirty="0" err="1">
                <a:solidFill>
                  <a:schemeClr val="accent2"/>
                </a:solidFill>
              </a:rPr>
              <a:t>οι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τρείς</a:t>
            </a:r>
            <a:r>
              <a:rPr lang="en-US" b="1" dirty="0">
                <a:solidFill>
                  <a:schemeClr val="accent2"/>
                </a:solidFill>
              </a:rPr>
              <a:t> εβ</a:t>
            </a:r>
            <a:r>
              <a:rPr lang="en-US" b="1" dirty="0" err="1">
                <a:solidFill>
                  <a:schemeClr val="accent2"/>
                </a:solidFill>
              </a:rPr>
              <a:t>δομάδες</a:t>
            </a:r>
            <a:r>
              <a:rPr lang="en-US" b="1" dirty="0">
                <a:solidFill>
                  <a:schemeClr val="accent2"/>
                </a:solidFill>
              </a:rPr>
              <a:t> π</a:t>
            </a:r>
            <a:r>
              <a:rPr lang="en-US" b="1" dirty="0" err="1">
                <a:solidFill>
                  <a:schemeClr val="accent2"/>
                </a:solidFill>
              </a:rPr>
              <a:t>ριν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την</a:t>
            </a:r>
            <a:r>
              <a:rPr lang="en-US" b="1" dirty="0">
                <a:solidFill>
                  <a:schemeClr val="accent2"/>
                </a:solidFill>
              </a:rPr>
              <a:t> Καθα</a:t>
            </a:r>
            <a:r>
              <a:rPr lang="en-US" b="1" dirty="0" err="1">
                <a:solidFill>
                  <a:schemeClr val="accent2"/>
                </a:solidFill>
              </a:rPr>
              <a:t>ρά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Δευτέρ</a:t>
            </a:r>
            <a:r>
              <a:rPr lang="en-US" b="1" dirty="0">
                <a:solidFill>
                  <a:schemeClr val="accent2"/>
                </a:solidFill>
              </a:rPr>
              <a:t>α </a:t>
            </a:r>
            <a:r>
              <a:rPr lang="en-US" b="1" dirty="0" err="1">
                <a:solidFill>
                  <a:schemeClr val="accent2"/>
                </a:solidFill>
              </a:rPr>
              <a:t>δηλ</a:t>
            </a:r>
            <a:r>
              <a:rPr lang="en-US" b="1" dirty="0">
                <a:solidFill>
                  <a:schemeClr val="accent2"/>
                </a:solidFill>
              </a:rPr>
              <a:t>α</a:t>
            </a:r>
            <a:r>
              <a:rPr lang="en-US" b="1" dirty="0" err="1">
                <a:solidFill>
                  <a:schemeClr val="accent2"/>
                </a:solidFill>
              </a:rPr>
              <a:t>δή</a:t>
            </a:r>
            <a:r>
              <a:rPr lang="en-US" b="1" dirty="0">
                <a:solidFill>
                  <a:schemeClr val="accent2"/>
                </a:solidFill>
              </a:rPr>
              <a:t> α</a:t>
            </a:r>
            <a:r>
              <a:rPr lang="en-US" b="1" dirty="0" err="1">
                <a:solidFill>
                  <a:schemeClr val="accent2"/>
                </a:solidFill>
              </a:rPr>
              <a:t>ρχίζει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την</a:t>
            </a:r>
            <a:r>
              <a:rPr lang="en-US" b="1" dirty="0">
                <a:solidFill>
                  <a:schemeClr val="accent2"/>
                </a:solidFill>
              </a:rPr>
              <a:t> Σαρα</a:t>
            </a:r>
            <a:r>
              <a:rPr lang="en-US" b="1" dirty="0" err="1">
                <a:solidFill>
                  <a:schemeClr val="accent2"/>
                </a:solidFill>
              </a:rPr>
              <a:t>κοστή.Η</a:t>
            </a:r>
            <a:r>
              <a:rPr lang="en-US" b="1" dirty="0">
                <a:solidFill>
                  <a:schemeClr val="accent2"/>
                </a:solidFill>
              </a:rPr>
              <a:t> Απ</a:t>
            </a:r>
            <a:r>
              <a:rPr lang="en-US" b="1" dirty="0" err="1">
                <a:solidFill>
                  <a:schemeClr val="accent2"/>
                </a:solidFill>
              </a:rPr>
              <a:t>όκριες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γιορτάζοντ</a:t>
            </a:r>
            <a:r>
              <a:rPr lang="en-US" b="1" dirty="0">
                <a:solidFill>
                  <a:schemeClr val="accent2"/>
                </a:solidFill>
              </a:rPr>
              <a:t>αι </a:t>
            </a:r>
            <a:r>
              <a:rPr lang="en-US" b="1" dirty="0" err="1">
                <a:solidFill>
                  <a:schemeClr val="accent2"/>
                </a:solidFill>
              </a:rPr>
              <a:t>στ</a:t>
            </a:r>
            <a:r>
              <a:rPr lang="en-US" b="1" dirty="0">
                <a:solidFill>
                  <a:schemeClr val="accent2"/>
                </a:solidFill>
              </a:rPr>
              <a:t>α </a:t>
            </a:r>
            <a:r>
              <a:rPr lang="en-US" b="1" dirty="0" err="1">
                <a:solidFill>
                  <a:schemeClr val="accent2"/>
                </a:solidFill>
              </a:rPr>
              <a:t>μέσ</a:t>
            </a:r>
            <a:r>
              <a:rPr lang="en-US" b="1" dirty="0">
                <a:solidFill>
                  <a:schemeClr val="accent2"/>
                </a:solidFill>
              </a:rPr>
              <a:t>α </a:t>
            </a:r>
            <a:r>
              <a:rPr lang="en-US" b="1" dirty="0" err="1">
                <a:solidFill>
                  <a:schemeClr val="accent2"/>
                </a:solidFill>
              </a:rPr>
              <a:t>του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Τριώδιου.Πλέον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σε</a:t>
            </a:r>
            <a:r>
              <a:rPr lang="en-US" b="1" dirty="0">
                <a:solidFill>
                  <a:schemeClr val="accent2"/>
                </a:solidFill>
              </a:rPr>
              <a:t> α</a:t>
            </a:r>
            <a:r>
              <a:rPr lang="en-US" b="1" dirty="0" err="1">
                <a:solidFill>
                  <a:schemeClr val="accent2"/>
                </a:solidFill>
              </a:rPr>
              <a:t>υτήν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την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γιορτή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συνηθήζουμε</a:t>
            </a:r>
            <a:r>
              <a:rPr lang="en-US" b="1" dirty="0">
                <a:solidFill>
                  <a:schemeClr val="accent2"/>
                </a:solidFill>
              </a:rPr>
              <a:t> να </a:t>
            </a:r>
            <a:r>
              <a:rPr lang="en-US" b="1" dirty="0" err="1">
                <a:solidFill>
                  <a:schemeClr val="accent2"/>
                </a:solidFill>
              </a:rPr>
              <a:t>την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γιορτάζουμε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φορώντ</a:t>
            </a:r>
            <a:r>
              <a:rPr lang="en-US" b="1" dirty="0">
                <a:solidFill>
                  <a:schemeClr val="accent2"/>
                </a:solidFill>
              </a:rPr>
              <a:t>ας </a:t>
            </a:r>
            <a:r>
              <a:rPr lang="en-US" b="1" dirty="0" err="1">
                <a:solidFill>
                  <a:schemeClr val="accent2"/>
                </a:solidFill>
              </a:rPr>
              <a:t>στολές</a:t>
            </a:r>
            <a:endParaRPr lang="en-US" b="1" dirty="0" err="1">
              <a:solidFill>
                <a:schemeClr val="accent2"/>
              </a:solidFill>
            </a:endParaRPr>
          </a:p>
        </p:txBody>
      </p:sp>
      <p:pic>
        <p:nvPicPr>
          <p:cNvPr id="6" name="Picture 6" descr="A picture containing text, bedclothes, fabric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919" y="3906999"/>
            <a:ext cx="5715940" cy="2910444"/>
          </a:xfrm>
          <a:prstGeom prst="rect">
            <a:avLst/>
          </a:prstGeom>
        </p:spPr>
      </p:pic>
      <p:pic>
        <p:nvPicPr>
          <p:cNvPr id="7" name="Picture 7" descr="A picture containing text, indoor, colorful, altar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622" y="1312349"/>
            <a:ext cx="3552236" cy="26058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9996" y="-2351"/>
            <a:ext cx="12199091" cy="685940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0064" y="32927"/>
            <a:ext cx="4546895" cy="706964"/>
          </a:xfrm>
        </p:spPr>
        <p:txBody>
          <a:bodyPr/>
          <a:lstStyle/>
          <a:p>
            <a:r>
              <a:rPr lang="en-US" b="1" dirty="0" err="1">
                <a:solidFill>
                  <a:srgbClr val="E6C133"/>
                </a:solidFill>
              </a:rPr>
              <a:t>Τεσσ</a:t>
            </a:r>
            <a:r>
              <a:rPr lang="en-US" b="1" dirty="0">
                <a:solidFill>
                  <a:srgbClr val="E6C133"/>
                </a:solidFill>
              </a:rPr>
              <a:t>αρα</a:t>
            </a:r>
            <a:r>
              <a:rPr lang="en-US" b="1" dirty="0" err="1">
                <a:solidFill>
                  <a:srgbClr val="E6C133"/>
                </a:solidFill>
              </a:rPr>
              <a:t>κοστή</a:t>
            </a:r>
            <a:endParaRPr lang="en-US" b="1" dirty="0" err="1">
              <a:solidFill>
                <a:srgbClr val="E6C1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3481" y="2154296"/>
            <a:ext cx="714586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Η </a:t>
            </a:r>
            <a:r>
              <a:rPr lang="en-US" b="1" dirty="0" err="1">
                <a:solidFill>
                  <a:schemeClr val="accent2"/>
                </a:solidFill>
              </a:rPr>
              <a:t>Τεσσ</a:t>
            </a:r>
            <a:r>
              <a:rPr lang="en-US" b="1" dirty="0">
                <a:solidFill>
                  <a:schemeClr val="accent2"/>
                </a:solidFill>
              </a:rPr>
              <a:t>αρα</a:t>
            </a:r>
            <a:r>
              <a:rPr lang="en-US" b="1" dirty="0" err="1">
                <a:solidFill>
                  <a:schemeClr val="accent2"/>
                </a:solidFill>
              </a:rPr>
              <a:t>κοστή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είν</a:t>
            </a:r>
            <a:r>
              <a:rPr lang="en-US" b="1" dirty="0">
                <a:solidFill>
                  <a:schemeClr val="accent2"/>
                </a:solidFill>
              </a:rPr>
              <a:t>αι η </a:t>
            </a:r>
            <a:r>
              <a:rPr lang="en-US" b="1" dirty="0" err="1">
                <a:solidFill>
                  <a:schemeClr val="accent2"/>
                </a:solidFill>
              </a:rPr>
              <a:t>σημ</a:t>
            </a:r>
            <a:r>
              <a:rPr lang="en-US" b="1" dirty="0">
                <a:solidFill>
                  <a:schemeClr val="accent2"/>
                </a:solidFill>
              </a:rPr>
              <a:t>α</a:t>
            </a:r>
            <a:r>
              <a:rPr lang="en-US" b="1" dirty="0" err="1">
                <a:solidFill>
                  <a:schemeClr val="accent2"/>
                </a:solidFill>
              </a:rPr>
              <a:t>ντικότερη</a:t>
            </a:r>
            <a:r>
              <a:rPr lang="en-US" b="1" dirty="0">
                <a:solidFill>
                  <a:schemeClr val="accent2"/>
                </a:solidFill>
              </a:rPr>
              <a:t> π</a:t>
            </a:r>
            <a:r>
              <a:rPr lang="en-US" b="1" dirty="0" err="1">
                <a:solidFill>
                  <a:schemeClr val="accent2"/>
                </a:solidFill>
              </a:rPr>
              <a:t>ερίοδος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νηστεί</a:t>
            </a:r>
            <a:r>
              <a:rPr lang="en-US" b="1" dirty="0">
                <a:solidFill>
                  <a:schemeClr val="accent2"/>
                </a:solidFill>
              </a:rPr>
              <a:t>ας </a:t>
            </a:r>
            <a:r>
              <a:rPr lang="en-US" b="1" dirty="0" err="1">
                <a:solidFill>
                  <a:schemeClr val="accent2"/>
                </a:solidFill>
              </a:rPr>
              <a:t>των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Χριστι</a:t>
            </a:r>
            <a:r>
              <a:rPr lang="en-US" b="1" dirty="0">
                <a:solidFill>
                  <a:schemeClr val="accent2"/>
                </a:solidFill>
              </a:rPr>
              <a:t>α</a:t>
            </a:r>
            <a:r>
              <a:rPr lang="en-US" b="1" dirty="0" err="1">
                <a:solidFill>
                  <a:schemeClr val="accent2"/>
                </a:solidFill>
              </a:rPr>
              <a:t>νών,η</a:t>
            </a:r>
            <a:r>
              <a:rPr lang="en-US" b="1" dirty="0">
                <a:solidFill>
                  <a:schemeClr val="accent2"/>
                </a:solidFill>
              </a:rPr>
              <a:t> οπ</a:t>
            </a:r>
            <a:r>
              <a:rPr lang="en-US" b="1" dirty="0" err="1">
                <a:solidFill>
                  <a:schemeClr val="accent2"/>
                </a:solidFill>
              </a:rPr>
              <a:t>οί</a:t>
            </a:r>
            <a:r>
              <a:rPr lang="en-US" b="1" dirty="0">
                <a:solidFill>
                  <a:schemeClr val="accent2"/>
                </a:solidFill>
              </a:rPr>
              <a:t>α </a:t>
            </a:r>
            <a:r>
              <a:rPr lang="en-US" b="1" dirty="0" err="1">
                <a:solidFill>
                  <a:schemeClr val="accent2"/>
                </a:solidFill>
              </a:rPr>
              <a:t>τους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ετοιμάζει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γι</a:t>
            </a:r>
            <a:r>
              <a:rPr lang="en-US" b="1" dirty="0">
                <a:solidFill>
                  <a:schemeClr val="accent2"/>
                </a:solidFill>
              </a:rPr>
              <a:t>α </a:t>
            </a:r>
            <a:r>
              <a:rPr lang="en-US" b="1" dirty="0" err="1">
                <a:solidFill>
                  <a:schemeClr val="accent2"/>
                </a:solidFill>
              </a:rPr>
              <a:t>το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Πάσχ</a:t>
            </a:r>
            <a:r>
              <a:rPr lang="en-US" b="1" dirty="0">
                <a:solidFill>
                  <a:schemeClr val="accent2"/>
                </a:solidFill>
              </a:rPr>
              <a:t>α.</a:t>
            </a:r>
            <a:r>
              <a:rPr lang="en-US" b="1" dirty="0" err="1">
                <a:solidFill>
                  <a:schemeClr val="accent2"/>
                </a:solidFill>
              </a:rPr>
              <a:t>Συνήθως</a:t>
            </a:r>
            <a:r>
              <a:rPr lang="en-US" b="1" dirty="0">
                <a:solidFill>
                  <a:schemeClr val="accent2"/>
                </a:solidFill>
              </a:rPr>
              <a:t> α</a:t>
            </a:r>
            <a:r>
              <a:rPr lang="en-US" b="1" dirty="0" err="1">
                <a:solidFill>
                  <a:schemeClr val="accent2"/>
                </a:solidFill>
              </a:rPr>
              <a:t>υτήν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την</a:t>
            </a:r>
            <a:r>
              <a:rPr lang="en-US" b="1" dirty="0">
                <a:solidFill>
                  <a:schemeClr val="accent2"/>
                </a:solidFill>
              </a:rPr>
              <a:t> π</a:t>
            </a:r>
            <a:r>
              <a:rPr lang="en-US" b="1" dirty="0" err="1">
                <a:solidFill>
                  <a:schemeClr val="accent2"/>
                </a:solidFill>
              </a:rPr>
              <a:t>ερίοδο,οι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γι</a:t>
            </a:r>
            <a:r>
              <a:rPr lang="en-US" b="1" dirty="0">
                <a:solidFill>
                  <a:schemeClr val="accent2"/>
                </a:solidFill>
              </a:rPr>
              <a:t>α</a:t>
            </a:r>
            <a:r>
              <a:rPr lang="en-US" b="1" dirty="0" err="1">
                <a:solidFill>
                  <a:schemeClr val="accent2"/>
                </a:solidFill>
              </a:rPr>
              <a:t>γιάδες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φτιάχνουν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την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κυρά</a:t>
            </a:r>
            <a:r>
              <a:rPr lang="en-US" b="1" dirty="0">
                <a:solidFill>
                  <a:schemeClr val="accent2"/>
                </a:solidFill>
              </a:rPr>
              <a:t> Σαρα</a:t>
            </a:r>
            <a:r>
              <a:rPr lang="en-US" b="1" dirty="0" err="1">
                <a:solidFill>
                  <a:schemeClr val="accent2"/>
                </a:solidFill>
              </a:rPr>
              <a:t>κοστή</a:t>
            </a:r>
            <a:endParaRPr lang="en-US" b="1" dirty="0" err="1">
              <a:solidFill>
                <a:schemeClr val="accent2"/>
              </a:solidFill>
            </a:endParaRPr>
          </a:p>
        </p:txBody>
      </p:sp>
      <p:pic>
        <p:nvPicPr>
          <p:cNvPr id="3" name="Picture 7" descr="A picture containing text, fabric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406" y="1037932"/>
            <a:ext cx="3973336" cy="5609989"/>
          </a:xfrm>
          <a:prstGeom prst="rect">
            <a:avLst/>
          </a:prstGeom>
        </p:spPr>
      </p:pic>
      <p:pic>
        <p:nvPicPr>
          <p:cNvPr id="8" name="Picture 8" descr="A picture containing text, fabric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322" y="4187590"/>
            <a:ext cx="2830571" cy="26691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9996" y="-2351"/>
            <a:ext cx="12199091" cy="685940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0064" y="32927"/>
            <a:ext cx="4546895" cy="706964"/>
          </a:xfrm>
        </p:spPr>
        <p:txBody>
          <a:bodyPr/>
          <a:lstStyle/>
          <a:p>
            <a:r>
              <a:rPr lang="en-US" b="1" dirty="0" err="1">
                <a:solidFill>
                  <a:srgbClr val="E6C133"/>
                </a:solidFill>
              </a:rPr>
              <a:t>Μεγάλη</a:t>
            </a:r>
            <a:r>
              <a:rPr lang="en-US" b="1" dirty="0">
                <a:solidFill>
                  <a:srgbClr val="E6C133"/>
                </a:solidFill>
              </a:rPr>
              <a:t> Εβ</a:t>
            </a:r>
            <a:r>
              <a:rPr lang="en-US" b="1" dirty="0" err="1">
                <a:solidFill>
                  <a:srgbClr val="E6C133"/>
                </a:solidFill>
              </a:rPr>
              <a:t>δομάδ</a:t>
            </a:r>
            <a:r>
              <a:rPr lang="en-US" b="1" dirty="0">
                <a:solidFill>
                  <a:srgbClr val="E6C133"/>
                </a:solidFill>
              </a:rPr>
              <a:t>α</a:t>
            </a:r>
            <a:endParaRPr lang="en-US" b="1" dirty="0">
              <a:solidFill>
                <a:srgbClr val="E6C1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3481" y="2154296"/>
            <a:ext cx="714586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Είν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αι α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φιερωμένη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στ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α 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Άγι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α 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Πάθη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του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Χριστού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. 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Ονομάζετ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αι 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Μεγάλη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 από 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την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 α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νάμνηση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των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γεγονότων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 π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ου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δι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α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δρ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αμα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τίζοντ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αι κα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τά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την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διάρκει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α 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της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, τα οπ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οί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α 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θεωρούντ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αι 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ιδι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α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ίτερ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α 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σημ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α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ντικά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γι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α 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τη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χριστι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α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νική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chemeClr val="accent2"/>
                </a:solidFill>
                <a:ea typeface="+mn-lt"/>
                <a:cs typeface="+mn-lt"/>
              </a:rPr>
              <a:t>θρησκεί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α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5" descr="A picture containing text, indoor, decorated, colorful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363" y="2572347"/>
            <a:ext cx="4643496" cy="35383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9996" y="-2351"/>
            <a:ext cx="12199091" cy="685940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250" y="51742"/>
            <a:ext cx="9410522" cy="481186"/>
          </a:xfrm>
        </p:spPr>
        <p:txBody>
          <a:bodyPr/>
          <a:lstStyle/>
          <a:p>
            <a:r>
              <a:rPr lang="en-US" b="1" dirty="0">
                <a:solidFill>
                  <a:srgbClr val="E6C133"/>
                </a:solidFill>
              </a:rPr>
              <a:t>                       ΒΙΒΛΙΟΓΡΑΦΙΑ</a:t>
            </a:r>
            <a:endParaRPr lang="en-US" b="1" dirty="0">
              <a:solidFill>
                <a:srgbClr val="E6C1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04" y="696148"/>
            <a:ext cx="714586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ea typeface="+mn-lt"/>
                <a:cs typeface="+mn-lt"/>
              </a:rPr>
              <a:t>https://www.sansimera.gr/articles/1051#:~:text=%CE%A4%CE%B7%CE%BD%20%CE%B5%CE%B2%CE%B4%CE%BF%CE%BC%CE%AC%CE%B4%CE%B1%20%CF%84%CE%BF%CF%85%20%CE%A4%CE%B5%CE%BB%CF%8E%CE%BD%CE%BF%CF%85%20%CE%BA%CE%B1%CE%B9,%CE%B5%CE%BB%CE%B5%CF%8D%CE%B8%CE%B5%CF%81%CE%B7%C2%BB%20%CE%AE%20%C2%AB%CE%B1%CF%80%CE%BF%CE%BB%CF%85%CF%84%CE%AE%C2%BB.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26" y="1815630"/>
            <a:ext cx="371216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l"/>
            <a:r>
              <a:rPr lang="en-US" dirty="0">
                <a:solidFill>
                  <a:schemeClr val="accent2"/>
                </a:solidFill>
                <a:ea typeface="+mn-lt"/>
                <a:cs typeface="+mn-lt"/>
              </a:rPr>
              <a:t>https://el.wikipedia.org/wiki/%CE%9C%CE%B5%CE%B3%CE%AC%CE%BB%CE%B7_%CE%95%CE%B2%CE%B4%CE%BF%CE%BC%CE%AC%CE%B4%CE%B1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2147" y="1768592"/>
            <a:ext cx="442712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l"/>
            <a:r>
              <a:rPr lang="en-US" dirty="0">
                <a:solidFill>
                  <a:schemeClr val="accent2"/>
                </a:solidFill>
                <a:ea typeface="+mn-lt"/>
                <a:cs typeface="+mn-lt"/>
              </a:rPr>
              <a:t>https://el.wikipedia.org/wiki/%CE%9C%CE%B5%CE%B3%CE%AC%CE%BB%CE%B7_%CE%A4%CE%B5%CF%83%CF%83%CE%B1%CF%81%CE%B1%CE%BA%CE%BF%CF%83%CF%84%CE%AE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074" y="3537184"/>
            <a:ext cx="6054607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l"/>
            <a:r>
              <a:rPr lang="en-US" sz="1400" dirty="0">
                <a:solidFill>
                  <a:schemeClr val="accent2"/>
                </a:solidFill>
                <a:ea typeface="+mn-lt"/>
                <a:cs typeface="+mn-lt"/>
              </a:rPr>
              <a:t>https://el.wikipedia.org/wiki/%CE%91%CF%80%CF%8C%CE%BA%CF%81%CE%B9%CE%B5%CF%82#:~:text=%CE%91%CF%80%CF%8C%CE%BA%CF%81%CE%B9%CE%B5%CF%82%20%CE%BF%CE%BD%CE%BF%CE%BC%CE%AC%CE%B6%CE%BF%CE%BD%CF%84%CE%B1%CE%B9</a:t>
            </a:r>
            <a:r>
              <a:rPr lang="en-US" dirty="0">
                <a:solidFill>
                  <a:schemeClr val="accent2"/>
                </a:solidFill>
                <a:ea typeface="+mn-lt"/>
                <a:cs typeface="+mn-lt"/>
              </a:rPr>
              <a:t>%</a:t>
            </a:r>
            <a:r>
              <a:rPr lang="en-US" sz="1400" dirty="0">
                <a:solidFill>
                  <a:schemeClr val="accent2"/>
                </a:solidFill>
                <a:ea typeface="+mn-lt"/>
                <a:cs typeface="+mn-lt"/>
              </a:rPr>
              <a:t>20%CE%BF%CE%B9%20%CF%84%CF%81%CE%B5%CE%B9%CF%82%20%CE%B5%CE%B2%CE%B4%CE%BF%CE%BC%CE%AC%CE%B4%CE%B5%CF%82,%CE%9A%CF%85%CF%81%CE%B9%CE%B1%CE%BA%CE%AE%20%CF%84%CE%B7%CF%82%20%CE%A4%CF%85%CF%81%CE%BF%CF%86%CE%AC%CE%B3%CE%BF%CF%85%20%CE%AE%20%CE%A4%CF%85%CF%81%CE%B9%CE%BD%CE%AE%CF%82.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72592" y="3386666"/>
            <a:ext cx="3222977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l"/>
            <a:r>
              <a:rPr lang="en-US" sz="1200" dirty="0">
                <a:solidFill>
                  <a:schemeClr val="accent2"/>
                </a:solidFill>
                <a:ea typeface="+mn-lt"/>
                <a:cs typeface="+mn-lt"/>
              </a:rPr>
              <a:t>https://el.wikipedia.org/wiki/%CE%A0%CE%B5%CF%81%CE%AF%CE%BF%CE%B4%CE%BF%CF%82_%CF%84%CE%BF%CF%85_%CE%A4%CF%81%CE%B9%CF%89%CE%B4%CE%AF%CE%BF%CF%85#:~:text=%CE%97%20%CF%80%CE%B5%CF%81%CE%AF%CE%BF%CE%B4%CE%BF%CF%82%20%CF%84%CE%BF%CF%85%20%CE%A4%CF%81%CE%B9%CF%89%CE%B4%CE%AF%CE%BF%CF%85%20%CE%B5%CE%AF%CE%BD%CE%B1%CE%B9,%CE%A4%CE%B5%CF%83%CF%83%CE%B1%CF%81%CE%B1%CE%BA%CE%BF%CF%83%CF%84%CE%AE%20%CE%BA%CE%B1%CE%B9%20%CE%B7%20%CE%9C%CE%B5%CE%B3%CE%AC%CE%BB%CE%B7%20%CE%95%CE%B2%CE%B4%CE%BF%CE%BC%CE%AC%CE%B4%CE%B1.</a:t>
            </a:r>
            <a:endParaRPr lang="en-US" sz="120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>
        <p:comb/>
      </p:transition>
    </mc:Choice>
    <mc:Fallback>
      <p:transition spd="slow">
        <p:comb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2773</Words>
  <Application>WPS Presentation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</vt:lpstr>
      <vt:lpstr>SimSun</vt:lpstr>
      <vt:lpstr>Wingdings</vt:lpstr>
      <vt:lpstr>Wingdings 3</vt:lpstr>
      <vt:lpstr>Arial</vt:lpstr>
      <vt:lpstr>Calibri Light</vt:lpstr>
      <vt:lpstr>Century Gothic</vt:lpstr>
      <vt:lpstr>Microsoft YaHei</vt:lpstr>
      <vt:lpstr>Arial Unicode MS</vt:lpstr>
      <vt:lpstr>Calibri</vt:lpstr>
      <vt:lpstr>Ion Boardroom</vt:lpstr>
      <vt:lpstr>Τριώδιο</vt:lpstr>
      <vt:lpstr>ΤΙ ΕΙΝΑΙ ΤΟ ΤΡΙΩΔΙΟ</vt:lpstr>
      <vt:lpstr>Κυριακή του Τελωνού και Φαρισαίου</vt:lpstr>
      <vt:lpstr>Απόκρεως</vt:lpstr>
      <vt:lpstr>Τεσσαρακοστή</vt:lpstr>
      <vt:lpstr>Μεγάλη Εβδομάδα</vt:lpstr>
      <vt:lpstr>                       ΒΙΒΛΙΟΓΡΑΦΙΑ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Paris</cp:lastModifiedBy>
  <cp:revision>266</cp:revision>
  <dcterms:created xsi:type="dcterms:W3CDTF">2023-02-22T18:46:00Z</dcterms:created>
  <dcterms:modified xsi:type="dcterms:W3CDTF">2024-01-27T23:03:17Z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17BDCF4E2E57427CA7BFC43EEC4EA7C9_13</vt:lpwstr>
  </property>
  <property fmtid="{D5CDD505-2E9C-101B-9397-08002B2CF9AE}" pid="3" name="KSOProductBuildVer">
    <vt:lpwstr>1033-12.2.0.13431</vt:lpwstr>
  </property>
</Properties>
</file>